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123_FD0121EF.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116_110C10F1.xml" ContentType="application/vnd.ms-powerpoint.comments+xml"/>
  <Override PartName="/ppt/notesSlides/notesSlide26.xml" ContentType="application/vnd.openxmlformats-officedocument.presentationml.notesSlide+xml"/>
  <Override PartName="/ppt/comments/modernComment_117_982903B7.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109_0.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36"/>
  </p:notesMasterIdLst>
  <p:sldIdLst>
    <p:sldId id="256" r:id="rId5"/>
    <p:sldId id="257" r:id="rId6"/>
    <p:sldId id="294" r:id="rId7"/>
    <p:sldId id="266" r:id="rId8"/>
    <p:sldId id="267" r:id="rId9"/>
    <p:sldId id="268" r:id="rId10"/>
    <p:sldId id="269" r:id="rId11"/>
    <p:sldId id="270" r:id="rId12"/>
    <p:sldId id="272" r:id="rId13"/>
    <p:sldId id="271" r:id="rId14"/>
    <p:sldId id="273" r:id="rId15"/>
    <p:sldId id="295" r:id="rId16"/>
    <p:sldId id="274" r:id="rId17"/>
    <p:sldId id="285" r:id="rId18"/>
    <p:sldId id="286" r:id="rId19"/>
    <p:sldId id="287" r:id="rId20"/>
    <p:sldId id="288" r:id="rId21"/>
    <p:sldId id="289" r:id="rId22"/>
    <p:sldId id="290" r:id="rId23"/>
    <p:sldId id="291" r:id="rId24"/>
    <p:sldId id="275" r:id="rId25"/>
    <p:sldId id="276" r:id="rId26"/>
    <p:sldId id="292" r:id="rId27"/>
    <p:sldId id="277" r:id="rId28"/>
    <p:sldId id="278" r:id="rId29"/>
    <p:sldId id="279" r:id="rId30"/>
    <p:sldId id="280" r:id="rId31"/>
    <p:sldId id="281" r:id="rId32"/>
    <p:sldId id="283" r:id="rId33"/>
    <p:sldId id="284" r:id="rId34"/>
    <p:sldId id="265" r:id="rId3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ilQRLJ0LYGj6mG98H7XloBgfyam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64111A-894B-74E6-E4EA-14ACEEE95583}" name="Fernanda Dantas" initials="FD" userId="S::fernandadantas@cbl.org.br::68bc6ea8-c185-4f6f-ae67-83c218a8da36" providerId="AD"/>
  <p188:author id="{A9D5C423-A129-C284-6280-A3833250ABBC}" name="J.L." initials="J.L." userId="J.L."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azilian Publishers" initials="" lastIdx="2" clrIdx="0"/>
  <p:cmAuthor id="2" name="Ana Carolina Barella | Interteia Comunicação"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866"/>
    <a:srgbClr val="52ADDE"/>
    <a:srgbClr val="001628"/>
    <a:srgbClr val="281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994" autoAdjust="0"/>
    <p:restoredTop sz="96853"/>
  </p:normalViewPr>
  <p:slideViewPr>
    <p:cSldViewPr snapToGrid="0">
      <p:cViewPr varScale="1">
        <p:scale>
          <a:sx n="84" d="100"/>
          <a:sy n="84" d="100"/>
        </p:scale>
        <p:origin x="996" y="56"/>
      </p:cViewPr>
      <p:guideLst>
        <p:guide orient="horz" pos="1620"/>
        <p:guide pos="2880"/>
      </p:guideLst>
    </p:cSldViewPr>
  </p:slideViewPr>
  <p:notesTextViewPr>
    <p:cViewPr>
      <p:scale>
        <a:sx n="1" d="1"/>
        <a:sy n="1" d="1"/>
      </p:scale>
      <p:origin x="0" y="0"/>
    </p:cViewPr>
  </p:notesTextViewPr>
  <p:notesViewPr>
    <p:cSldViewPr snapToGrid="0">
      <p:cViewPr varScale="1">
        <p:scale>
          <a:sx n="114" d="100"/>
          <a:sy n="114" d="100"/>
        </p:scale>
        <p:origin x="3928"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customschemas.google.com/relationships/presentationmetadata" Target="meta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773340007666798"/>
          <c:y val="0.14627959446017119"/>
          <c:w val="0.69411764705882351"/>
          <c:h val="0.84285714285714286"/>
        </c:manualLayout>
      </c:layout>
      <c:pieChart>
        <c:varyColors val="1"/>
        <c:dLbls>
          <c:dLblPos val="ctr"/>
          <c:showLegendKey val="0"/>
          <c:showVal val="1"/>
          <c:showCatName val="0"/>
          <c:showSerName val="0"/>
          <c:showPercent val="0"/>
          <c:showBubbleSize val="0"/>
          <c:showLeaderLines val="0"/>
        </c:dLbls>
        <c:firstSliceAng val="210"/>
      </c:pie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447787482538538E-2"/>
          <c:y val="1.2383164690513825E-2"/>
          <c:w val="0.97056976379051674"/>
          <c:h val="0.98761683530948619"/>
        </c:manualLayout>
      </c:layout>
      <c:pieChart>
        <c:varyColors val="1"/>
        <c:ser>
          <c:idx val="0"/>
          <c:order val="0"/>
          <c:tx>
            <c:strRef>
              <c:f>Sheet1!$B$1</c:f>
              <c:strCache>
                <c:ptCount val="1"/>
                <c:pt idx="0">
                  <c:v>Sales</c:v>
                </c:pt>
              </c:strCache>
            </c:strRef>
          </c:tx>
          <c:explosion val="87"/>
          <c:dPt>
            <c:idx val="0"/>
            <c:bubble3D val="0"/>
            <c:explosion val="32"/>
            <c:spPr>
              <a:solidFill>
                <a:srgbClr val="52ADDE"/>
              </a:solidFill>
            </c:spPr>
            <c:extLst>
              <c:ext xmlns:c16="http://schemas.microsoft.com/office/drawing/2014/chart" uri="{C3380CC4-5D6E-409C-BE32-E72D297353CC}">
                <c16:uniqueId val="{00000001-C862-4BF7-9EC6-B90FD144F014}"/>
              </c:ext>
            </c:extLst>
          </c:dPt>
          <c:dPt>
            <c:idx val="1"/>
            <c:bubble3D val="0"/>
            <c:explosion val="0"/>
            <c:spPr>
              <a:solidFill>
                <a:srgbClr val="003866"/>
              </a:solidFill>
            </c:spPr>
            <c:extLst>
              <c:ext xmlns:c16="http://schemas.microsoft.com/office/drawing/2014/chart" uri="{C3380CC4-5D6E-409C-BE32-E72D297353CC}">
                <c16:uniqueId val="{00000003-EE5E-4A59-A4A3-D95542499A2A}"/>
              </c:ext>
            </c:extLst>
          </c:dPt>
          <c:dLbls>
            <c:delete val="1"/>
          </c:dLbls>
          <c:cat>
            <c:strRef>
              <c:f>Sheet1!$A$2:$A$3</c:f>
              <c:strCache>
                <c:ptCount val="2"/>
                <c:pt idx="0">
                  <c:v>New ISBNs</c:v>
                </c:pt>
                <c:pt idx="1">
                  <c:v>Reprints</c:v>
                </c:pt>
              </c:strCache>
            </c:strRef>
          </c:cat>
          <c:val>
            <c:numRef>
              <c:f>Sheet1!$B$2:$B$3</c:f>
              <c:numCache>
                <c:formatCode>0%</c:formatCode>
                <c:ptCount val="2"/>
                <c:pt idx="0">
                  <c:v>0.19709143389540246</c:v>
                </c:pt>
                <c:pt idx="1">
                  <c:v>0.80290856863411719</c:v>
                </c:pt>
              </c:numCache>
            </c:numRef>
          </c:val>
          <c:extLst>
            <c:ext xmlns:c16="http://schemas.microsoft.com/office/drawing/2014/chart" uri="{C3380CC4-5D6E-409C-BE32-E72D297353CC}">
              <c16:uniqueId val="{00000002-C862-4BF7-9EC6-B90FD144F014}"/>
            </c:ext>
          </c:extLst>
        </c:ser>
        <c:dLbls>
          <c:dLblPos val="ctr"/>
          <c:showLegendKey val="0"/>
          <c:showVal val="1"/>
          <c:showCatName val="0"/>
          <c:showSerName val="0"/>
          <c:showPercent val="0"/>
          <c:showBubbleSize val="0"/>
          <c:showLeaderLines val="1"/>
        </c:dLbls>
        <c:firstSliceAng val="210"/>
      </c:pieChart>
    </c:plotArea>
    <c:plotVisOnly val="1"/>
    <c:dispBlanksAs val="gap"/>
    <c:showDLblsOverMax val="0"/>
  </c:chart>
  <c:txPr>
    <a:bodyPr/>
    <a:lstStyle/>
    <a:p>
      <a:pPr>
        <a:defRPr sz="1800"/>
      </a:pPr>
      <a:endParaRPr lang="en-US"/>
    </a:p>
  </c:txPr>
  <c:externalData r:id="rId1">
    <c:autoUpdate val="0"/>
  </c:externalData>
</c:chartSpace>
</file>

<file path=ppt/comments/modernComment_109_0.xml><?xml version="1.0" encoding="utf-8"?>
<p188:cmLst xmlns:a="http://schemas.openxmlformats.org/drawingml/2006/main" xmlns:r="http://schemas.openxmlformats.org/officeDocument/2006/relationships" xmlns:p188="http://schemas.microsoft.com/office/powerpoint/2018/8/main">
  <p188:cm id="{A7B0FA63-CA9F-8941-9EC9-4804CDDCAD48}" authorId="{A9D5C423-A129-C284-6280-A3833250ABBC}" created="2022-02-06T12:09:41.519">
    <ac:deMkLst xmlns:ac="http://schemas.microsoft.com/office/drawing/2013/main/command">
      <pc:docMk xmlns:pc="http://schemas.microsoft.com/office/powerpoint/2013/main/command"/>
      <pc:sldMk xmlns:pc="http://schemas.microsoft.com/office/powerpoint/2013/main/command" cId="0" sldId="265"/>
      <ac:picMk id="110" creationId="{00000000-0000-0000-0000-000000000000}"/>
    </ac:deMkLst>
    <p188:txBody>
      <a:bodyPr/>
      <a:lstStyle/>
      <a:p>
        <a:r>
          <a:rPr lang="fr-FR"/>
          <a:t>Organisé par
Présenté par</a:t>
        </a:r>
      </a:p>
    </p188:txBody>
  </p188:cm>
</p188:cmLst>
</file>

<file path=ppt/comments/modernComment_116_110C10F1.xml><?xml version="1.0" encoding="utf-8"?>
<p188:cmLst xmlns:a="http://schemas.openxmlformats.org/drawingml/2006/main" xmlns:r="http://schemas.openxmlformats.org/officeDocument/2006/relationships" xmlns:p188="http://schemas.microsoft.com/office/powerpoint/2018/8/main">
  <p188:cm id="{1B4A6A6B-EF54-D140-B0C9-DC0DA6B778EE}" authorId="{A9D5C423-A129-C284-6280-A3833250ABBC}" created="2022-02-05T19:29:13.169">
    <ac:txMkLst xmlns:ac="http://schemas.microsoft.com/office/drawing/2013/main/command">
      <pc:docMk xmlns:pc="http://schemas.microsoft.com/office/powerpoint/2013/main/command"/>
      <pc:sldMk xmlns:pc="http://schemas.microsoft.com/office/powerpoint/2013/main/command" cId="286003441" sldId="278"/>
      <ac:spMk id="26" creationId="{5CCDF11D-A8A4-2E4A-B582-4066AC2688C5}"/>
      <ac:txMk cp="0" len="1">
        <ac:context len="12" hash="1921133772"/>
      </ac:txMk>
    </ac:txMkLst>
    <p188:pos x="1522927" y="248437"/>
    <p188:txBody>
      <a:bodyPr/>
      <a:lstStyle/>
      <a:p>
        <a:r>
          <a:rPr lang="fr-FR"/>
          <a:t>Je n’ai pas trouvé de titre en français
Le sillon tordu?</a:t>
        </a:r>
      </a:p>
    </p188:txBody>
  </p188:cm>
</p188:cmLst>
</file>

<file path=ppt/comments/modernComment_117_982903B7.xml><?xml version="1.0" encoding="utf-8"?>
<p188:cmLst xmlns:a="http://schemas.openxmlformats.org/drawingml/2006/main" xmlns:r="http://schemas.openxmlformats.org/officeDocument/2006/relationships" xmlns:p188="http://schemas.microsoft.com/office/powerpoint/2018/8/main">
  <p188:cm id="{B580ABE1-F3C1-2B45-89FC-8A020CD3248F}" authorId="{A9D5C423-A129-C284-6280-A3833250ABBC}" created="2022-02-05T19:42:25.269">
    <ac:txMkLst xmlns:ac="http://schemas.microsoft.com/office/drawing/2013/main/command">
      <pc:docMk xmlns:pc="http://schemas.microsoft.com/office/powerpoint/2013/main/command"/>
      <pc:sldMk xmlns:pc="http://schemas.microsoft.com/office/powerpoint/2013/main/command" cId="2552824759" sldId="279"/>
      <ac:spMk id="10" creationId="{FDF77CAB-C388-0F45-98D0-DF0A572F7601}"/>
      <ac:txMk cp="474" len="1">
        <ac:context len="598" hash="313515910"/>
      </ac:txMk>
    </ac:txMkLst>
    <p188:txBody>
      <a:bodyPr/>
      <a:lstStyle/>
      <a:p>
        <a:r>
          <a:rPr lang="fr-FR"/>
          <a:t>Vérifier
Anglais: soup operas! 🤔</a:t>
        </a:r>
      </a:p>
    </p188:txBody>
  </p188:cm>
</p188:cmLst>
</file>

<file path=ppt/comments/modernComment_123_FD0121EF.xml><?xml version="1.0" encoding="utf-8"?>
<p188:cmLst xmlns:a="http://schemas.openxmlformats.org/drawingml/2006/main" xmlns:r="http://schemas.openxmlformats.org/officeDocument/2006/relationships" xmlns:p188="http://schemas.microsoft.com/office/powerpoint/2018/8/main">
  <p188:cm id="{3694754F-6644-3F41-9379-6995C9CDCA49}" authorId="{A9D5C423-A129-C284-6280-A3833250ABBC}" created="2022-02-05T16:50:48.008">
    <ac:txMkLst xmlns:ac="http://schemas.microsoft.com/office/drawing/2013/main/command">
      <pc:docMk xmlns:pc="http://schemas.microsoft.com/office/powerpoint/2013/main/command"/>
      <pc:sldMk xmlns:pc="http://schemas.microsoft.com/office/powerpoint/2013/main/command" cId="4244709871" sldId="291"/>
      <ac:spMk id="20" creationId="{00000000-0000-0000-0000-000000000000}"/>
      <ac:txMk cp="0" len="16">
        <ac:context len="17" hash="794060962"/>
      </ac:txMk>
    </ac:txMkLst>
    <p188:pos x="1356461" y="247949"/>
    <p188:txBody>
      <a:bodyPr/>
      <a:lstStyle/>
      <a:p>
        <a:r>
          <a:rPr lang="fr-FR"/>
          <a:t>marketplaces?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2428051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0fb023e9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0fb023e98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4355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 name="Google Shape;7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4821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3912871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52815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 name="Google Shape;5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50580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4068449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957976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2469449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35034273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0f770d07c1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0f770d07c1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670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1064a3f37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11064a3f37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4456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 name="Google Shape;5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5103497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1064a3f372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11064a3f372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55401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4097376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40871982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 name="Google Shape;5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60559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26343554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16960466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22675792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b="1" dirty="0"/>
          </a:p>
        </p:txBody>
      </p:sp>
    </p:spTree>
    <p:extLst>
      <p:ext uri="{BB962C8B-B14F-4D97-AF65-F5344CB8AC3E}">
        <p14:creationId xmlns:p14="http://schemas.microsoft.com/office/powerpoint/2010/main" val="724423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18825241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1881838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34672061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20974939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147361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1916950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381000" y="685800"/>
            <a:ext cx="6096000" cy="3429000"/>
          </a:xfrm>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221575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3891640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607352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578673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2597895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1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1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20"/>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20"/>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5FA6B5B-A67B-A344-8878-C90296B6F854}"/>
              </a:ext>
            </a:extLst>
          </p:cNvPr>
          <p:cNvSpPr>
            <a:spLocks noGrp="1"/>
          </p:cNvSpPr>
          <p:nvPr>
            <p:ph type="pic" sz="quarter" idx="10"/>
          </p:nvPr>
        </p:nvSpPr>
        <p:spPr>
          <a:xfrm>
            <a:off x="0" y="3419613"/>
            <a:ext cx="5692073" cy="1723887"/>
          </a:xfrm>
          <a:custGeom>
            <a:avLst/>
            <a:gdLst>
              <a:gd name="connsiteX0" fmla="*/ 0 w 7589430"/>
              <a:gd name="connsiteY0" fmla="*/ 0 h 2298516"/>
              <a:gd name="connsiteX1" fmla="*/ 7589430 w 7589430"/>
              <a:gd name="connsiteY1" fmla="*/ 0 h 2298516"/>
              <a:gd name="connsiteX2" fmla="*/ 7589430 w 7589430"/>
              <a:gd name="connsiteY2" fmla="*/ 2298516 h 2298516"/>
              <a:gd name="connsiteX3" fmla="*/ 0 w 7589430"/>
              <a:gd name="connsiteY3" fmla="*/ 2298516 h 2298516"/>
            </a:gdLst>
            <a:ahLst/>
            <a:cxnLst>
              <a:cxn ang="0">
                <a:pos x="connsiteX0" y="connsiteY0"/>
              </a:cxn>
              <a:cxn ang="0">
                <a:pos x="connsiteX1" y="connsiteY1"/>
              </a:cxn>
              <a:cxn ang="0">
                <a:pos x="connsiteX2" y="connsiteY2"/>
              </a:cxn>
              <a:cxn ang="0">
                <a:pos x="connsiteX3" y="connsiteY3"/>
              </a:cxn>
            </a:cxnLst>
            <a:rect l="l" t="t" r="r" b="b"/>
            <a:pathLst>
              <a:path w="7589430" h="2298516">
                <a:moveTo>
                  <a:pt x="0" y="0"/>
                </a:moveTo>
                <a:lnTo>
                  <a:pt x="7589430" y="0"/>
                </a:lnTo>
                <a:lnTo>
                  <a:pt x="7589430" y="2298516"/>
                </a:lnTo>
                <a:lnTo>
                  <a:pt x="0" y="2298516"/>
                </a:lnTo>
                <a:close/>
              </a:path>
            </a:pathLst>
          </a:custGeom>
          <a:pattFill prst="solidDmnd">
            <a:fgClr>
              <a:schemeClr val="bg1">
                <a:lumMod val="85000"/>
              </a:schemeClr>
            </a:fgClr>
            <a:bgClr>
              <a:schemeClr val="bg1"/>
            </a:bgClr>
          </a:pattFill>
        </p:spPr>
        <p:txBody>
          <a:bodyPr wrap="square" anchor="ctr">
            <a:noAutofit/>
          </a:bodyPr>
          <a:lstStyle>
            <a:lvl1pPr marL="0" indent="0" algn="ctr">
              <a:buNone/>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a:p>
        </p:txBody>
      </p:sp>
    </p:spTree>
    <p:extLst>
      <p:ext uri="{BB962C8B-B14F-4D97-AF65-F5344CB8AC3E}">
        <p14:creationId xmlns:p14="http://schemas.microsoft.com/office/powerpoint/2010/main" val="306501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22B97A9-AF85-084A-ADF5-58894B7B7A2D}"/>
              </a:ext>
            </a:extLst>
          </p:cNvPr>
          <p:cNvSpPr>
            <a:spLocks noGrp="1"/>
          </p:cNvSpPr>
          <p:nvPr>
            <p:ph type="pic" sz="quarter" idx="10"/>
          </p:nvPr>
        </p:nvSpPr>
        <p:spPr>
          <a:xfrm>
            <a:off x="1556686" y="910087"/>
            <a:ext cx="2620108" cy="3323492"/>
          </a:xfrm>
          <a:custGeom>
            <a:avLst/>
            <a:gdLst>
              <a:gd name="connsiteX0" fmla="*/ 0 w 3493477"/>
              <a:gd name="connsiteY0" fmla="*/ 0 h 4431323"/>
              <a:gd name="connsiteX1" fmla="*/ 3493477 w 3493477"/>
              <a:gd name="connsiteY1" fmla="*/ 0 h 4431323"/>
              <a:gd name="connsiteX2" fmla="*/ 3493477 w 3493477"/>
              <a:gd name="connsiteY2" fmla="*/ 4431323 h 4431323"/>
              <a:gd name="connsiteX3" fmla="*/ 0 w 3493477"/>
              <a:gd name="connsiteY3" fmla="*/ 4431323 h 4431323"/>
            </a:gdLst>
            <a:ahLst/>
            <a:cxnLst>
              <a:cxn ang="0">
                <a:pos x="connsiteX0" y="connsiteY0"/>
              </a:cxn>
              <a:cxn ang="0">
                <a:pos x="connsiteX1" y="connsiteY1"/>
              </a:cxn>
              <a:cxn ang="0">
                <a:pos x="connsiteX2" y="connsiteY2"/>
              </a:cxn>
              <a:cxn ang="0">
                <a:pos x="connsiteX3" y="connsiteY3"/>
              </a:cxn>
            </a:cxnLst>
            <a:rect l="l" t="t" r="r" b="b"/>
            <a:pathLst>
              <a:path w="3493477" h="4431323">
                <a:moveTo>
                  <a:pt x="0" y="0"/>
                </a:moveTo>
                <a:lnTo>
                  <a:pt x="3493477" y="0"/>
                </a:lnTo>
                <a:lnTo>
                  <a:pt x="3493477" y="4431323"/>
                </a:lnTo>
                <a:lnTo>
                  <a:pt x="0" y="4431323"/>
                </a:lnTo>
                <a:close/>
              </a:path>
            </a:pathLst>
          </a:custGeom>
          <a:pattFill prst="solidDmnd">
            <a:fgClr>
              <a:schemeClr val="bg1">
                <a:lumMod val="85000"/>
              </a:schemeClr>
            </a:fgClr>
            <a:bgClr>
              <a:schemeClr val="bg1"/>
            </a:bgClr>
          </a:pattFill>
        </p:spPr>
        <p:txBody>
          <a:bodyPr wrap="square" anchor="ctr">
            <a:noAutofit/>
          </a:bodyPr>
          <a:lstStyle>
            <a:lvl1pPr marL="0" indent="0" algn="ctr">
              <a:buNone/>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a:p>
        </p:txBody>
      </p:sp>
    </p:spTree>
    <p:extLst>
      <p:ext uri="{BB962C8B-B14F-4D97-AF65-F5344CB8AC3E}">
        <p14:creationId xmlns:p14="http://schemas.microsoft.com/office/powerpoint/2010/main" val="3313439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17FD17B-140B-8E4F-B6BF-38EA33904FCC}"/>
              </a:ext>
            </a:extLst>
          </p:cNvPr>
          <p:cNvSpPr>
            <a:spLocks noGrp="1"/>
          </p:cNvSpPr>
          <p:nvPr>
            <p:ph type="pic" sz="quarter" idx="10"/>
          </p:nvPr>
        </p:nvSpPr>
        <p:spPr>
          <a:xfrm>
            <a:off x="3770960" y="2254704"/>
            <a:ext cx="2165401" cy="2165401"/>
          </a:xfrm>
          <a:custGeom>
            <a:avLst/>
            <a:gdLst>
              <a:gd name="connsiteX0" fmla="*/ 0 w 2887201"/>
              <a:gd name="connsiteY0" fmla="*/ 0 h 2887201"/>
              <a:gd name="connsiteX1" fmla="*/ 2887201 w 2887201"/>
              <a:gd name="connsiteY1" fmla="*/ 0 h 2887201"/>
              <a:gd name="connsiteX2" fmla="*/ 2887201 w 2887201"/>
              <a:gd name="connsiteY2" fmla="*/ 2887201 h 2887201"/>
              <a:gd name="connsiteX3" fmla="*/ 0 w 2887201"/>
              <a:gd name="connsiteY3" fmla="*/ 2887201 h 2887201"/>
            </a:gdLst>
            <a:ahLst/>
            <a:cxnLst>
              <a:cxn ang="0">
                <a:pos x="connsiteX0" y="connsiteY0"/>
              </a:cxn>
              <a:cxn ang="0">
                <a:pos x="connsiteX1" y="connsiteY1"/>
              </a:cxn>
              <a:cxn ang="0">
                <a:pos x="connsiteX2" y="connsiteY2"/>
              </a:cxn>
              <a:cxn ang="0">
                <a:pos x="connsiteX3" y="connsiteY3"/>
              </a:cxn>
            </a:cxnLst>
            <a:rect l="l" t="t" r="r" b="b"/>
            <a:pathLst>
              <a:path w="2887201" h="2887201">
                <a:moveTo>
                  <a:pt x="0" y="0"/>
                </a:moveTo>
                <a:lnTo>
                  <a:pt x="2887201" y="0"/>
                </a:lnTo>
                <a:lnTo>
                  <a:pt x="2887201" y="2887201"/>
                </a:lnTo>
                <a:lnTo>
                  <a:pt x="0" y="2887201"/>
                </a:lnTo>
                <a:close/>
              </a:path>
            </a:pathLst>
          </a:custGeom>
          <a:pattFill prst="solidDmnd">
            <a:fgClr>
              <a:schemeClr val="bg1">
                <a:lumMod val="85000"/>
              </a:schemeClr>
            </a:fgClr>
            <a:bgClr>
              <a:schemeClr val="bg1"/>
            </a:bgClr>
          </a:pattFill>
        </p:spPr>
        <p:txBody>
          <a:bodyPr wrap="square" anchor="ctr">
            <a:noAutofit/>
          </a:bodyPr>
          <a:lstStyle>
            <a:lvl1pPr marL="0" indent="0" algn="ctr">
              <a:buNone/>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a:p>
        </p:txBody>
      </p:sp>
      <p:sp>
        <p:nvSpPr>
          <p:cNvPr id="8" name="Picture Placeholder 7">
            <a:extLst>
              <a:ext uri="{FF2B5EF4-FFF2-40B4-BE49-F238E27FC236}">
                <a16:creationId xmlns:a16="http://schemas.microsoft.com/office/drawing/2014/main" id="{58FE7FAF-4185-834C-8CA9-3D58E3685E87}"/>
              </a:ext>
            </a:extLst>
          </p:cNvPr>
          <p:cNvSpPr>
            <a:spLocks noGrp="1"/>
          </p:cNvSpPr>
          <p:nvPr>
            <p:ph type="pic" sz="quarter" idx="11"/>
          </p:nvPr>
        </p:nvSpPr>
        <p:spPr>
          <a:xfrm>
            <a:off x="6035105" y="2254704"/>
            <a:ext cx="2165401" cy="2165401"/>
          </a:xfrm>
          <a:custGeom>
            <a:avLst/>
            <a:gdLst>
              <a:gd name="connsiteX0" fmla="*/ 0 w 2887201"/>
              <a:gd name="connsiteY0" fmla="*/ 0 h 2887201"/>
              <a:gd name="connsiteX1" fmla="*/ 2887201 w 2887201"/>
              <a:gd name="connsiteY1" fmla="*/ 0 h 2887201"/>
              <a:gd name="connsiteX2" fmla="*/ 2887201 w 2887201"/>
              <a:gd name="connsiteY2" fmla="*/ 2887201 h 2887201"/>
              <a:gd name="connsiteX3" fmla="*/ 0 w 2887201"/>
              <a:gd name="connsiteY3" fmla="*/ 2887201 h 2887201"/>
            </a:gdLst>
            <a:ahLst/>
            <a:cxnLst>
              <a:cxn ang="0">
                <a:pos x="connsiteX0" y="connsiteY0"/>
              </a:cxn>
              <a:cxn ang="0">
                <a:pos x="connsiteX1" y="connsiteY1"/>
              </a:cxn>
              <a:cxn ang="0">
                <a:pos x="connsiteX2" y="connsiteY2"/>
              </a:cxn>
              <a:cxn ang="0">
                <a:pos x="connsiteX3" y="connsiteY3"/>
              </a:cxn>
            </a:cxnLst>
            <a:rect l="l" t="t" r="r" b="b"/>
            <a:pathLst>
              <a:path w="2887201" h="2887201">
                <a:moveTo>
                  <a:pt x="0" y="0"/>
                </a:moveTo>
                <a:lnTo>
                  <a:pt x="2887201" y="0"/>
                </a:lnTo>
                <a:lnTo>
                  <a:pt x="2887201" y="2887201"/>
                </a:lnTo>
                <a:lnTo>
                  <a:pt x="0" y="2887201"/>
                </a:lnTo>
                <a:close/>
              </a:path>
            </a:pathLst>
          </a:custGeom>
          <a:pattFill prst="solidDmnd">
            <a:fgClr>
              <a:schemeClr val="bg1">
                <a:lumMod val="85000"/>
              </a:schemeClr>
            </a:fgClr>
            <a:bgClr>
              <a:schemeClr val="bg1"/>
            </a:bgClr>
          </a:pattFill>
        </p:spPr>
        <p:txBody>
          <a:bodyPr wrap="square" anchor="ctr">
            <a:noAutofit/>
          </a:bodyPr>
          <a:lstStyle>
            <a:lvl1pPr marL="0" indent="0" algn="ctr">
              <a:buNone/>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a:p>
        </p:txBody>
      </p:sp>
    </p:spTree>
    <p:extLst>
      <p:ext uri="{BB962C8B-B14F-4D97-AF65-F5344CB8AC3E}">
        <p14:creationId xmlns:p14="http://schemas.microsoft.com/office/powerpoint/2010/main" val="41166460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9E338A5-649D-3F4F-B2EA-4E42E60AE336}"/>
              </a:ext>
            </a:extLst>
          </p:cNvPr>
          <p:cNvSpPr>
            <a:spLocks noGrp="1"/>
          </p:cNvSpPr>
          <p:nvPr>
            <p:ph type="pic" sz="quarter" idx="10"/>
          </p:nvPr>
        </p:nvSpPr>
        <p:spPr>
          <a:xfrm>
            <a:off x="810655" y="621663"/>
            <a:ext cx="2916518" cy="3900175"/>
          </a:xfrm>
          <a:custGeom>
            <a:avLst/>
            <a:gdLst>
              <a:gd name="connsiteX0" fmla="*/ 648128 w 3888690"/>
              <a:gd name="connsiteY0" fmla="*/ 0 h 5200233"/>
              <a:gd name="connsiteX1" fmla="*/ 3240562 w 3888690"/>
              <a:gd name="connsiteY1" fmla="*/ 0 h 5200233"/>
              <a:gd name="connsiteX2" fmla="*/ 3888690 w 3888690"/>
              <a:gd name="connsiteY2" fmla="*/ 648128 h 5200233"/>
              <a:gd name="connsiteX3" fmla="*/ 3888690 w 3888690"/>
              <a:gd name="connsiteY3" fmla="*/ 4552105 h 5200233"/>
              <a:gd name="connsiteX4" fmla="*/ 3240562 w 3888690"/>
              <a:gd name="connsiteY4" fmla="*/ 5200233 h 5200233"/>
              <a:gd name="connsiteX5" fmla="*/ 648128 w 3888690"/>
              <a:gd name="connsiteY5" fmla="*/ 5200233 h 5200233"/>
              <a:gd name="connsiteX6" fmla="*/ 0 w 3888690"/>
              <a:gd name="connsiteY6" fmla="*/ 4552105 h 5200233"/>
              <a:gd name="connsiteX7" fmla="*/ 0 w 3888690"/>
              <a:gd name="connsiteY7" fmla="*/ 648128 h 5200233"/>
              <a:gd name="connsiteX8" fmla="*/ 648128 w 3888690"/>
              <a:gd name="connsiteY8" fmla="*/ 0 h 520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8690" h="5200233">
                <a:moveTo>
                  <a:pt x="648128" y="0"/>
                </a:moveTo>
                <a:lnTo>
                  <a:pt x="3240562" y="0"/>
                </a:lnTo>
                <a:cubicBezTo>
                  <a:pt x="3598513" y="0"/>
                  <a:pt x="3888690" y="290177"/>
                  <a:pt x="3888690" y="648128"/>
                </a:cubicBezTo>
                <a:lnTo>
                  <a:pt x="3888690" y="4552105"/>
                </a:lnTo>
                <a:cubicBezTo>
                  <a:pt x="3888690" y="4910056"/>
                  <a:pt x="3598513" y="5200233"/>
                  <a:pt x="3240562" y="5200233"/>
                </a:cubicBezTo>
                <a:lnTo>
                  <a:pt x="648128" y="5200233"/>
                </a:lnTo>
                <a:cubicBezTo>
                  <a:pt x="290177" y="5200233"/>
                  <a:pt x="0" y="4910056"/>
                  <a:pt x="0" y="4552105"/>
                </a:cubicBezTo>
                <a:lnTo>
                  <a:pt x="0" y="648128"/>
                </a:lnTo>
                <a:cubicBezTo>
                  <a:pt x="0" y="290177"/>
                  <a:pt x="290177" y="0"/>
                  <a:pt x="648128" y="0"/>
                </a:cubicBezTo>
                <a:close/>
              </a:path>
            </a:pathLst>
          </a:custGeom>
          <a:pattFill prst="solidDmnd">
            <a:fgClr>
              <a:schemeClr val="bg1">
                <a:lumMod val="85000"/>
              </a:schemeClr>
            </a:fgClr>
            <a:bgClr>
              <a:schemeClr val="bg1"/>
            </a:bgClr>
          </a:pattFill>
        </p:spPr>
        <p:txBody>
          <a:bodyPr wrap="square" anchor="ctr">
            <a:noAutofit/>
          </a:bodyPr>
          <a:lstStyle>
            <a:lvl1pPr marL="0" indent="0" algn="ctr">
              <a:buNone/>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a:p>
        </p:txBody>
      </p:sp>
    </p:spTree>
    <p:extLst>
      <p:ext uri="{BB962C8B-B14F-4D97-AF65-F5344CB8AC3E}">
        <p14:creationId xmlns:p14="http://schemas.microsoft.com/office/powerpoint/2010/main" val="2995646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0562808-594D-5140-AB22-98FC88B2AD85}"/>
              </a:ext>
            </a:extLst>
          </p:cNvPr>
          <p:cNvSpPr>
            <a:spLocks noGrp="1"/>
          </p:cNvSpPr>
          <p:nvPr>
            <p:ph type="pic" sz="quarter" idx="10"/>
          </p:nvPr>
        </p:nvSpPr>
        <p:spPr>
          <a:xfrm>
            <a:off x="4572000" y="659311"/>
            <a:ext cx="3870485" cy="2967293"/>
          </a:xfrm>
          <a:custGeom>
            <a:avLst/>
            <a:gdLst>
              <a:gd name="connsiteX0" fmla="*/ 0 w 5160646"/>
              <a:gd name="connsiteY0" fmla="*/ 0 h 3956391"/>
              <a:gd name="connsiteX1" fmla="*/ 5160646 w 5160646"/>
              <a:gd name="connsiteY1" fmla="*/ 0 h 3956391"/>
              <a:gd name="connsiteX2" fmla="*/ 5160646 w 5160646"/>
              <a:gd name="connsiteY2" fmla="*/ 3956391 h 3956391"/>
              <a:gd name="connsiteX3" fmla="*/ 0 w 5160646"/>
              <a:gd name="connsiteY3" fmla="*/ 3956391 h 3956391"/>
            </a:gdLst>
            <a:ahLst/>
            <a:cxnLst>
              <a:cxn ang="0">
                <a:pos x="connsiteX0" y="connsiteY0"/>
              </a:cxn>
              <a:cxn ang="0">
                <a:pos x="connsiteX1" y="connsiteY1"/>
              </a:cxn>
              <a:cxn ang="0">
                <a:pos x="connsiteX2" y="connsiteY2"/>
              </a:cxn>
              <a:cxn ang="0">
                <a:pos x="connsiteX3" y="connsiteY3"/>
              </a:cxn>
            </a:cxnLst>
            <a:rect l="l" t="t" r="r" b="b"/>
            <a:pathLst>
              <a:path w="5160646" h="3956391">
                <a:moveTo>
                  <a:pt x="0" y="0"/>
                </a:moveTo>
                <a:lnTo>
                  <a:pt x="5160646" y="0"/>
                </a:lnTo>
                <a:lnTo>
                  <a:pt x="5160646" y="3956391"/>
                </a:lnTo>
                <a:lnTo>
                  <a:pt x="0" y="3956391"/>
                </a:lnTo>
                <a:close/>
              </a:path>
            </a:pathLst>
          </a:custGeom>
          <a:pattFill prst="solidDmnd">
            <a:fgClr>
              <a:schemeClr val="bg1">
                <a:lumMod val="85000"/>
              </a:schemeClr>
            </a:fgClr>
            <a:bgClr>
              <a:schemeClr val="bg1"/>
            </a:bgClr>
          </a:pattFill>
        </p:spPr>
        <p:txBody>
          <a:bodyPr wrap="square" anchor="ctr">
            <a:noAutofit/>
          </a:bodyPr>
          <a:lstStyle>
            <a:lvl1pPr marL="0" indent="0" algn="ctr">
              <a:buNone/>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a:p>
        </p:txBody>
      </p:sp>
    </p:spTree>
    <p:extLst>
      <p:ext uri="{BB962C8B-B14F-4D97-AF65-F5344CB8AC3E}">
        <p14:creationId xmlns:p14="http://schemas.microsoft.com/office/powerpoint/2010/main" val="19434223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0F97EAF-C016-354D-814C-8B7BBAA02912}"/>
              </a:ext>
            </a:extLst>
          </p:cNvPr>
          <p:cNvSpPr>
            <a:spLocks noGrp="1"/>
          </p:cNvSpPr>
          <p:nvPr>
            <p:ph type="pic" sz="quarter" idx="10"/>
          </p:nvPr>
        </p:nvSpPr>
        <p:spPr>
          <a:xfrm>
            <a:off x="914400" y="827172"/>
            <a:ext cx="2839453" cy="3489158"/>
          </a:xfrm>
          <a:custGeom>
            <a:avLst/>
            <a:gdLst>
              <a:gd name="connsiteX0" fmla="*/ 0 w 3785937"/>
              <a:gd name="connsiteY0" fmla="*/ 0 h 4652211"/>
              <a:gd name="connsiteX1" fmla="*/ 3785937 w 3785937"/>
              <a:gd name="connsiteY1" fmla="*/ 0 h 4652211"/>
              <a:gd name="connsiteX2" fmla="*/ 3785937 w 3785937"/>
              <a:gd name="connsiteY2" fmla="*/ 4652211 h 4652211"/>
              <a:gd name="connsiteX3" fmla="*/ 0 w 3785937"/>
              <a:gd name="connsiteY3" fmla="*/ 4652211 h 4652211"/>
            </a:gdLst>
            <a:ahLst/>
            <a:cxnLst>
              <a:cxn ang="0">
                <a:pos x="connsiteX0" y="connsiteY0"/>
              </a:cxn>
              <a:cxn ang="0">
                <a:pos x="connsiteX1" y="connsiteY1"/>
              </a:cxn>
              <a:cxn ang="0">
                <a:pos x="connsiteX2" y="connsiteY2"/>
              </a:cxn>
              <a:cxn ang="0">
                <a:pos x="connsiteX3" y="connsiteY3"/>
              </a:cxn>
            </a:cxnLst>
            <a:rect l="l" t="t" r="r" b="b"/>
            <a:pathLst>
              <a:path w="3785937" h="4652211">
                <a:moveTo>
                  <a:pt x="0" y="0"/>
                </a:moveTo>
                <a:lnTo>
                  <a:pt x="3785937" y="0"/>
                </a:lnTo>
                <a:lnTo>
                  <a:pt x="3785937" y="4652211"/>
                </a:lnTo>
                <a:lnTo>
                  <a:pt x="0" y="4652211"/>
                </a:lnTo>
                <a:close/>
              </a:path>
            </a:pathLst>
          </a:custGeom>
          <a:pattFill prst="solidDmnd">
            <a:fgClr>
              <a:schemeClr val="bg1">
                <a:lumMod val="85000"/>
              </a:schemeClr>
            </a:fgClr>
            <a:bgClr>
              <a:schemeClr val="bg1"/>
            </a:bgClr>
          </a:pattFill>
        </p:spPr>
        <p:txBody>
          <a:bodyPr wrap="square" anchor="ctr">
            <a:noAutofit/>
          </a:bodyPr>
          <a:lstStyle>
            <a:lvl1pPr marL="0" indent="0" algn="ctr">
              <a:buNone/>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a:p>
        </p:txBody>
      </p:sp>
    </p:spTree>
    <p:extLst>
      <p:ext uri="{BB962C8B-B14F-4D97-AF65-F5344CB8AC3E}">
        <p14:creationId xmlns:p14="http://schemas.microsoft.com/office/powerpoint/2010/main" val="2319011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B959E92-EA63-AD4C-A87A-969E9749AEEB}"/>
              </a:ext>
            </a:extLst>
          </p:cNvPr>
          <p:cNvSpPr>
            <a:spLocks noGrp="1"/>
          </p:cNvSpPr>
          <p:nvPr>
            <p:ph type="pic" sz="quarter" idx="10"/>
          </p:nvPr>
        </p:nvSpPr>
        <p:spPr>
          <a:xfrm>
            <a:off x="5499101" y="1638301"/>
            <a:ext cx="2730500" cy="1727200"/>
          </a:xfrm>
          <a:custGeom>
            <a:avLst/>
            <a:gdLst>
              <a:gd name="connsiteX0" fmla="*/ 0 w 3640666"/>
              <a:gd name="connsiteY0" fmla="*/ 0 h 2302933"/>
              <a:gd name="connsiteX1" fmla="*/ 3640666 w 3640666"/>
              <a:gd name="connsiteY1" fmla="*/ 0 h 2302933"/>
              <a:gd name="connsiteX2" fmla="*/ 3640666 w 3640666"/>
              <a:gd name="connsiteY2" fmla="*/ 2302933 h 2302933"/>
              <a:gd name="connsiteX3" fmla="*/ 0 w 3640666"/>
              <a:gd name="connsiteY3" fmla="*/ 2302933 h 2302933"/>
            </a:gdLst>
            <a:ahLst/>
            <a:cxnLst>
              <a:cxn ang="0">
                <a:pos x="connsiteX0" y="connsiteY0"/>
              </a:cxn>
              <a:cxn ang="0">
                <a:pos x="connsiteX1" y="connsiteY1"/>
              </a:cxn>
              <a:cxn ang="0">
                <a:pos x="connsiteX2" y="connsiteY2"/>
              </a:cxn>
              <a:cxn ang="0">
                <a:pos x="connsiteX3" y="connsiteY3"/>
              </a:cxn>
            </a:cxnLst>
            <a:rect l="l" t="t" r="r" b="b"/>
            <a:pathLst>
              <a:path w="3640666" h="2302933">
                <a:moveTo>
                  <a:pt x="0" y="0"/>
                </a:moveTo>
                <a:lnTo>
                  <a:pt x="3640666" y="0"/>
                </a:lnTo>
                <a:lnTo>
                  <a:pt x="3640666" y="2302933"/>
                </a:lnTo>
                <a:lnTo>
                  <a:pt x="0" y="2302933"/>
                </a:lnTo>
                <a:close/>
              </a:path>
            </a:pathLst>
          </a:custGeom>
          <a:pattFill prst="solidDmnd">
            <a:fgClr>
              <a:schemeClr val="bg1">
                <a:lumMod val="85000"/>
              </a:schemeClr>
            </a:fgClr>
            <a:bgClr>
              <a:schemeClr val="bg1"/>
            </a:bgClr>
          </a:pattFill>
        </p:spPr>
        <p:txBody>
          <a:bodyPr wrap="square" anchor="ctr">
            <a:noAutofit/>
          </a:bodyPr>
          <a:lstStyle>
            <a:lvl1pPr marL="0" indent="0" algn="ctr">
              <a:buNone/>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a:p>
        </p:txBody>
      </p:sp>
    </p:spTree>
    <p:extLst>
      <p:ext uri="{BB962C8B-B14F-4D97-AF65-F5344CB8AC3E}">
        <p14:creationId xmlns:p14="http://schemas.microsoft.com/office/powerpoint/2010/main" val="1775956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C20237A-C1AF-2A47-AA32-16C8EEFC3A6A}"/>
              </a:ext>
            </a:extLst>
          </p:cNvPr>
          <p:cNvSpPr>
            <a:spLocks noGrp="1"/>
          </p:cNvSpPr>
          <p:nvPr>
            <p:ph type="pic" sz="quarter" idx="10"/>
          </p:nvPr>
        </p:nvSpPr>
        <p:spPr>
          <a:xfrm>
            <a:off x="5983801" y="607231"/>
            <a:ext cx="2483282" cy="2483282"/>
          </a:xfrm>
          <a:custGeom>
            <a:avLst/>
            <a:gdLst>
              <a:gd name="connsiteX0" fmla="*/ 1655521 w 3311042"/>
              <a:gd name="connsiteY0" fmla="*/ 0 h 3311042"/>
              <a:gd name="connsiteX1" fmla="*/ 3311042 w 3311042"/>
              <a:gd name="connsiteY1" fmla="*/ 1655521 h 3311042"/>
              <a:gd name="connsiteX2" fmla="*/ 1655521 w 3311042"/>
              <a:gd name="connsiteY2" fmla="*/ 3311042 h 3311042"/>
              <a:gd name="connsiteX3" fmla="*/ 0 w 3311042"/>
              <a:gd name="connsiteY3" fmla="*/ 1655521 h 3311042"/>
              <a:gd name="connsiteX4" fmla="*/ 1655521 w 3311042"/>
              <a:gd name="connsiteY4" fmla="*/ 0 h 3311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1042" h="3311042">
                <a:moveTo>
                  <a:pt x="1655521" y="0"/>
                </a:moveTo>
                <a:cubicBezTo>
                  <a:pt x="2569840" y="0"/>
                  <a:pt x="3311042" y="741202"/>
                  <a:pt x="3311042" y="1655521"/>
                </a:cubicBezTo>
                <a:cubicBezTo>
                  <a:pt x="3311042" y="2569840"/>
                  <a:pt x="2569840" y="3311042"/>
                  <a:pt x="1655521" y="3311042"/>
                </a:cubicBezTo>
                <a:cubicBezTo>
                  <a:pt x="741202" y="3311042"/>
                  <a:pt x="0" y="2569840"/>
                  <a:pt x="0" y="1655521"/>
                </a:cubicBezTo>
                <a:cubicBezTo>
                  <a:pt x="0" y="741202"/>
                  <a:pt x="741202" y="0"/>
                  <a:pt x="1655521" y="0"/>
                </a:cubicBezTo>
                <a:close/>
              </a:path>
            </a:pathLst>
          </a:custGeom>
          <a:pattFill prst="solidDmnd">
            <a:fgClr>
              <a:schemeClr val="bg1">
                <a:lumMod val="85000"/>
              </a:schemeClr>
            </a:fgClr>
            <a:bgClr>
              <a:schemeClr val="bg1"/>
            </a:bgClr>
          </a:pattFill>
        </p:spPr>
        <p:txBody>
          <a:bodyPr wrap="square" anchor="ctr">
            <a:noAutofit/>
          </a:bodyPr>
          <a:lstStyle>
            <a:lvl1pPr marL="0" indent="0" algn="ctr">
              <a:buNone/>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a:p>
        </p:txBody>
      </p:sp>
      <p:sp>
        <p:nvSpPr>
          <p:cNvPr id="10" name="Picture Placeholder 9">
            <a:extLst>
              <a:ext uri="{FF2B5EF4-FFF2-40B4-BE49-F238E27FC236}">
                <a16:creationId xmlns:a16="http://schemas.microsoft.com/office/drawing/2014/main" id="{CE39362C-CE46-3944-81E1-8ECBACA8BE2D}"/>
              </a:ext>
            </a:extLst>
          </p:cNvPr>
          <p:cNvSpPr>
            <a:spLocks noGrp="1"/>
          </p:cNvSpPr>
          <p:nvPr>
            <p:ph type="pic" sz="quarter" idx="11"/>
          </p:nvPr>
        </p:nvSpPr>
        <p:spPr>
          <a:xfrm>
            <a:off x="4384221" y="940859"/>
            <a:ext cx="1360200" cy="1360200"/>
          </a:xfrm>
          <a:custGeom>
            <a:avLst/>
            <a:gdLst>
              <a:gd name="connsiteX0" fmla="*/ 906800 w 1813600"/>
              <a:gd name="connsiteY0" fmla="*/ 0 h 1813600"/>
              <a:gd name="connsiteX1" fmla="*/ 1813600 w 1813600"/>
              <a:gd name="connsiteY1" fmla="*/ 906800 h 1813600"/>
              <a:gd name="connsiteX2" fmla="*/ 906800 w 1813600"/>
              <a:gd name="connsiteY2" fmla="*/ 1813600 h 1813600"/>
              <a:gd name="connsiteX3" fmla="*/ 0 w 1813600"/>
              <a:gd name="connsiteY3" fmla="*/ 906800 h 1813600"/>
              <a:gd name="connsiteX4" fmla="*/ 906800 w 1813600"/>
              <a:gd name="connsiteY4" fmla="*/ 0 h 181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3600" h="1813600">
                <a:moveTo>
                  <a:pt x="906800" y="0"/>
                </a:moveTo>
                <a:cubicBezTo>
                  <a:pt x="1407612" y="0"/>
                  <a:pt x="1813600" y="405988"/>
                  <a:pt x="1813600" y="906800"/>
                </a:cubicBezTo>
                <a:cubicBezTo>
                  <a:pt x="1813600" y="1407612"/>
                  <a:pt x="1407612" y="1813600"/>
                  <a:pt x="906800" y="1813600"/>
                </a:cubicBezTo>
                <a:cubicBezTo>
                  <a:pt x="405988" y="1813600"/>
                  <a:pt x="0" y="1407612"/>
                  <a:pt x="0" y="906800"/>
                </a:cubicBezTo>
                <a:cubicBezTo>
                  <a:pt x="0" y="405988"/>
                  <a:pt x="405988" y="0"/>
                  <a:pt x="906800" y="0"/>
                </a:cubicBezTo>
                <a:close/>
              </a:path>
            </a:pathLst>
          </a:custGeom>
          <a:pattFill prst="solidDmnd">
            <a:fgClr>
              <a:schemeClr val="bg1">
                <a:lumMod val="85000"/>
              </a:schemeClr>
            </a:fgClr>
            <a:bgClr>
              <a:schemeClr val="bg1"/>
            </a:bgClr>
          </a:pattFill>
        </p:spPr>
        <p:txBody>
          <a:bodyPr wrap="square" anchor="ctr">
            <a:noAutofit/>
          </a:bodyPr>
          <a:lstStyle>
            <a:lvl1pPr marL="0" indent="0" algn="ctr">
              <a:buNone/>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a:p>
        </p:txBody>
      </p:sp>
      <p:sp>
        <p:nvSpPr>
          <p:cNvPr id="9" name="Picture Placeholder 8">
            <a:extLst>
              <a:ext uri="{FF2B5EF4-FFF2-40B4-BE49-F238E27FC236}">
                <a16:creationId xmlns:a16="http://schemas.microsoft.com/office/drawing/2014/main" id="{EC49FC16-5B4F-F54A-8BF0-0A6099A5490C}"/>
              </a:ext>
            </a:extLst>
          </p:cNvPr>
          <p:cNvSpPr>
            <a:spLocks noGrp="1"/>
          </p:cNvSpPr>
          <p:nvPr>
            <p:ph type="pic" sz="quarter" idx="12"/>
          </p:nvPr>
        </p:nvSpPr>
        <p:spPr>
          <a:xfrm>
            <a:off x="4794488" y="2893457"/>
            <a:ext cx="1755437" cy="1755437"/>
          </a:xfrm>
          <a:custGeom>
            <a:avLst/>
            <a:gdLst>
              <a:gd name="connsiteX0" fmla="*/ 1170291 w 2340582"/>
              <a:gd name="connsiteY0" fmla="*/ 0 h 2340582"/>
              <a:gd name="connsiteX1" fmla="*/ 2340582 w 2340582"/>
              <a:gd name="connsiteY1" fmla="*/ 1170291 h 2340582"/>
              <a:gd name="connsiteX2" fmla="*/ 1170291 w 2340582"/>
              <a:gd name="connsiteY2" fmla="*/ 2340582 h 2340582"/>
              <a:gd name="connsiteX3" fmla="*/ 0 w 2340582"/>
              <a:gd name="connsiteY3" fmla="*/ 1170291 h 2340582"/>
              <a:gd name="connsiteX4" fmla="*/ 1170291 w 2340582"/>
              <a:gd name="connsiteY4" fmla="*/ 0 h 2340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582" h="2340582">
                <a:moveTo>
                  <a:pt x="1170291" y="0"/>
                </a:moveTo>
                <a:cubicBezTo>
                  <a:pt x="1816625" y="0"/>
                  <a:pt x="2340582" y="523957"/>
                  <a:pt x="2340582" y="1170291"/>
                </a:cubicBezTo>
                <a:cubicBezTo>
                  <a:pt x="2340582" y="1816625"/>
                  <a:pt x="1816625" y="2340582"/>
                  <a:pt x="1170291" y="2340582"/>
                </a:cubicBezTo>
                <a:cubicBezTo>
                  <a:pt x="523957" y="2340582"/>
                  <a:pt x="0" y="1816625"/>
                  <a:pt x="0" y="1170291"/>
                </a:cubicBezTo>
                <a:cubicBezTo>
                  <a:pt x="0" y="523957"/>
                  <a:pt x="523957" y="0"/>
                  <a:pt x="1170291" y="0"/>
                </a:cubicBezTo>
                <a:close/>
              </a:path>
            </a:pathLst>
          </a:custGeom>
          <a:pattFill prst="solidDmnd">
            <a:fgClr>
              <a:schemeClr val="bg1">
                <a:lumMod val="85000"/>
              </a:schemeClr>
            </a:fgClr>
            <a:bgClr>
              <a:schemeClr val="bg1"/>
            </a:bgClr>
          </a:pattFill>
        </p:spPr>
        <p:txBody>
          <a:bodyPr wrap="square" anchor="ctr">
            <a:noAutofit/>
          </a:bodyPr>
          <a:lstStyle>
            <a:lvl1pPr marL="0" indent="0" algn="ctr">
              <a:buNone/>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a:p>
        </p:txBody>
      </p:sp>
    </p:spTree>
    <p:extLst>
      <p:ext uri="{BB962C8B-B14F-4D97-AF65-F5344CB8AC3E}">
        <p14:creationId xmlns:p14="http://schemas.microsoft.com/office/powerpoint/2010/main" val="457329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1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1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56F9FE6-FC9E-2B4C-B276-C74A3BEC71C9}"/>
              </a:ext>
            </a:extLst>
          </p:cNvPr>
          <p:cNvSpPr>
            <a:spLocks noGrp="1"/>
          </p:cNvSpPr>
          <p:nvPr>
            <p:ph type="pic" sz="quarter" idx="10"/>
          </p:nvPr>
        </p:nvSpPr>
        <p:spPr>
          <a:xfrm>
            <a:off x="4887883" y="938299"/>
            <a:ext cx="3266903" cy="3266903"/>
          </a:xfrm>
          <a:custGeom>
            <a:avLst/>
            <a:gdLst>
              <a:gd name="connsiteX0" fmla="*/ 2177935 w 4355870"/>
              <a:gd name="connsiteY0" fmla="*/ 0 h 4355870"/>
              <a:gd name="connsiteX1" fmla="*/ 4355870 w 4355870"/>
              <a:gd name="connsiteY1" fmla="*/ 2177935 h 4355870"/>
              <a:gd name="connsiteX2" fmla="*/ 2177935 w 4355870"/>
              <a:gd name="connsiteY2" fmla="*/ 4355870 h 4355870"/>
              <a:gd name="connsiteX3" fmla="*/ 0 w 4355870"/>
              <a:gd name="connsiteY3" fmla="*/ 2177935 h 4355870"/>
              <a:gd name="connsiteX4" fmla="*/ 2177935 w 4355870"/>
              <a:gd name="connsiteY4" fmla="*/ 0 h 4355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5870" h="4355870">
                <a:moveTo>
                  <a:pt x="2177935" y="0"/>
                </a:moveTo>
                <a:cubicBezTo>
                  <a:pt x="3380775" y="0"/>
                  <a:pt x="4355870" y="975095"/>
                  <a:pt x="4355870" y="2177935"/>
                </a:cubicBezTo>
                <a:cubicBezTo>
                  <a:pt x="4355870" y="3380775"/>
                  <a:pt x="3380775" y="4355870"/>
                  <a:pt x="2177935" y="4355870"/>
                </a:cubicBezTo>
                <a:cubicBezTo>
                  <a:pt x="975095" y="4355870"/>
                  <a:pt x="0" y="3380775"/>
                  <a:pt x="0" y="2177935"/>
                </a:cubicBezTo>
                <a:cubicBezTo>
                  <a:pt x="0" y="975095"/>
                  <a:pt x="975095" y="0"/>
                  <a:pt x="2177935" y="0"/>
                </a:cubicBezTo>
                <a:close/>
              </a:path>
            </a:pathLst>
          </a:custGeom>
          <a:pattFill prst="solidDmnd">
            <a:fgClr>
              <a:schemeClr val="bg1">
                <a:lumMod val="85000"/>
              </a:schemeClr>
            </a:fgClr>
            <a:bgClr>
              <a:schemeClr val="bg1"/>
            </a:bgClr>
          </a:pattFill>
        </p:spPr>
        <p:txBody>
          <a:bodyPr wrap="square" anchor="ctr">
            <a:noAutofit/>
          </a:bodyPr>
          <a:lstStyle>
            <a:lvl1pPr marL="0" indent="0" algn="ctr">
              <a:buNone/>
              <a:defRPr sz="120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endParaRPr/>
          </a:p>
        </p:txBody>
      </p:sp>
    </p:spTree>
    <p:extLst>
      <p:ext uri="{BB962C8B-B14F-4D97-AF65-F5344CB8AC3E}">
        <p14:creationId xmlns:p14="http://schemas.microsoft.com/office/powerpoint/2010/main" val="9158963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708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1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1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16"/>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16"/>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17"/>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1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18"/>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18"/>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18"/>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9"/>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pt-B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chart" Target="../charts/chart1.xml"/><Relationship Id="rId5" Type="http://schemas.openxmlformats.org/officeDocument/2006/relationships/image" Target="../media/image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123_FD0121EF.xml"/><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microsoft.com/office/2018/10/relationships/comments" Target="../comments/modernComment_116_110C10F1.xml"/><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image" Target="../media/image33.png"/><Relationship Id="rId5" Type="http://schemas.openxmlformats.org/officeDocument/2006/relationships/image" Target="../media/image5.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18/10/relationships/comments" Target="../comments/modernComment_117_982903B7.xml"/><Relationship Id="rId7"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9.xml"/><Relationship Id="rId6" Type="http://schemas.openxmlformats.org/officeDocument/2006/relationships/image" Target="../media/image14.png"/><Relationship Id="rId5" Type="http://schemas.openxmlformats.org/officeDocument/2006/relationships/image" Target="../media/image35.png"/><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brazilianpublishers.com.br/children-young-adults-books/" TargetMode="External"/><Relationship Id="rId7"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hyperlink" Target="https://brazilianpublishers.com.br/STM-academic-religious-books/" TargetMode="External"/><Relationship Id="rId4" Type="http://schemas.openxmlformats.org/officeDocument/2006/relationships/hyperlink" Target="https://brazilianpublishers.com.br/fiction-nonfiction-books/" TargetMode="External"/><Relationship Id="rId9"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image" Target="../media/image14.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9.xml"/><Relationship Id="rId6" Type="http://schemas.openxmlformats.org/officeDocument/2006/relationships/image" Target="../media/image42.png"/><Relationship Id="rId5" Type="http://schemas.openxmlformats.org/officeDocument/2006/relationships/image" Target="../media/image35.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0.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20.xml"/><Relationship Id="rId5" Type="http://schemas.openxmlformats.org/officeDocument/2006/relationships/image" Target="../media/image43.jp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microsoft.com/office/2018/10/relationships/comments" Target="../comments/modernComment_109_0.xm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g10fb023e98a_0_0"/>
          <p:cNvPicPr preferRelativeResize="0"/>
          <p:nvPr/>
        </p:nvPicPr>
        <p:blipFill>
          <a:blip r:embed="rId3">
            <a:alphaModFix/>
          </a:blip>
          <a:stretch>
            <a:fillRect/>
          </a:stretch>
        </p:blipFill>
        <p:spPr>
          <a:xfrm>
            <a:off x="0" y="-5"/>
            <a:ext cx="9144000" cy="514350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4"/>
          <p:cNvPicPr preferRelativeResize="0"/>
          <p:nvPr/>
        </p:nvPicPr>
        <p:blipFill rotWithShape="1">
          <a:blip r:embed="rId3">
            <a:alphaModFix/>
          </a:blip>
          <a:srcRect/>
          <a:stretch/>
        </p:blipFill>
        <p:spPr>
          <a:xfrm>
            <a:off x="0" y="0"/>
            <a:ext cx="9143875" cy="5143500"/>
          </a:xfrm>
          <a:prstGeom prst="rect">
            <a:avLst/>
          </a:prstGeom>
          <a:noFill/>
          <a:ln>
            <a:noFill/>
          </a:ln>
        </p:spPr>
      </p:pic>
      <p:pic>
        <p:nvPicPr>
          <p:cNvPr id="80" name="Google Shape;80;p4"/>
          <p:cNvPicPr preferRelativeResize="0"/>
          <p:nvPr/>
        </p:nvPicPr>
        <p:blipFill rotWithShape="1">
          <a:blip r:embed="rId4">
            <a:alphaModFix/>
          </a:blip>
          <a:srcRect/>
          <a:stretch/>
        </p:blipFill>
        <p:spPr>
          <a:xfrm rot="-1053090">
            <a:off x="7235013" y="-244400"/>
            <a:ext cx="2732076" cy="2732076"/>
          </a:xfrm>
          <a:prstGeom prst="rect">
            <a:avLst/>
          </a:prstGeom>
          <a:noFill/>
          <a:ln>
            <a:noFill/>
          </a:ln>
        </p:spPr>
      </p:pic>
      <p:pic>
        <p:nvPicPr>
          <p:cNvPr id="81" name="Google Shape;81;p4"/>
          <p:cNvPicPr preferRelativeResize="0"/>
          <p:nvPr/>
        </p:nvPicPr>
        <p:blipFill rotWithShape="1">
          <a:blip r:embed="rId5">
            <a:alphaModFix/>
          </a:blip>
          <a:srcRect/>
          <a:stretch/>
        </p:blipFill>
        <p:spPr>
          <a:xfrm rot="-1082781">
            <a:off x="7227385" y="3104717"/>
            <a:ext cx="2732077" cy="2732077"/>
          </a:xfrm>
          <a:prstGeom prst="rect">
            <a:avLst/>
          </a:prstGeom>
          <a:noFill/>
          <a:ln>
            <a:noFill/>
          </a:ln>
        </p:spPr>
      </p:pic>
      <p:sp>
        <p:nvSpPr>
          <p:cNvPr id="2" name="Retângulo 1"/>
          <p:cNvSpPr/>
          <p:nvPr/>
        </p:nvSpPr>
        <p:spPr>
          <a:xfrm>
            <a:off x="644086" y="758746"/>
            <a:ext cx="4240430" cy="1077218"/>
          </a:xfrm>
          <a:prstGeom prst="rect">
            <a:avLst/>
          </a:prstGeom>
        </p:spPr>
        <p:txBody>
          <a:bodyPr wrap="square">
            <a:spAutoFit/>
          </a:bodyPr>
          <a:lstStyle/>
          <a:p>
            <a:r>
              <a:rPr lang="fr-CA" sz="2000" b="1" dirty="0">
                <a:solidFill>
                  <a:schemeClr val="tx1">
                    <a:lumMod val="85000"/>
                    <a:lumOff val="15000"/>
                  </a:schemeClr>
                </a:solidFill>
                <a:latin typeface="Poppins" pitchFamily="2" charset="77"/>
                <a:ea typeface="Open Sans" panose="020B0606030504020204" pitchFamily="34" charset="0"/>
                <a:cs typeface="Poppins" pitchFamily="2" charset="77"/>
              </a:rPr>
              <a:t>Les subventions de traduction de </a:t>
            </a:r>
            <a:r>
              <a:rPr lang="fr-CA" sz="2000" b="1" dirty="0" err="1">
                <a:solidFill>
                  <a:schemeClr val="tx1">
                    <a:lumMod val="85000"/>
                    <a:lumOff val="15000"/>
                  </a:schemeClr>
                </a:solidFill>
                <a:latin typeface="Poppins" pitchFamily="2" charset="77"/>
                <a:ea typeface="Open Sans" panose="020B0606030504020204" pitchFamily="34" charset="0"/>
                <a:cs typeface="Poppins" pitchFamily="2" charset="77"/>
              </a:rPr>
              <a:t>Brazilian</a:t>
            </a:r>
            <a:r>
              <a:rPr lang="fr-CA" sz="2000" b="1" dirty="0">
                <a:solidFill>
                  <a:schemeClr val="tx1">
                    <a:lumMod val="85000"/>
                    <a:lumOff val="15000"/>
                  </a:schemeClr>
                </a:solidFill>
                <a:latin typeface="Poppins" pitchFamily="2" charset="77"/>
                <a:ea typeface="Open Sans" panose="020B0606030504020204" pitchFamily="34" charset="0"/>
                <a:cs typeface="Poppins" pitchFamily="2" charset="77"/>
              </a:rPr>
              <a:t> </a:t>
            </a:r>
            <a:r>
              <a:rPr lang="fr-CA" sz="2000" b="1" dirty="0" err="1">
                <a:solidFill>
                  <a:schemeClr val="tx1">
                    <a:lumMod val="85000"/>
                    <a:lumOff val="15000"/>
                  </a:schemeClr>
                </a:solidFill>
                <a:latin typeface="Poppins" pitchFamily="2" charset="77"/>
                <a:ea typeface="Open Sans" panose="020B0606030504020204" pitchFamily="34" charset="0"/>
                <a:cs typeface="Poppins" pitchFamily="2" charset="77"/>
              </a:rPr>
              <a:t>Publishers</a:t>
            </a:r>
            <a:endParaRPr lang="fr-CA" sz="2000" b="1" dirty="0">
              <a:solidFill>
                <a:schemeClr val="tx1">
                  <a:lumMod val="85000"/>
                  <a:lumOff val="15000"/>
                </a:schemeClr>
              </a:solidFill>
              <a:latin typeface="Poppins" pitchFamily="2" charset="77"/>
              <a:ea typeface="Open Sans" panose="020B0606030504020204" pitchFamily="34" charset="0"/>
              <a:cs typeface="Poppins" pitchFamily="2" charset="77"/>
            </a:endParaRPr>
          </a:p>
          <a:p>
            <a:br>
              <a:rPr lang="fr-CA" sz="1200" dirty="0"/>
            </a:br>
            <a:endParaRPr lang="fr-CA" sz="1200" dirty="0">
              <a:latin typeface="Microsoft YaHei Light" panose="020B0502040204020203" pitchFamily="34" charset="-122"/>
              <a:ea typeface="Microsoft YaHei Light" panose="020B0502040204020203" pitchFamily="34" charset="-122"/>
            </a:endParaRPr>
          </a:p>
        </p:txBody>
      </p:sp>
      <p:sp>
        <p:nvSpPr>
          <p:cNvPr id="4" name="Retângulo 3"/>
          <p:cNvSpPr/>
          <p:nvPr/>
        </p:nvSpPr>
        <p:spPr>
          <a:xfrm>
            <a:off x="640783" y="1527922"/>
            <a:ext cx="4486802" cy="891911"/>
          </a:xfrm>
          <a:prstGeom prst="rect">
            <a:avLst/>
          </a:prstGeom>
        </p:spPr>
        <p:txBody>
          <a:bodyPr wrap="square">
            <a:spAutoFit/>
          </a:bodyPr>
          <a:lstStyle/>
          <a:p>
            <a:pPr>
              <a:lnSpc>
                <a:spcPct val="150000"/>
              </a:lnSpc>
            </a:pPr>
            <a:r>
              <a:rPr lang="fr-CA" sz="1200" dirty="0">
                <a:latin typeface="Microsoft YaHei Light" panose="020B0502040204020203" pitchFamily="34" charset="-122"/>
                <a:ea typeface="Microsoft YaHei Light" panose="020B0502040204020203" pitchFamily="34" charset="-122"/>
              </a:rPr>
              <a:t>Soutien à la traduction de livres brésiliens dans toute langue. Le programme est destiné aux éditeurs ayant des projets produits sur les supports suivants :</a:t>
            </a:r>
            <a:endParaRPr lang="fr-CA" dirty="0">
              <a:latin typeface="Microsoft YaHei Light" panose="020B0502040204020203" pitchFamily="34" charset="-122"/>
              <a:ea typeface="Microsoft YaHei Light" panose="020B0502040204020203" pitchFamily="34" charset="-122"/>
            </a:endParaRPr>
          </a:p>
        </p:txBody>
      </p:sp>
      <p:grpSp>
        <p:nvGrpSpPr>
          <p:cNvPr id="8" name="Grupo 7"/>
          <p:cNvGrpSpPr/>
          <p:nvPr/>
        </p:nvGrpSpPr>
        <p:grpSpPr>
          <a:xfrm>
            <a:off x="483394" y="2631601"/>
            <a:ext cx="6313536" cy="2286430"/>
            <a:chOff x="501847" y="2636044"/>
            <a:chExt cx="6313536" cy="2286430"/>
          </a:xfrm>
        </p:grpSpPr>
        <p:sp>
          <p:nvSpPr>
            <p:cNvPr id="9" name="Freeform 22">
              <a:extLst>
                <a:ext uri="{FF2B5EF4-FFF2-40B4-BE49-F238E27FC236}">
                  <a16:creationId xmlns:a16="http://schemas.microsoft.com/office/drawing/2014/main" id="{21BFF1E3-21F3-D346-8C18-86A3FA32F725}"/>
                </a:ext>
              </a:extLst>
            </p:cNvPr>
            <p:cNvSpPr/>
            <p:nvPr/>
          </p:nvSpPr>
          <p:spPr>
            <a:xfrm>
              <a:off x="501847" y="2636044"/>
              <a:ext cx="3014663" cy="2281332"/>
            </a:xfrm>
            <a:custGeom>
              <a:avLst/>
              <a:gdLst>
                <a:gd name="connsiteX0" fmla="*/ 344268 w 4849072"/>
                <a:gd name="connsiteY0" fmla="*/ 0 h 2785466"/>
                <a:gd name="connsiteX1" fmla="*/ 4504804 w 4849072"/>
                <a:gd name="connsiteY1" fmla="*/ 0 h 2785466"/>
                <a:gd name="connsiteX2" fmla="*/ 4849072 w 4849072"/>
                <a:gd name="connsiteY2" fmla="*/ 344268 h 2785466"/>
                <a:gd name="connsiteX3" fmla="*/ 4849072 w 4849072"/>
                <a:gd name="connsiteY3" fmla="*/ 1064166 h 2785466"/>
                <a:gd name="connsiteX4" fmla="*/ 4849072 w 4849072"/>
                <a:gd name="connsiteY4" fmla="*/ 1721300 h 2785466"/>
                <a:gd name="connsiteX5" fmla="*/ 4849072 w 4849072"/>
                <a:gd name="connsiteY5" fmla="*/ 2441198 h 2785466"/>
                <a:gd name="connsiteX6" fmla="*/ 4504804 w 4849072"/>
                <a:gd name="connsiteY6" fmla="*/ 2785466 h 2785466"/>
                <a:gd name="connsiteX7" fmla="*/ 344268 w 4849072"/>
                <a:gd name="connsiteY7" fmla="*/ 2785466 h 2785466"/>
                <a:gd name="connsiteX8" fmla="*/ 0 w 4849072"/>
                <a:gd name="connsiteY8" fmla="*/ 2441198 h 2785466"/>
                <a:gd name="connsiteX9" fmla="*/ 0 w 4849072"/>
                <a:gd name="connsiteY9" fmla="*/ 1721300 h 2785466"/>
                <a:gd name="connsiteX10" fmla="*/ 0 w 4849072"/>
                <a:gd name="connsiteY10" fmla="*/ 1064166 h 2785466"/>
                <a:gd name="connsiteX11" fmla="*/ 0 w 4849072"/>
                <a:gd name="connsiteY11" fmla="*/ 344268 h 2785466"/>
                <a:gd name="connsiteX12" fmla="*/ 344268 w 4849072"/>
                <a:gd name="connsiteY12" fmla="*/ 0 h 27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9072" h="2785466">
                  <a:moveTo>
                    <a:pt x="344268" y="0"/>
                  </a:moveTo>
                  <a:lnTo>
                    <a:pt x="4504804" y="0"/>
                  </a:lnTo>
                  <a:cubicBezTo>
                    <a:pt x="4694938" y="0"/>
                    <a:pt x="4849072" y="154134"/>
                    <a:pt x="4849072" y="344268"/>
                  </a:cubicBezTo>
                  <a:lnTo>
                    <a:pt x="4849072" y="1064166"/>
                  </a:lnTo>
                  <a:lnTo>
                    <a:pt x="4849072" y="1721300"/>
                  </a:lnTo>
                  <a:lnTo>
                    <a:pt x="4849072" y="2441198"/>
                  </a:lnTo>
                  <a:cubicBezTo>
                    <a:pt x="4849072" y="2631332"/>
                    <a:pt x="4694938" y="2785466"/>
                    <a:pt x="4504804" y="2785466"/>
                  </a:cubicBezTo>
                  <a:lnTo>
                    <a:pt x="344268" y="2785466"/>
                  </a:lnTo>
                  <a:cubicBezTo>
                    <a:pt x="154134" y="2785466"/>
                    <a:pt x="0" y="2631332"/>
                    <a:pt x="0" y="2441198"/>
                  </a:cubicBezTo>
                  <a:lnTo>
                    <a:pt x="0" y="1721300"/>
                  </a:lnTo>
                  <a:lnTo>
                    <a:pt x="0" y="1064166"/>
                  </a:lnTo>
                  <a:lnTo>
                    <a:pt x="0" y="344268"/>
                  </a:lnTo>
                  <a:cubicBezTo>
                    <a:pt x="0" y="154134"/>
                    <a:pt x="154134" y="0"/>
                    <a:pt x="344268" y="0"/>
                  </a:cubicBezTo>
                  <a:close/>
                </a:path>
              </a:pathLst>
            </a:custGeom>
            <a:solidFill>
              <a:schemeClr val="bg1"/>
            </a:solidFill>
            <a:ln>
              <a:noFill/>
            </a:ln>
            <a:effectLst>
              <a:outerShdw blurRad="190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171450" indent="-171450" fontAlgn="base">
                <a:lnSpc>
                  <a:spcPct val="150000"/>
                </a:lnSpc>
                <a:spcBef>
                  <a:spcPts val="1100"/>
                </a:spcBef>
                <a:buFont typeface="Courier New" panose="02070309020205020404" pitchFamily="49" charset="0"/>
                <a:buChar char="o"/>
              </a:pPr>
              <a:endParaRPr lang="fr-CA" sz="1100">
                <a:solidFill>
                  <a:srgbClr val="000000"/>
                </a:solidFill>
                <a:latin typeface="Microsoft YaHei Light" panose="020B0502040204020203" pitchFamily="34" charset="-122"/>
                <a:ea typeface="Microsoft YaHei Light" panose="020B0502040204020203" pitchFamily="34" charset="-122"/>
                <a:cs typeface="Arial"/>
              </a:endParaRPr>
            </a:p>
          </p:txBody>
        </p:sp>
        <p:sp>
          <p:nvSpPr>
            <p:cNvPr id="6" name="Retângulo 5"/>
            <p:cNvSpPr/>
            <p:nvPr/>
          </p:nvSpPr>
          <p:spPr>
            <a:xfrm>
              <a:off x="535781" y="2862357"/>
              <a:ext cx="3014663" cy="1801199"/>
            </a:xfrm>
            <a:prstGeom prst="rect">
              <a:avLst/>
            </a:prstGeom>
          </p:spPr>
          <p:txBody>
            <a:bodyPr wrap="square">
              <a:spAutoFit/>
            </a:bodyPr>
            <a:lstStyle/>
            <a:p>
              <a:pPr fontAlgn="base">
                <a:lnSpc>
                  <a:spcPct val="150000"/>
                </a:lnSpc>
                <a:spcBef>
                  <a:spcPts val="1100"/>
                </a:spcBef>
              </a:pPr>
              <a:r>
                <a:rPr lang="fr-CA" sz="1050" dirty="0">
                  <a:latin typeface="Microsoft YaHei Light" panose="020B0502040204020203" pitchFamily="34" charset="-122"/>
                  <a:ea typeface="Microsoft YaHei Light" panose="020B0502040204020203" pitchFamily="34" charset="-122"/>
                </a:rPr>
                <a:t>Droits</a:t>
              </a:r>
            </a:p>
            <a:p>
              <a:pPr marL="171450" lvl="2" indent="-171450" fontAlgn="base">
                <a:lnSpc>
                  <a:spcPct val="150000"/>
                </a:lnSpc>
                <a:spcBef>
                  <a:spcPts val="1100"/>
                </a:spcBef>
                <a:buFont typeface="Courier New" panose="02070309020205020404" pitchFamily="49" charset="0"/>
                <a:buChar char="o"/>
              </a:pPr>
              <a:r>
                <a:rPr lang="fr-CA" sz="1050" dirty="0">
                  <a:latin typeface="Microsoft YaHei Light" panose="020B0502040204020203" pitchFamily="34" charset="-122"/>
                  <a:ea typeface="Microsoft YaHei Light" panose="020B0502040204020203" pitchFamily="34" charset="-122"/>
                </a:rPr>
                <a:t>Traductions originales : jamais publiées dans le pays étranger.</a:t>
              </a:r>
            </a:p>
            <a:p>
              <a:pPr marL="171450" indent="-171450" fontAlgn="base">
                <a:lnSpc>
                  <a:spcPct val="150000"/>
                </a:lnSpc>
                <a:spcBef>
                  <a:spcPts val="1100"/>
                </a:spcBef>
                <a:buFont typeface="Courier New" panose="02070309020205020404" pitchFamily="49" charset="0"/>
                <a:buChar char="o"/>
              </a:pPr>
              <a:r>
                <a:rPr lang="fr-CA" sz="1050" dirty="0">
                  <a:latin typeface="Microsoft YaHei Light" panose="020B0502040204020203" pitchFamily="34" charset="-122"/>
                  <a:ea typeface="Microsoft YaHei Light" panose="020B0502040204020203" pitchFamily="34" charset="-122"/>
                </a:rPr>
                <a:t>Nouvelles traductions : œuvres déjà traduites, mais qui nécessitent une nouvelle traduction, en raison de mises à jour.</a:t>
              </a:r>
              <a:endParaRPr lang="fr-CA" sz="1050" dirty="0">
                <a:highlight>
                  <a:srgbClr val="FFFF00"/>
                </a:highlight>
                <a:latin typeface="Microsoft YaHei Light" panose="020B0502040204020203" pitchFamily="34" charset="-122"/>
                <a:ea typeface="Microsoft YaHei Light" panose="020B0502040204020203" pitchFamily="34" charset="-122"/>
              </a:endParaRPr>
            </a:p>
          </p:txBody>
        </p:sp>
        <p:sp>
          <p:nvSpPr>
            <p:cNvPr id="12" name="Freeform 22">
              <a:extLst>
                <a:ext uri="{FF2B5EF4-FFF2-40B4-BE49-F238E27FC236}">
                  <a16:creationId xmlns:a16="http://schemas.microsoft.com/office/drawing/2014/main" id="{21BFF1E3-21F3-D346-8C18-86A3FA32F725}"/>
                </a:ext>
              </a:extLst>
            </p:cNvPr>
            <p:cNvSpPr/>
            <p:nvPr/>
          </p:nvSpPr>
          <p:spPr>
            <a:xfrm>
              <a:off x="3800720" y="2641142"/>
              <a:ext cx="3014663" cy="2281332"/>
            </a:xfrm>
            <a:custGeom>
              <a:avLst/>
              <a:gdLst>
                <a:gd name="connsiteX0" fmla="*/ 344268 w 4849072"/>
                <a:gd name="connsiteY0" fmla="*/ 0 h 2785466"/>
                <a:gd name="connsiteX1" fmla="*/ 4504804 w 4849072"/>
                <a:gd name="connsiteY1" fmla="*/ 0 h 2785466"/>
                <a:gd name="connsiteX2" fmla="*/ 4849072 w 4849072"/>
                <a:gd name="connsiteY2" fmla="*/ 344268 h 2785466"/>
                <a:gd name="connsiteX3" fmla="*/ 4849072 w 4849072"/>
                <a:gd name="connsiteY3" fmla="*/ 1064166 h 2785466"/>
                <a:gd name="connsiteX4" fmla="*/ 4849072 w 4849072"/>
                <a:gd name="connsiteY4" fmla="*/ 1721300 h 2785466"/>
                <a:gd name="connsiteX5" fmla="*/ 4849072 w 4849072"/>
                <a:gd name="connsiteY5" fmla="*/ 2441198 h 2785466"/>
                <a:gd name="connsiteX6" fmla="*/ 4504804 w 4849072"/>
                <a:gd name="connsiteY6" fmla="*/ 2785466 h 2785466"/>
                <a:gd name="connsiteX7" fmla="*/ 344268 w 4849072"/>
                <a:gd name="connsiteY7" fmla="*/ 2785466 h 2785466"/>
                <a:gd name="connsiteX8" fmla="*/ 0 w 4849072"/>
                <a:gd name="connsiteY8" fmla="*/ 2441198 h 2785466"/>
                <a:gd name="connsiteX9" fmla="*/ 0 w 4849072"/>
                <a:gd name="connsiteY9" fmla="*/ 1721300 h 2785466"/>
                <a:gd name="connsiteX10" fmla="*/ 0 w 4849072"/>
                <a:gd name="connsiteY10" fmla="*/ 1064166 h 2785466"/>
                <a:gd name="connsiteX11" fmla="*/ 0 w 4849072"/>
                <a:gd name="connsiteY11" fmla="*/ 344268 h 2785466"/>
                <a:gd name="connsiteX12" fmla="*/ 344268 w 4849072"/>
                <a:gd name="connsiteY12" fmla="*/ 0 h 27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49072" h="2785466">
                  <a:moveTo>
                    <a:pt x="344268" y="0"/>
                  </a:moveTo>
                  <a:lnTo>
                    <a:pt x="4504804" y="0"/>
                  </a:lnTo>
                  <a:cubicBezTo>
                    <a:pt x="4694938" y="0"/>
                    <a:pt x="4849072" y="154134"/>
                    <a:pt x="4849072" y="344268"/>
                  </a:cubicBezTo>
                  <a:lnTo>
                    <a:pt x="4849072" y="1064166"/>
                  </a:lnTo>
                  <a:lnTo>
                    <a:pt x="4849072" y="1721300"/>
                  </a:lnTo>
                  <a:lnTo>
                    <a:pt x="4849072" y="2441198"/>
                  </a:lnTo>
                  <a:cubicBezTo>
                    <a:pt x="4849072" y="2631332"/>
                    <a:pt x="4694938" y="2785466"/>
                    <a:pt x="4504804" y="2785466"/>
                  </a:cubicBezTo>
                  <a:lnTo>
                    <a:pt x="344268" y="2785466"/>
                  </a:lnTo>
                  <a:cubicBezTo>
                    <a:pt x="154134" y="2785466"/>
                    <a:pt x="0" y="2631332"/>
                    <a:pt x="0" y="2441198"/>
                  </a:cubicBezTo>
                  <a:lnTo>
                    <a:pt x="0" y="1721300"/>
                  </a:lnTo>
                  <a:lnTo>
                    <a:pt x="0" y="1064166"/>
                  </a:lnTo>
                  <a:lnTo>
                    <a:pt x="0" y="344268"/>
                  </a:lnTo>
                  <a:cubicBezTo>
                    <a:pt x="0" y="154134"/>
                    <a:pt x="154134" y="0"/>
                    <a:pt x="344268" y="0"/>
                  </a:cubicBezTo>
                  <a:close/>
                </a:path>
              </a:pathLst>
            </a:custGeom>
            <a:solidFill>
              <a:schemeClr val="bg1"/>
            </a:solidFill>
            <a:ln>
              <a:noFill/>
            </a:ln>
            <a:effectLst>
              <a:outerShdw blurRad="190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171450" indent="-171450" fontAlgn="base">
                <a:lnSpc>
                  <a:spcPct val="150000"/>
                </a:lnSpc>
                <a:spcBef>
                  <a:spcPts val="1100"/>
                </a:spcBef>
                <a:buFont typeface="Courier New" panose="02070309020205020404" pitchFamily="49" charset="0"/>
                <a:buChar char="o"/>
              </a:pPr>
              <a:endParaRPr lang="fr-CA" sz="1100">
                <a:solidFill>
                  <a:srgbClr val="000000"/>
                </a:solidFill>
                <a:latin typeface="Microsoft YaHei Light" panose="020B0502040204020203" pitchFamily="34" charset="-122"/>
                <a:ea typeface="Microsoft YaHei Light" panose="020B0502040204020203" pitchFamily="34" charset="-122"/>
                <a:cs typeface="Arial"/>
              </a:endParaRPr>
            </a:p>
          </p:txBody>
        </p:sp>
        <p:sp>
          <p:nvSpPr>
            <p:cNvPr id="7" name="Retângulo 6"/>
            <p:cNvSpPr/>
            <p:nvPr/>
          </p:nvSpPr>
          <p:spPr>
            <a:xfrm>
              <a:off x="4004395" y="2862357"/>
              <a:ext cx="2397495" cy="1660134"/>
            </a:xfrm>
            <a:prstGeom prst="rect">
              <a:avLst/>
            </a:prstGeom>
          </p:spPr>
          <p:txBody>
            <a:bodyPr wrap="square">
              <a:spAutoFit/>
            </a:bodyPr>
            <a:lstStyle/>
            <a:p>
              <a:pPr fontAlgn="base">
                <a:lnSpc>
                  <a:spcPct val="150000"/>
                </a:lnSpc>
                <a:spcBef>
                  <a:spcPts val="1100"/>
                </a:spcBef>
              </a:pPr>
              <a:r>
                <a:rPr lang="fr-CA" sz="1050" dirty="0">
                  <a:latin typeface="Microsoft YaHei Light" panose="020B0502040204020203" pitchFamily="34" charset="-122"/>
                  <a:ea typeface="Microsoft YaHei Light" panose="020B0502040204020203" pitchFamily="34" charset="-122"/>
                </a:rPr>
                <a:t>Livres physiques</a:t>
              </a:r>
            </a:p>
            <a:p>
              <a:pPr marL="171450" indent="-171450" fontAlgn="base">
                <a:lnSpc>
                  <a:spcPct val="150000"/>
                </a:lnSpc>
                <a:spcBef>
                  <a:spcPts val="1100"/>
                </a:spcBef>
                <a:buFont typeface="Courier New" panose="02070309020205020404" pitchFamily="49" charset="0"/>
                <a:buChar char="o"/>
              </a:pPr>
              <a:r>
                <a:rPr lang="fr-CA" sz="1050" dirty="0">
                  <a:latin typeface="Microsoft YaHei Light" panose="020B0502040204020203" pitchFamily="34" charset="-122"/>
                  <a:ea typeface="Microsoft YaHei Light" panose="020B0502040204020203" pitchFamily="34" charset="-122"/>
                </a:rPr>
                <a:t>Réédition d’œuvres brésiliennes déjà traduites dans le pays étranger, mais épuisées et absentes du marché depuis </a:t>
              </a:r>
              <a:br>
                <a:rPr lang="fr-CA" sz="1050" dirty="0">
                  <a:latin typeface="Microsoft YaHei Light" panose="020B0502040204020203" pitchFamily="34" charset="-122"/>
                  <a:ea typeface="Microsoft YaHei Light" panose="020B0502040204020203" pitchFamily="34" charset="-122"/>
                </a:rPr>
              </a:br>
              <a:r>
                <a:rPr lang="fr-CA" sz="1050" dirty="0">
                  <a:latin typeface="Microsoft YaHei Light" panose="020B0502040204020203" pitchFamily="34" charset="-122"/>
                  <a:ea typeface="Microsoft YaHei Light" panose="020B0502040204020203" pitchFamily="34" charset="-122"/>
                </a:rPr>
                <a:t>au moins trois ans.</a:t>
              </a:r>
            </a:p>
          </p:txBody>
        </p:sp>
      </p:grpSp>
    </p:spTree>
    <p:extLst>
      <p:ext uri="{BB962C8B-B14F-4D97-AF65-F5344CB8AC3E}">
        <p14:creationId xmlns:p14="http://schemas.microsoft.com/office/powerpoint/2010/main" val="1071856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112;g1118bc1798d_0_0"/>
          <p:cNvPicPr preferRelativeResize="0"/>
          <p:nvPr/>
        </p:nvPicPr>
        <p:blipFill>
          <a:blip r:embed="rId3">
            <a:alphaModFix/>
          </a:blip>
          <a:stretch>
            <a:fillRect/>
          </a:stretch>
        </p:blipFill>
        <p:spPr>
          <a:xfrm rot="21207286">
            <a:off x="6712791" y="2282192"/>
            <a:ext cx="2522275" cy="2458677"/>
          </a:xfrm>
          <a:prstGeom prst="rect">
            <a:avLst/>
          </a:prstGeom>
          <a:noFill/>
          <a:ln>
            <a:noFill/>
          </a:ln>
        </p:spPr>
      </p:pic>
      <p:sp>
        <p:nvSpPr>
          <p:cNvPr id="8" name="Rectangle 7">
            <a:extLst>
              <a:ext uri="{FF2B5EF4-FFF2-40B4-BE49-F238E27FC236}">
                <a16:creationId xmlns:a16="http://schemas.microsoft.com/office/drawing/2014/main" id="{701A48BA-FC6E-4F49-BCC6-D7DDAFB68BA3}"/>
              </a:ext>
            </a:extLst>
          </p:cNvPr>
          <p:cNvSpPr/>
          <p:nvPr/>
        </p:nvSpPr>
        <p:spPr>
          <a:xfrm>
            <a:off x="922272" y="747275"/>
            <a:ext cx="3749234" cy="1692195"/>
          </a:xfrm>
          <a:prstGeom prst="rect">
            <a:avLst/>
          </a:prstGeom>
        </p:spPr>
        <p:txBody>
          <a:bodyPr wrap="square">
            <a:spAutoFit/>
          </a:bodyPr>
          <a:lstStyle/>
          <a:p>
            <a:pPr>
              <a:lnSpc>
                <a:spcPct val="150000"/>
              </a:lnSpc>
            </a:pPr>
            <a:r>
              <a:rPr lang="fr-CA" sz="1200" dirty="0">
                <a:latin typeface="Microsoft YaHei Light" panose="020B0502040204020203" pitchFamily="34" charset="-122"/>
                <a:ea typeface="Microsoft YaHei Light" panose="020B0502040204020203" pitchFamily="34" charset="-122"/>
              </a:rPr>
              <a:t>Depuis sa création en 2019, la bourse a déjà financé plus de 20 œuvres brésiliennes. </a:t>
            </a:r>
          </a:p>
          <a:p>
            <a:pPr>
              <a:lnSpc>
                <a:spcPct val="150000"/>
              </a:lnSpc>
            </a:pPr>
            <a:endParaRPr lang="fr-CA" sz="1200" dirty="0">
              <a:latin typeface="Microsoft YaHei Light" panose="020B0502040204020203" pitchFamily="34" charset="-122"/>
              <a:ea typeface="Microsoft YaHei Light" panose="020B0502040204020203" pitchFamily="34" charset="-122"/>
            </a:endParaRPr>
          </a:p>
          <a:p>
            <a:pPr>
              <a:lnSpc>
                <a:spcPct val="150000"/>
              </a:lnSpc>
            </a:pPr>
            <a:r>
              <a:rPr lang="fr-CA" sz="1200" b="1" dirty="0">
                <a:latin typeface="Microsoft YaHei Light" panose="020B0502040204020203" pitchFamily="34" charset="-122"/>
                <a:ea typeface="Microsoft YaHei Light" panose="020B0502040204020203" pitchFamily="34" charset="-122"/>
              </a:rPr>
              <a:t>Découvrez les langues dans lesquelles les livres brésiliens ont été traduits :</a:t>
            </a:r>
            <a:br>
              <a:rPr lang="fr-CA" sz="1050" dirty="0"/>
            </a:br>
            <a:endParaRPr lang="fr-CA" sz="1050" noProof="1">
              <a:solidFill>
                <a:schemeClr val="tx1">
                  <a:lumMod val="50000"/>
                  <a:lumOff val="50000"/>
                </a:schemeClr>
              </a:solidFill>
              <a:latin typeface="Microsoft YaHei Light" panose="020B0502040204020203" pitchFamily="34" charset="-122"/>
              <a:ea typeface="Microsoft YaHei Light" panose="020B0502040204020203" pitchFamily="34" charset="-122"/>
            </a:endParaRPr>
          </a:p>
        </p:txBody>
      </p:sp>
      <p:sp>
        <p:nvSpPr>
          <p:cNvPr id="30" name="TextBox 29">
            <a:extLst>
              <a:ext uri="{FF2B5EF4-FFF2-40B4-BE49-F238E27FC236}">
                <a16:creationId xmlns:a16="http://schemas.microsoft.com/office/drawing/2014/main" id="{911E6913-B302-4242-9FB0-ECADCA9290AA}"/>
              </a:ext>
            </a:extLst>
          </p:cNvPr>
          <p:cNvSpPr txBox="1"/>
          <p:nvPr/>
        </p:nvSpPr>
        <p:spPr>
          <a:xfrm>
            <a:off x="5302821" y="3511530"/>
            <a:ext cx="780984" cy="230832"/>
          </a:xfrm>
          <a:prstGeom prst="rect">
            <a:avLst/>
          </a:prstGeom>
          <a:noFill/>
        </p:spPr>
        <p:txBody>
          <a:bodyPr wrap="none" rtlCol="0">
            <a:spAutoFit/>
          </a:bodyPr>
          <a:lstStyle/>
          <a:p>
            <a:pPr algn="ctr"/>
            <a:r>
              <a:rPr lang="fr-CA" sz="900" i="1" spc="225" noProof="1">
                <a:solidFill>
                  <a:schemeClr val="bg1"/>
                </a:solidFill>
                <a:latin typeface="Open Sans" panose="020B0606030504020204" pitchFamily="34" charset="0"/>
                <a:ea typeface="Open Sans" panose="020B0606030504020204" pitchFamily="34" charset="0"/>
                <a:cs typeface="Open Sans" panose="020B0606030504020204" pitchFamily="34" charset="0"/>
              </a:rPr>
              <a:t>Visit Us</a:t>
            </a:r>
          </a:p>
        </p:txBody>
      </p:sp>
      <p:pic>
        <p:nvPicPr>
          <p:cNvPr id="22" name="Google Shape;98;p7"/>
          <p:cNvPicPr preferRelativeResize="0"/>
          <p:nvPr/>
        </p:nvPicPr>
        <p:blipFill rotWithShape="1">
          <a:blip r:embed="rId4">
            <a:alphaModFix/>
          </a:blip>
          <a:srcRect r="29173" b="22758"/>
          <a:stretch/>
        </p:blipFill>
        <p:spPr>
          <a:xfrm rot="9993660">
            <a:off x="-398470" y="-190257"/>
            <a:ext cx="1434167" cy="1323852"/>
          </a:xfrm>
          <a:prstGeom prst="rect">
            <a:avLst/>
          </a:prstGeom>
          <a:noFill/>
          <a:ln>
            <a:noFill/>
          </a:ln>
        </p:spPr>
      </p:pic>
      <p:grpSp>
        <p:nvGrpSpPr>
          <p:cNvPr id="7" name="Grupo 6"/>
          <p:cNvGrpSpPr/>
          <p:nvPr/>
        </p:nvGrpSpPr>
        <p:grpSpPr>
          <a:xfrm>
            <a:off x="-15160" y="2297917"/>
            <a:ext cx="4645614" cy="1427124"/>
            <a:chOff x="40007" y="3067807"/>
            <a:chExt cx="4645614" cy="1427124"/>
          </a:xfrm>
        </p:grpSpPr>
        <p:sp>
          <p:nvSpPr>
            <p:cNvPr id="27" name="Freeform 26">
              <a:extLst>
                <a:ext uri="{FF2B5EF4-FFF2-40B4-BE49-F238E27FC236}">
                  <a16:creationId xmlns:a16="http://schemas.microsoft.com/office/drawing/2014/main" id="{5566917D-B5AA-2340-B219-304BBF3CE637}"/>
                </a:ext>
              </a:extLst>
            </p:cNvPr>
            <p:cNvSpPr/>
            <p:nvPr/>
          </p:nvSpPr>
          <p:spPr>
            <a:xfrm rot="10800000" flipH="1">
              <a:off x="40007" y="3067807"/>
              <a:ext cx="4645614" cy="1427124"/>
            </a:xfrm>
            <a:custGeom>
              <a:avLst/>
              <a:gdLst>
                <a:gd name="connsiteX0" fmla="*/ 4367926 w 5319259"/>
                <a:gd name="connsiteY0" fmla="*/ 0 h 1902832"/>
                <a:gd name="connsiteX1" fmla="*/ 4367811 w 5319259"/>
                <a:gd name="connsiteY1" fmla="*/ 0 h 1902832"/>
                <a:gd name="connsiteX2" fmla="*/ 3974163 w 5319259"/>
                <a:gd name="connsiteY2" fmla="*/ 0 h 1902832"/>
                <a:gd name="connsiteX3" fmla="*/ 3734871 w 5319259"/>
                <a:gd name="connsiteY3" fmla="*/ 0 h 1902832"/>
                <a:gd name="connsiteX4" fmla="*/ 3109709 w 5319259"/>
                <a:gd name="connsiteY4" fmla="*/ 0 h 1902832"/>
                <a:gd name="connsiteX5" fmla="*/ 3109608 w 5319259"/>
                <a:gd name="connsiteY5" fmla="*/ 0 h 1902832"/>
                <a:gd name="connsiteX6" fmla="*/ 2870417 w 5319259"/>
                <a:gd name="connsiteY6" fmla="*/ 0 h 1902832"/>
                <a:gd name="connsiteX7" fmla="*/ 2870316 w 5319259"/>
                <a:gd name="connsiteY7" fmla="*/ 0 h 1902832"/>
                <a:gd name="connsiteX8" fmla="*/ 1858605 w 5319259"/>
                <a:gd name="connsiteY8" fmla="*/ 0 h 1902832"/>
                <a:gd name="connsiteX9" fmla="*/ 1619313 w 5319259"/>
                <a:gd name="connsiteY9" fmla="*/ 0 h 1902832"/>
                <a:gd name="connsiteX10" fmla="*/ 1225669 w 5319259"/>
                <a:gd name="connsiteY10" fmla="*/ 0 h 1902832"/>
                <a:gd name="connsiteX11" fmla="*/ 1225553 w 5319259"/>
                <a:gd name="connsiteY11" fmla="*/ 0 h 1902832"/>
                <a:gd name="connsiteX12" fmla="*/ 986377 w 5319259"/>
                <a:gd name="connsiteY12" fmla="*/ 0 h 1902832"/>
                <a:gd name="connsiteX13" fmla="*/ 986261 w 5319259"/>
                <a:gd name="connsiteY13" fmla="*/ 0 h 1902832"/>
                <a:gd name="connsiteX14" fmla="*/ 361105 w 5319259"/>
                <a:gd name="connsiteY14" fmla="*/ 0 h 1902832"/>
                <a:gd name="connsiteX15" fmla="*/ 121813 w 5319259"/>
                <a:gd name="connsiteY15" fmla="*/ 0 h 1902832"/>
                <a:gd name="connsiteX16" fmla="*/ 0 w 5319259"/>
                <a:gd name="connsiteY16" fmla="*/ 0 h 1902832"/>
                <a:gd name="connsiteX17" fmla="*/ 0 w 5319259"/>
                <a:gd name="connsiteY17" fmla="*/ 1902832 h 1902832"/>
                <a:gd name="connsiteX18" fmla="*/ 121813 w 5319259"/>
                <a:gd name="connsiteY18" fmla="*/ 1902832 h 1902832"/>
                <a:gd name="connsiteX19" fmla="*/ 361105 w 5319259"/>
                <a:gd name="connsiteY19" fmla="*/ 1902832 h 1902832"/>
                <a:gd name="connsiteX20" fmla="*/ 986341 w 5319259"/>
                <a:gd name="connsiteY20" fmla="*/ 1902832 h 1902832"/>
                <a:gd name="connsiteX21" fmla="*/ 1225633 w 5319259"/>
                <a:gd name="connsiteY21" fmla="*/ 1902832 h 1902832"/>
                <a:gd name="connsiteX22" fmla="*/ 1619313 w 5319259"/>
                <a:gd name="connsiteY22" fmla="*/ 1902832 h 1902832"/>
                <a:gd name="connsiteX23" fmla="*/ 1858605 w 5319259"/>
                <a:gd name="connsiteY23" fmla="*/ 1902832 h 1902832"/>
                <a:gd name="connsiteX24" fmla="*/ 2237371 w 5319259"/>
                <a:gd name="connsiteY24" fmla="*/ 1902832 h 1902832"/>
                <a:gd name="connsiteX25" fmla="*/ 2476663 w 5319259"/>
                <a:gd name="connsiteY25" fmla="*/ 1902832 h 1902832"/>
                <a:gd name="connsiteX26" fmla="*/ 2870347 w 5319259"/>
                <a:gd name="connsiteY26" fmla="*/ 1902832 h 1902832"/>
                <a:gd name="connsiteX27" fmla="*/ 3109639 w 5319259"/>
                <a:gd name="connsiteY27" fmla="*/ 1902832 h 1902832"/>
                <a:gd name="connsiteX28" fmla="*/ 3734871 w 5319259"/>
                <a:gd name="connsiteY28" fmla="*/ 1902832 h 1902832"/>
                <a:gd name="connsiteX29" fmla="*/ 3974163 w 5319259"/>
                <a:gd name="connsiteY29" fmla="*/ 1902832 h 1902832"/>
                <a:gd name="connsiteX30" fmla="*/ 4367847 w 5319259"/>
                <a:gd name="connsiteY30" fmla="*/ 1902832 h 1902832"/>
                <a:gd name="connsiteX31" fmla="*/ 4367847 w 5319259"/>
                <a:gd name="connsiteY31" fmla="*/ 1902829 h 1902832"/>
                <a:gd name="connsiteX32" fmla="*/ 5319259 w 5319259"/>
                <a:gd name="connsiteY32" fmla="*/ 951412 h 1902832"/>
                <a:gd name="connsiteX33" fmla="*/ 4465123 w 5319259"/>
                <a:gd name="connsiteY33" fmla="*/ 4908 h 190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19259" h="1902832">
                  <a:moveTo>
                    <a:pt x="4367926" y="0"/>
                  </a:moveTo>
                  <a:lnTo>
                    <a:pt x="4367811" y="0"/>
                  </a:lnTo>
                  <a:lnTo>
                    <a:pt x="3974163" y="0"/>
                  </a:lnTo>
                  <a:lnTo>
                    <a:pt x="3734871" y="0"/>
                  </a:lnTo>
                  <a:lnTo>
                    <a:pt x="3109709" y="0"/>
                  </a:lnTo>
                  <a:lnTo>
                    <a:pt x="3109608" y="0"/>
                  </a:lnTo>
                  <a:lnTo>
                    <a:pt x="2870417" y="0"/>
                  </a:lnTo>
                  <a:lnTo>
                    <a:pt x="2870316" y="0"/>
                  </a:lnTo>
                  <a:lnTo>
                    <a:pt x="1858605" y="0"/>
                  </a:lnTo>
                  <a:lnTo>
                    <a:pt x="1619313" y="0"/>
                  </a:lnTo>
                  <a:lnTo>
                    <a:pt x="1225669" y="0"/>
                  </a:lnTo>
                  <a:lnTo>
                    <a:pt x="1225553" y="0"/>
                  </a:lnTo>
                  <a:lnTo>
                    <a:pt x="986377" y="0"/>
                  </a:lnTo>
                  <a:lnTo>
                    <a:pt x="986261" y="0"/>
                  </a:lnTo>
                  <a:lnTo>
                    <a:pt x="361105" y="0"/>
                  </a:lnTo>
                  <a:lnTo>
                    <a:pt x="121813" y="0"/>
                  </a:lnTo>
                  <a:lnTo>
                    <a:pt x="0" y="0"/>
                  </a:lnTo>
                  <a:lnTo>
                    <a:pt x="0" y="1902832"/>
                  </a:lnTo>
                  <a:lnTo>
                    <a:pt x="121813" y="1902832"/>
                  </a:lnTo>
                  <a:lnTo>
                    <a:pt x="361105" y="1902832"/>
                  </a:lnTo>
                  <a:lnTo>
                    <a:pt x="986341" y="1902832"/>
                  </a:lnTo>
                  <a:lnTo>
                    <a:pt x="1225633" y="1902832"/>
                  </a:lnTo>
                  <a:lnTo>
                    <a:pt x="1619313" y="1902832"/>
                  </a:lnTo>
                  <a:lnTo>
                    <a:pt x="1858605" y="1902832"/>
                  </a:lnTo>
                  <a:lnTo>
                    <a:pt x="2237371" y="1902832"/>
                  </a:lnTo>
                  <a:lnTo>
                    <a:pt x="2476663" y="1902832"/>
                  </a:lnTo>
                  <a:lnTo>
                    <a:pt x="2870347" y="1902832"/>
                  </a:lnTo>
                  <a:lnTo>
                    <a:pt x="3109639" y="1902832"/>
                  </a:lnTo>
                  <a:lnTo>
                    <a:pt x="3734871" y="1902832"/>
                  </a:lnTo>
                  <a:lnTo>
                    <a:pt x="3974163" y="1902832"/>
                  </a:lnTo>
                  <a:lnTo>
                    <a:pt x="4367847" y="1902832"/>
                  </a:lnTo>
                  <a:lnTo>
                    <a:pt x="4367847" y="1902829"/>
                  </a:lnTo>
                  <a:cubicBezTo>
                    <a:pt x="4893297" y="1902829"/>
                    <a:pt x="5319259" y="1476866"/>
                    <a:pt x="5319259" y="951412"/>
                  </a:cubicBezTo>
                  <a:cubicBezTo>
                    <a:pt x="5319259" y="458804"/>
                    <a:pt x="4944878" y="53631"/>
                    <a:pt x="4465123" y="4908"/>
                  </a:cubicBezTo>
                  <a:close/>
                </a:path>
              </a:pathLst>
            </a:custGeom>
            <a:solidFill>
              <a:schemeClr val="bg1"/>
            </a:solidFill>
            <a:ln>
              <a:noFill/>
            </a:ln>
            <a:effectLst>
              <a:outerShdw blurRad="190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fr-CA" sz="1050" dirty="0"/>
            </a:p>
          </p:txBody>
        </p:sp>
        <p:sp>
          <p:nvSpPr>
            <p:cNvPr id="13" name="Retângulo 12"/>
            <p:cNvSpPr/>
            <p:nvPr/>
          </p:nvSpPr>
          <p:spPr>
            <a:xfrm>
              <a:off x="973417" y="3202222"/>
              <a:ext cx="3037006" cy="1168910"/>
            </a:xfrm>
            <a:prstGeom prst="rect">
              <a:avLst/>
            </a:prstGeom>
          </p:spPr>
          <p:txBody>
            <a:bodyPr wrap="square">
              <a:spAutoFit/>
            </a:bodyPr>
            <a:lstStyle/>
            <a:p>
              <a:pPr marL="228600" indent="-228600" fontAlgn="base">
                <a:lnSpc>
                  <a:spcPct val="150000"/>
                </a:lnSpc>
                <a:buFont typeface="Courier New" panose="02070309020205020404" pitchFamily="49" charset="0"/>
                <a:buChar char="o"/>
              </a:pPr>
              <a:r>
                <a:rPr lang="fr-CA" sz="1200" dirty="0">
                  <a:latin typeface="Microsoft YaHei Light" panose="020B0502040204020203" pitchFamily="34" charset="-122"/>
                  <a:ea typeface="Microsoft YaHei Light" panose="020B0502040204020203" pitchFamily="34" charset="-122"/>
                </a:rPr>
                <a:t>espagnol</a:t>
              </a:r>
            </a:p>
            <a:p>
              <a:pPr marL="228600" indent="-228600" fontAlgn="base">
                <a:lnSpc>
                  <a:spcPct val="150000"/>
                </a:lnSpc>
                <a:buFont typeface="Courier New" panose="02070309020205020404" pitchFamily="49" charset="0"/>
                <a:buChar char="o"/>
              </a:pPr>
              <a:r>
                <a:rPr lang="fr-CA" sz="1200" dirty="0">
                  <a:latin typeface="Microsoft YaHei Light" panose="020B0502040204020203" pitchFamily="34" charset="-122"/>
                  <a:ea typeface="Microsoft YaHei Light" panose="020B0502040204020203" pitchFamily="34" charset="-122"/>
                </a:rPr>
                <a:t>arabe</a:t>
              </a:r>
            </a:p>
            <a:p>
              <a:pPr marL="228600" indent="-228600" fontAlgn="base">
                <a:lnSpc>
                  <a:spcPct val="150000"/>
                </a:lnSpc>
                <a:buFont typeface="Courier New" panose="02070309020205020404" pitchFamily="49" charset="0"/>
                <a:buChar char="o"/>
              </a:pPr>
              <a:r>
                <a:rPr lang="fr-CA" sz="1200" dirty="0">
                  <a:latin typeface="Microsoft YaHei Light" panose="020B0502040204020203" pitchFamily="34" charset="-122"/>
                  <a:ea typeface="Microsoft YaHei Light" panose="020B0502040204020203" pitchFamily="34" charset="-122"/>
                </a:rPr>
                <a:t>français</a:t>
              </a:r>
            </a:p>
            <a:p>
              <a:pPr marL="228600" indent="-228600" fontAlgn="base">
                <a:lnSpc>
                  <a:spcPct val="150000"/>
                </a:lnSpc>
                <a:buFont typeface="Courier New" panose="02070309020205020404" pitchFamily="49" charset="0"/>
                <a:buChar char="o"/>
              </a:pPr>
              <a:r>
                <a:rPr lang="fr-CA" sz="1200" dirty="0">
                  <a:latin typeface="Microsoft YaHei Light" panose="020B0502040204020203" pitchFamily="34" charset="-122"/>
                  <a:ea typeface="Microsoft YaHei Light" panose="020B0502040204020203" pitchFamily="34" charset="-122"/>
                </a:rPr>
                <a:t>serbe</a:t>
              </a:r>
            </a:p>
          </p:txBody>
        </p:sp>
        <p:sp>
          <p:nvSpPr>
            <p:cNvPr id="6" name="Retângulo 5"/>
            <p:cNvSpPr/>
            <p:nvPr/>
          </p:nvSpPr>
          <p:spPr>
            <a:xfrm>
              <a:off x="2625004" y="3243130"/>
              <a:ext cx="1384995" cy="891911"/>
            </a:xfrm>
            <a:prstGeom prst="rect">
              <a:avLst/>
            </a:prstGeom>
          </p:spPr>
          <p:txBody>
            <a:bodyPr wrap="square">
              <a:spAutoFit/>
            </a:bodyPr>
            <a:lstStyle/>
            <a:p>
              <a:pPr marL="171450" indent="-171450" fontAlgn="base">
                <a:lnSpc>
                  <a:spcPct val="150000"/>
                </a:lnSpc>
                <a:buFont typeface="Courier New" panose="02070309020205020404" pitchFamily="49" charset="0"/>
                <a:buChar char="o"/>
              </a:pPr>
              <a:r>
                <a:rPr lang="fr-CA" sz="1200" dirty="0">
                  <a:latin typeface="Microsoft YaHei Light" panose="020B0502040204020203" pitchFamily="34" charset="-122"/>
                  <a:ea typeface="Microsoft YaHei Light" panose="020B0502040204020203" pitchFamily="34" charset="-122"/>
                </a:rPr>
                <a:t>slovaque</a:t>
              </a:r>
            </a:p>
            <a:p>
              <a:pPr marL="171450" indent="-171450" fontAlgn="base">
                <a:lnSpc>
                  <a:spcPct val="150000"/>
                </a:lnSpc>
                <a:buFont typeface="Courier New" panose="02070309020205020404" pitchFamily="49" charset="0"/>
                <a:buChar char="o"/>
              </a:pPr>
              <a:r>
                <a:rPr lang="fr-CA" sz="1200" dirty="0" err="1">
                  <a:latin typeface="Microsoft YaHei Light" panose="020B0502040204020203" pitchFamily="34" charset="-122"/>
                  <a:ea typeface="Microsoft YaHei Light" panose="020B0502040204020203" pitchFamily="34" charset="-122"/>
                </a:rPr>
                <a:t>sena</a:t>
              </a:r>
              <a:r>
                <a:rPr lang="fr-CA" sz="1200" dirty="0">
                  <a:latin typeface="Microsoft YaHei Light" panose="020B0502040204020203" pitchFamily="34" charset="-122"/>
                  <a:ea typeface="Microsoft YaHei Light" panose="020B0502040204020203" pitchFamily="34" charset="-122"/>
                </a:rPr>
                <a:t>, </a:t>
              </a:r>
              <a:r>
                <a:rPr lang="fr-CA" sz="1200" dirty="0" err="1">
                  <a:latin typeface="Microsoft YaHei Light" panose="020B0502040204020203" pitchFamily="34" charset="-122"/>
                  <a:ea typeface="Microsoft YaHei Light" panose="020B0502040204020203" pitchFamily="34" charset="-122"/>
                </a:rPr>
                <a:t>macua</a:t>
              </a:r>
              <a:r>
                <a:rPr lang="fr-CA" sz="1200" dirty="0">
                  <a:latin typeface="Microsoft YaHei Light" panose="020B0502040204020203" pitchFamily="34" charset="-122"/>
                  <a:ea typeface="Microsoft YaHei Light" panose="020B0502040204020203" pitchFamily="34" charset="-122"/>
                </a:rPr>
                <a:t> et </a:t>
              </a:r>
              <a:r>
                <a:rPr lang="fr-CA" sz="1200" dirty="0" err="1">
                  <a:latin typeface="Microsoft YaHei Light" panose="020B0502040204020203" pitchFamily="34" charset="-122"/>
                  <a:ea typeface="Microsoft YaHei Light" panose="020B0502040204020203" pitchFamily="34" charset="-122"/>
                </a:rPr>
                <a:t>changana</a:t>
              </a:r>
              <a:endParaRPr lang="fr-CA" sz="1200" dirty="0">
                <a:latin typeface="Microsoft YaHei Light" panose="020B0502040204020203" pitchFamily="34" charset="-122"/>
                <a:ea typeface="Microsoft YaHei Light" panose="020B0502040204020203" pitchFamily="34" charset="-122"/>
              </a:endParaRPr>
            </a:p>
          </p:txBody>
        </p:sp>
      </p:grpSp>
      <p:pic>
        <p:nvPicPr>
          <p:cNvPr id="16" name="Google Shape;74;p3"/>
          <p:cNvPicPr preferRelativeResize="0"/>
          <p:nvPr/>
        </p:nvPicPr>
        <p:blipFill rotWithShape="1">
          <a:blip r:embed="rId5">
            <a:alphaModFix/>
          </a:blip>
          <a:srcRect/>
          <a:stretch/>
        </p:blipFill>
        <p:spPr>
          <a:xfrm>
            <a:off x="-1" y="4909824"/>
            <a:ext cx="9144000" cy="242700"/>
          </a:xfrm>
          <a:prstGeom prst="rect">
            <a:avLst/>
          </a:prstGeom>
          <a:noFill/>
          <a:ln>
            <a:noFill/>
          </a:ln>
        </p:spPr>
      </p:pic>
      <p:sp>
        <p:nvSpPr>
          <p:cNvPr id="4" name="Retângulo 3"/>
          <p:cNvSpPr/>
          <p:nvPr/>
        </p:nvSpPr>
        <p:spPr>
          <a:xfrm>
            <a:off x="1884379" y="4040405"/>
            <a:ext cx="4572000" cy="614912"/>
          </a:xfrm>
          <a:prstGeom prst="rect">
            <a:avLst/>
          </a:prstGeom>
        </p:spPr>
        <p:txBody>
          <a:bodyPr>
            <a:spAutoFit/>
          </a:bodyPr>
          <a:lstStyle/>
          <a:p>
            <a:pPr algn="ctr">
              <a:lnSpc>
                <a:spcPct val="150000"/>
              </a:lnSpc>
            </a:pPr>
            <a:r>
              <a:rPr lang="fr-CA" sz="1200" b="1" dirty="0">
                <a:latin typeface="Microsoft YaHei Light" panose="020B0502040204020203" pitchFamily="34" charset="-122"/>
                <a:ea typeface="Microsoft YaHei Light" panose="020B0502040204020203" pitchFamily="34" charset="-122"/>
              </a:rPr>
              <a:t>Pour en savoir plus sur les livres qui sont déjà sur le marché, consultez la prochaine diapo!</a:t>
            </a:r>
          </a:p>
        </p:txBody>
      </p:sp>
      <p:pic>
        <p:nvPicPr>
          <p:cNvPr id="17" name="Google Shape;111;g1118bc1798d_0_0"/>
          <p:cNvPicPr preferRelativeResize="0"/>
          <p:nvPr/>
        </p:nvPicPr>
        <p:blipFill>
          <a:blip r:embed="rId6">
            <a:alphaModFix/>
          </a:blip>
          <a:stretch>
            <a:fillRect/>
          </a:stretch>
        </p:blipFill>
        <p:spPr>
          <a:xfrm rot="21030664">
            <a:off x="6723681" y="-103312"/>
            <a:ext cx="2192047" cy="2412368"/>
          </a:xfrm>
          <a:prstGeom prst="rect">
            <a:avLst/>
          </a:prstGeom>
          <a:noFill/>
          <a:ln>
            <a:noFill/>
          </a:ln>
        </p:spPr>
      </p:pic>
    </p:spTree>
    <p:extLst>
      <p:ext uri="{BB962C8B-B14F-4D97-AF65-F5344CB8AC3E}">
        <p14:creationId xmlns:p14="http://schemas.microsoft.com/office/powerpoint/2010/main" val="1394607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 name="Grupo 103"/>
          <p:cNvGrpSpPr/>
          <p:nvPr/>
        </p:nvGrpSpPr>
        <p:grpSpPr>
          <a:xfrm>
            <a:off x="841809" y="305525"/>
            <a:ext cx="7858202" cy="4611351"/>
            <a:chOff x="546562" y="150950"/>
            <a:chExt cx="8218896" cy="4906887"/>
          </a:xfrm>
        </p:grpSpPr>
        <p:grpSp>
          <p:nvGrpSpPr>
            <p:cNvPr id="7" name="Grupo 6"/>
            <p:cNvGrpSpPr/>
            <p:nvPr/>
          </p:nvGrpSpPr>
          <p:grpSpPr>
            <a:xfrm>
              <a:off x="546562" y="712026"/>
              <a:ext cx="1845389" cy="4345811"/>
              <a:chOff x="271423" y="211651"/>
              <a:chExt cx="1845389" cy="4345811"/>
            </a:xfrm>
          </p:grpSpPr>
          <p:grpSp>
            <p:nvGrpSpPr>
              <p:cNvPr id="5" name="Grupo 4"/>
              <p:cNvGrpSpPr/>
              <p:nvPr/>
            </p:nvGrpSpPr>
            <p:grpSpPr>
              <a:xfrm>
                <a:off x="271423" y="211651"/>
                <a:ext cx="1845389" cy="3350721"/>
                <a:chOff x="364291" y="604557"/>
                <a:chExt cx="1845389" cy="3350721"/>
              </a:xfrm>
            </p:grpSpPr>
            <p:sp>
              <p:nvSpPr>
                <p:cNvPr id="11" name="Parallelogram 51">
                  <a:extLst>
                    <a:ext uri="{FF2B5EF4-FFF2-40B4-BE49-F238E27FC236}">
                      <a16:creationId xmlns:a16="http://schemas.microsoft.com/office/drawing/2014/main" id="{F434E40D-E03A-4E45-B3FF-DD62C25C3ABF}"/>
                    </a:ext>
                  </a:extLst>
                </p:cNvPr>
                <p:cNvSpPr/>
                <p:nvPr/>
              </p:nvSpPr>
              <p:spPr>
                <a:xfrm>
                  <a:off x="390964" y="617758"/>
                  <a:ext cx="1818716" cy="340698"/>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Source Sans Pro" panose="020B0503030403020204" pitchFamily="34" charset="0"/>
                    <a:cs typeface="Segoe UI" panose="020B0502040204020203" pitchFamily="34" charset="0"/>
                  </a:endParaRPr>
                </a:p>
              </p:txBody>
            </p:sp>
            <p:sp>
              <p:nvSpPr>
                <p:cNvPr id="12" name="CaixaDeTexto 11"/>
                <p:cNvSpPr txBox="1"/>
                <p:nvPr/>
              </p:nvSpPr>
              <p:spPr>
                <a:xfrm>
                  <a:off x="536642" y="604557"/>
                  <a:ext cx="1527359" cy="425753"/>
                </a:xfrm>
                <a:prstGeom prst="rect">
                  <a:avLst/>
                </a:prstGeom>
                <a:noFill/>
              </p:spPr>
              <p:txBody>
                <a:bodyPr wrap="square" rtlCol="0">
                  <a:spAutoFit/>
                </a:bodyPr>
                <a:lstStyle/>
                <a:p>
                  <a:pPr algn="ctr"/>
                  <a:r>
                    <a:rPr lang="fr-CA" sz="1000" b="1">
                      <a:solidFill>
                        <a:schemeClr val="bg1"/>
                      </a:solidFill>
                      <a:latin typeface="Microsoft YaHei Light" panose="020B0502040204020203" pitchFamily="34" charset="-122"/>
                      <a:ea typeface="Microsoft YaHei Light" panose="020B0502040204020203" pitchFamily="34" charset="-122"/>
                    </a:rPr>
                    <a:t>O governador do sertão </a:t>
                  </a:r>
                </a:p>
              </p:txBody>
            </p:sp>
            <p:sp>
              <p:nvSpPr>
                <p:cNvPr id="14" name="Parallelogram 51">
                  <a:extLst>
                    <a:ext uri="{FF2B5EF4-FFF2-40B4-BE49-F238E27FC236}">
                      <a16:creationId xmlns:a16="http://schemas.microsoft.com/office/drawing/2014/main" id="{F434E40D-E03A-4E45-B3FF-DD62C25C3ABF}"/>
                    </a:ext>
                  </a:extLst>
                </p:cNvPr>
                <p:cNvSpPr/>
                <p:nvPr/>
              </p:nvSpPr>
              <p:spPr>
                <a:xfrm>
                  <a:off x="390964" y="1038352"/>
                  <a:ext cx="1818716" cy="340698"/>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Source Sans Pro" panose="020B0503030403020204" pitchFamily="34" charset="0"/>
                    <a:cs typeface="Segoe UI" panose="020B0502040204020203" pitchFamily="34" charset="0"/>
                  </a:endParaRPr>
                </a:p>
              </p:txBody>
            </p:sp>
            <p:sp>
              <p:nvSpPr>
                <p:cNvPr id="15" name="Parallelogram 51">
                  <a:extLst>
                    <a:ext uri="{FF2B5EF4-FFF2-40B4-BE49-F238E27FC236}">
                      <a16:creationId xmlns:a16="http://schemas.microsoft.com/office/drawing/2014/main" id="{F434E40D-E03A-4E45-B3FF-DD62C25C3ABF}"/>
                    </a:ext>
                  </a:extLst>
                </p:cNvPr>
                <p:cNvSpPr/>
                <p:nvPr/>
              </p:nvSpPr>
              <p:spPr>
                <a:xfrm>
                  <a:off x="390964" y="1460123"/>
                  <a:ext cx="1818716" cy="340698"/>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Source Sans Pro" panose="020B0503030403020204" pitchFamily="34" charset="0"/>
                    <a:cs typeface="Segoe UI" panose="020B0502040204020203" pitchFamily="34" charset="0"/>
                  </a:endParaRPr>
                </a:p>
              </p:txBody>
            </p:sp>
            <p:sp>
              <p:nvSpPr>
                <p:cNvPr id="17" name="Parallelogram 51">
                  <a:extLst>
                    <a:ext uri="{FF2B5EF4-FFF2-40B4-BE49-F238E27FC236}">
                      <a16:creationId xmlns:a16="http://schemas.microsoft.com/office/drawing/2014/main" id="{F434E40D-E03A-4E45-B3FF-DD62C25C3ABF}"/>
                    </a:ext>
                  </a:extLst>
                </p:cNvPr>
                <p:cNvSpPr/>
                <p:nvPr/>
              </p:nvSpPr>
              <p:spPr>
                <a:xfrm>
                  <a:off x="390963" y="1891791"/>
                  <a:ext cx="1818716" cy="340698"/>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Source Sans Pro" panose="020B0503030403020204" pitchFamily="34" charset="0"/>
                    <a:cs typeface="Segoe UI" panose="020B0502040204020203" pitchFamily="34" charset="0"/>
                  </a:endParaRPr>
                </a:p>
              </p:txBody>
            </p:sp>
            <p:sp>
              <p:nvSpPr>
                <p:cNvPr id="19" name="Parallelogram 51">
                  <a:extLst>
                    <a:ext uri="{FF2B5EF4-FFF2-40B4-BE49-F238E27FC236}">
                      <a16:creationId xmlns:a16="http://schemas.microsoft.com/office/drawing/2014/main" id="{F434E40D-E03A-4E45-B3FF-DD62C25C3ABF}"/>
                    </a:ext>
                  </a:extLst>
                </p:cNvPr>
                <p:cNvSpPr/>
                <p:nvPr/>
              </p:nvSpPr>
              <p:spPr>
                <a:xfrm>
                  <a:off x="364292" y="2340547"/>
                  <a:ext cx="1818716" cy="340698"/>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Source Sans Pro" panose="020B0503030403020204" pitchFamily="34" charset="0"/>
                    <a:cs typeface="Segoe UI" panose="020B0502040204020203" pitchFamily="34" charset="0"/>
                  </a:endParaRPr>
                </a:p>
              </p:txBody>
            </p:sp>
            <p:sp>
              <p:nvSpPr>
                <p:cNvPr id="20" name="CaixaDeTexto 19"/>
                <p:cNvSpPr txBox="1"/>
                <p:nvPr/>
              </p:nvSpPr>
              <p:spPr>
                <a:xfrm>
                  <a:off x="509970" y="2327346"/>
                  <a:ext cx="1527359" cy="425753"/>
                </a:xfrm>
                <a:prstGeom prst="rect">
                  <a:avLst/>
                </a:prstGeom>
                <a:noFill/>
              </p:spPr>
              <p:txBody>
                <a:bodyPr wrap="square" rtlCol="0">
                  <a:spAutoFit/>
                </a:bodyPr>
                <a:lstStyle/>
                <a:p>
                  <a:pPr algn="ctr"/>
                  <a:r>
                    <a:rPr lang="fr-CA" sz="1000" b="1">
                      <a:solidFill>
                        <a:schemeClr val="bg1"/>
                      </a:solidFill>
                      <a:latin typeface="Microsoft YaHei Light" panose="020B0502040204020203" pitchFamily="34" charset="-122"/>
                      <a:ea typeface="Microsoft YaHei Light" panose="020B0502040204020203" pitchFamily="34" charset="-122"/>
                    </a:rPr>
                    <a:t>O garoto quase atropelado</a:t>
                  </a:r>
                </a:p>
              </p:txBody>
            </p:sp>
            <p:sp>
              <p:nvSpPr>
                <p:cNvPr id="21" name="Parallelogram 51">
                  <a:extLst>
                    <a:ext uri="{FF2B5EF4-FFF2-40B4-BE49-F238E27FC236}">
                      <a16:creationId xmlns:a16="http://schemas.microsoft.com/office/drawing/2014/main" id="{F434E40D-E03A-4E45-B3FF-DD62C25C3ABF}"/>
                    </a:ext>
                  </a:extLst>
                </p:cNvPr>
                <p:cNvSpPr/>
                <p:nvPr/>
              </p:nvSpPr>
              <p:spPr>
                <a:xfrm>
                  <a:off x="364292" y="2761141"/>
                  <a:ext cx="1818716" cy="340698"/>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Source Sans Pro" panose="020B0503030403020204" pitchFamily="34" charset="0"/>
                    <a:cs typeface="Segoe UI" panose="020B0502040204020203" pitchFamily="34" charset="0"/>
                  </a:endParaRPr>
                </a:p>
              </p:txBody>
            </p:sp>
            <p:sp>
              <p:nvSpPr>
                <p:cNvPr id="23" name="Parallelogram 51">
                  <a:extLst>
                    <a:ext uri="{FF2B5EF4-FFF2-40B4-BE49-F238E27FC236}">
                      <a16:creationId xmlns:a16="http://schemas.microsoft.com/office/drawing/2014/main" id="{F434E40D-E03A-4E45-B3FF-DD62C25C3ABF}"/>
                    </a:ext>
                  </a:extLst>
                </p:cNvPr>
                <p:cNvSpPr/>
                <p:nvPr/>
              </p:nvSpPr>
              <p:spPr>
                <a:xfrm>
                  <a:off x="364292" y="3182912"/>
                  <a:ext cx="1818716" cy="340698"/>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Source Sans Pro" panose="020B0503030403020204" pitchFamily="34" charset="0"/>
                    <a:cs typeface="Segoe UI" panose="020B0502040204020203" pitchFamily="34" charset="0"/>
                  </a:endParaRPr>
                </a:p>
              </p:txBody>
            </p:sp>
            <p:sp>
              <p:nvSpPr>
                <p:cNvPr id="24" name="Parallelogram 51">
                  <a:extLst>
                    <a:ext uri="{FF2B5EF4-FFF2-40B4-BE49-F238E27FC236}">
                      <a16:creationId xmlns:a16="http://schemas.microsoft.com/office/drawing/2014/main" id="{F434E40D-E03A-4E45-B3FF-DD62C25C3ABF}"/>
                    </a:ext>
                  </a:extLst>
                </p:cNvPr>
                <p:cNvSpPr/>
                <p:nvPr/>
              </p:nvSpPr>
              <p:spPr>
                <a:xfrm>
                  <a:off x="364291" y="3614580"/>
                  <a:ext cx="1818716" cy="340698"/>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Source Sans Pro" panose="020B0503030403020204" pitchFamily="34" charset="0"/>
                    <a:cs typeface="Segoe UI" panose="020B0502040204020203" pitchFamily="34" charset="0"/>
                  </a:endParaRPr>
                </a:p>
              </p:txBody>
            </p:sp>
          </p:grpSp>
          <p:sp>
            <p:nvSpPr>
              <p:cNvPr id="25" name="Parallelogram 51">
                <a:extLst>
                  <a:ext uri="{FF2B5EF4-FFF2-40B4-BE49-F238E27FC236}">
                    <a16:creationId xmlns:a16="http://schemas.microsoft.com/office/drawing/2014/main" id="{F434E40D-E03A-4E45-B3FF-DD62C25C3ABF}"/>
                  </a:ext>
                </a:extLst>
              </p:cNvPr>
              <p:cNvSpPr/>
              <p:nvPr/>
            </p:nvSpPr>
            <p:spPr>
              <a:xfrm>
                <a:off x="271423" y="3687692"/>
                <a:ext cx="1818716" cy="340698"/>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Source Sans Pro" panose="020B0503030403020204" pitchFamily="34" charset="0"/>
                  <a:cs typeface="Segoe UI" panose="020B0502040204020203" pitchFamily="34" charset="0"/>
                </a:endParaRPr>
              </a:p>
            </p:txBody>
          </p:sp>
          <p:sp>
            <p:nvSpPr>
              <p:cNvPr id="26" name="Parallelogram 51">
                <a:extLst>
                  <a:ext uri="{FF2B5EF4-FFF2-40B4-BE49-F238E27FC236}">
                    <a16:creationId xmlns:a16="http://schemas.microsoft.com/office/drawing/2014/main" id="{F434E40D-E03A-4E45-B3FF-DD62C25C3ABF}"/>
                  </a:ext>
                </a:extLst>
              </p:cNvPr>
              <p:cNvSpPr/>
              <p:nvPr/>
            </p:nvSpPr>
            <p:spPr>
              <a:xfrm>
                <a:off x="271423" y="4155009"/>
                <a:ext cx="1818716" cy="340698"/>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atin typeface="Source Sans Pro" panose="020B0503030403020204" pitchFamily="34" charset="0"/>
                  <a:cs typeface="Segoe UI" panose="020B0502040204020203" pitchFamily="34" charset="0"/>
                </a:endParaRPr>
              </a:p>
            </p:txBody>
          </p:sp>
          <p:sp>
            <p:nvSpPr>
              <p:cNvPr id="28" name="CaixaDeTexto 27"/>
              <p:cNvSpPr txBox="1"/>
              <p:nvPr/>
            </p:nvSpPr>
            <p:spPr>
              <a:xfrm>
                <a:off x="417101" y="635810"/>
                <a:ext cx="1527359" cy="425753"/>
              </a:xfrm>
              <a:prstGeom prst="rect">
                <a:avLst/>
              </a:prstGeom>
              <a:noFill/>
            </p:spPr>
            <p:txBody>
              <a:bodyPr wrap="square" rtlCol="0">
                <a:spAutoFit/>
              </a:bodyPr>
              <a:lstStyle/>
              <a:p>
                <a:pPr algn="ctr"/>
                <a:r>
                  <a:rPr lang="fr-CA" sz="1000" b="1">
                    <a:solidFill>
                      <a:schemeClr val="bg1"/>
                    </a:solidFill>
                    <a:latin typeface="Microsoft YaHei Light" panose="020B0502040204020203" pitchFamily="34" charset="-122"/>
                    <a:ea typeface="Microsoft YaHei Light" panose="020B0502040204020203" pitchFamily="34" charset="-122"/>
                  </a:rPr>
                  <a:t>Com que roupa irei à festa do rei</a:t>
                </a:r>
              </a:p>
            </p:txBody>
          </p:sp>
          <p:sp>
            <p:nvSpPr>
              <p:cNvPr id="29" name="CaixaDeTexto 28"/>
              <p:cNvSpPr txBox="1"/>
              <p:nvPr/>
            </p:nvSpPr>
            <p:spPr>
              <a:xfrm>
                <a:off x="417101" y="1146986"/>
                <a:ext cx="1527359" cy="262001"/>
              </a:xfrm>
              <a:prstGeom prst="rect">
                <a:avLst/>
              </a:prstGeom>
              <a:noFill/>
            </p:spPr>
            <p:txBody>
              <a:bodyPr wrap="square" rtlCol="0">
                <a:spAutoFit/>
              </a:bodyPr>
              <a:lstStyle/>
              <a:p>
                <a:pPr algn="ctr"/>
                <a:r>
                  <a:rPr lang="fr-CA" sz="1000" b="1">
                    <a:solidFill>
                      <a:schemeClr val="bg1"/>
                    </a:solidFill>
                    <a:latin typeface="Microsoft YaHei Light" panose="020B0502040204020203" pitchFamily="34" charset="-122"/>
                    <a:ea typeface="Microsoft YaHei Light" panose="020B0502040204020203" pitchFamily="34" charset="-122"/>
                  </a:rPr>
                  <a:t>Rio em seis tempos</a:t>
                </a:r>
              </a:p>
            </p:txBody>
          </p:sp>
          <p:sp>
            <p:nvSpPr>
              <p:cNvPr id="31" name="CaixaDeTexto 30"/>
              <p:cNvSpPr txBox="1"/>
              <p:nvPr/>
            </p:nvSpPr>
            <p:spPr>
              <a:xfrm>
                <a:off x="417100" y="1548590"/>
                <a:ext cx="1527359" cy="262001"/>
              </a:xfrm>
              <a:prstGeom prst="rect">
                <a:avLst/>
              </a:prstGeom>
              <a:noFill/>
            </p:spPr>
            <p:txBody>
              <a:bodyPr wrap="square" rtlCol="0">
                <a:spAutoFit/>
              </a:bodyPr>
              <a:lstStyle/>
              <a:p>
                <a:pPr algn="ctr"/>
                <a:r>
                  <a:rPr lang="fr-CA" sz="1000" b="1">
                    <a:solidFill>
                      <a:schemeClr val="bg1"/>
                    </a:solidFill>
                    <a:latin typeface="Microsoft YaHei Light" panose="020B0502040204020203" pitchFamily="34" charset="-122"/>
                    <a:ea typeface="Microsoft YaHei Light" panose="020B0502040204020203" pitchFamily="34" charset="-122"/>
                  </a:rPr>
                  <a:t>O vale dos mortos</a:t>
                </a:r>
              </a:p>
            </p:txBody>
          </p:sp>
          <p:sp>
            <p:nvSpPr>
              <p:cNvPr id="32" name="CaixaDeTexto 31"/>
              <p:cNvSpPr txBox="1"/>
              <p:nvPr/>
            </p:nvSpPr>
            <p:spPr>
              <a:xfrm>
                <a:off x="397097" y="2417166"/>
                <a:ext cx="1527359" cy="262001"/>
              </a:xfrm>
              <a:prstGeom prst="rect">
                <a:avLst/>
              </a:prstGeom>
              <a:noFill/>
            </p:spPr>
            <p:txBody>
              <a:bodyPr wrap="square" rtlCol="0">
                <a:spAutoFit/>
              </a:bodyPr>
              <a:lstStyle/>
              <a:p>
                <a:pPr algn="ctr"/>
                <a:r>
                  <a:rPr lang="fr-CA" sz="1000" b="1">
                    <a:solidFill>
                      <a:schemeClr val="bg1"/>
                    </a:solidFill>
                    <a:latin typeface="Microsoft YaHei Light" panose="020B0502040204020203" pitchFamily="34" charset="-122"/>
                    <a:ea typeface="Microsoft YaHei Light" panose="020B0502040204020203" pitchFamily="34" charset="-122"/>
                  </a:rPr>
                  <a:t>As perguntas</a:t>
                </a:r>
              </a:p>
            </p:txBody>
          </p:sp>
          <p:sp>
            <p:nvSpPr>
              <p:cNvPr id="33" name="CaixaDeTexto 32"/>
              <p:cNvSpPr txBox="1"/>
              <p:nvPr/>
            </p:nvSpPr>
            <p:spPr>
              <a:xfrm>
                <a:off x="392750" y="2845322"/>
                <a:ext cx="1527359" cy="262001"/>
              </a:xfrm>
              <a:prstGeom prst="rect">
                <a:avLst/>
              </a:prstGeom>
              <a:noFill/>
            </p:spPr>
            <p:txBody>
              <a:bodyPr wrap="square" rtlCol="0">
                <a:spAutoFit/>
              </a:bodyPr>
              <a:lstStyle/>
              <a:p>
                <a:pPr algn="ctr"/>
                <a:r>
                  <a:rPr lang="fr-CA" sz="1000" b="1">
                    <a:solidFill>
                      <a:schemeClr val="bg1"/>
                    </a:solidFill>
                    <a:latin typeface="Microsoft YaHei Light" panose="020B0502040204020203" pitchFamily="34" charset="-122"/>
                    <a:ea typeface="Microsoft YaHei Light" panose="020B0502040204020203" pitchFamily="34" charset="-122"/>
                  </a:rPr>
                  <a:t>Dias perfeitos</a:t>
                </a:r>
              </a:p>
            </p:txBody>
          </p:sp>
          <p:sp>
            <p:nvSpPr>
              <p:cNvPr id="34" name="CaixaDeTexto 33"/>
              <p:cNvSpPr txBox="1"/>
              <p:nvPr/>
            </p:nvSpPr>
            <p:spPr>
              <a:xfrm>
                <a:off x="404988" y="3274642"/>
                <a:ext cx="1527359" cy="262001"/>
              </a:xfrm>
              <a:prstGeom prst="rect">
                <a:avLst/>
              </a:prstGeom>
              <a:noFill/>
            </p:spPr>
            <p:txBody>
              <a:bodyPr wrap="square" rtlCol="0">
                <a:spAutoFit/>
              </a:bodyPr>
              <a:lstStyle/>
              <a:p>
                <a:pPr algn="ctr"/>
                <a:r>
                  <a:rPr lang="fr-CA" sz="1000" b="1">
                    <a:solidFill>
                      <a:schemeClr val="bg1"/>
                    </a:solidFill>
                    <a:latin typeface="Microsoft YaHei Light" panose="020B0502040204020203" pitchFamily="34" charset="-122"/>
                    <a:ea typeface="Microsoft YaHei Light" panose="020B0502040204020203" pitchFamily="34" charset="-122"/>
                  </a:rPr>
                  <a:t>Suicidas</a:t>
                </a:r>
              </a:p>
            </p:txBody>
          </p:sp>
          <p:sp>
            <p:nvSpPr>
              <p:cNvPr id="35" name="CaixaDeTexto 34"/>
              <p:cNvSpPr txBox="1"/>
              <p:nvPr/>
            </p:nvSpPr>
            <p:spPr>
              <a:xfrm>
                <a:off x="396659" y="3653342"/>
                <a:ext cx="1527359" cy="425753"/>
              </a:xfrm>
              <a:prstGeom prst="rect">
                <a:avLst/>
              </a:prstGeom>
              <a:noFill/>
            </p:spPr>
            <p:txBody>
              <a:bodyPr wrap="square" rtlCol="0">
                <a:spAutoFit/>
              </a:bodyPr>
              <a:lstStyle/>
              <a:p>
                <a:pPr algn="ctr"/>
                <a:r>
                  <a:rPr lang="fr-CA" sz="1000" b="1">
                    <a:solidFill>
                      <a:schemeClr val="bg1"/>
                    </a:solidFill>
                    <a:latin typeface="Microsoft YaHei Light" panose="020B0502040204020203" pitchFamily="34" charset="-122"/>
                    <a:ea typeface="Microsoft YaHei Light" panose="020B0502040204020203" pitchFamily="34" charset="-122"/>
                  </a:rPr>
                  <a:t>Tropical sol da liberdade</a:t>
                </a:r>
              </a:p>
            </p:txBody>
          </p:sp>
          <p:sp>
            <p:nvSpPr>
              <p:cNvPr id="36" name="CaixaDeTexto 35"/>
              <p:cNvSpPr txBox="1"/>
              <p:nvPr/>
            </p:nvSpPr>
            <p:spPr>
              <a:xfrm>
                <a:off x="392749" y="4131709"/>
                <a:ext cx="1527359" cy="425753"/>
              </a:xfrm>
              <a:prstGeom prst="rect">
                <a:avLst/>
              </a:prstGeom>
              <a:noFill/>
            </p:spPr>
            <p:txBody>
              <a:bodyPr wrap="square" rtlCol="0">
                <a:spAutoFit/>
              </a:bodyPr>
              <a:lstStyle/>
              <a:p>
                <a:pPr algn="ctr"/>
                <a:r>
                  <a:rPr lang="fr-CA" sz="1000" b="1">
                    <a:solidFill>
                      <a:schemeClr val="bg1"/>
                    </a:solidFill>
                    <a:latin typeface="Microsoft YaHei Light" panose="020B0502040204020203" pitchFamily="34" charset="-122"/>
                    <a:ea typeface="Microsoft YaHei Light" panose="020B0502040204020203" pitchFamily="34" charset="-122"/>
                  </a:rPr>
                  <a:t>Em um lugar do mundo </a:t>
                </a:r>
              </a:p>
            </p:txBody>
          </p:sp>
        </p:grpSp>
        <p:cxnSp>
          <p:nvCxnSpPr>
            <p:cNvPr id="37" name="Conector reto 36"/>
            <p:cNvCxnSpPr/>
            <p:nvPr/>
          </p:nvCxnSpPr>
          <p:spPr>
            <a:xfrm>
              <a:off x="667888" y="549204"/>
              <a:ext cx="7923047" cy="10721"/>
            </a:xfrm>
            <a:prstGeom prst="line">
              <a:avLst/>
            </a:prstGeom>
            <a:ln>
              <a:solidFill>
                <a:schemeClr val="tx2">
                  <a:lumMod val="50000"/>
                </a:schemeClr>
              </a:solidFill>
              <a:prstDash val="lgDashDotDot"/>
            </a:ln>
          </p:spPr>
          <p:style>
            <a:lnRef idx="1">
              <a:schemeClr val="accent1"/>
            </a:lnRef>
            <a:fillRef idx="0">
              <a:schemeClr val="accent1"/>
            </a:fillRef>
            <a:effectRef idx="0">
              <a:schemeClr val="accent1"/>
            </a:effectRef>
            <a:fontRef idx="minor">
              <a:schemeClr val="tx1"/>
            </a:fontRef>
          </p:style>
        </p:cxnSp>
        <p:sp>
          <p:nvSpPr>
            <p:cNvPr id="38" name="Google Shape;188;p27"/>
            <p:cNvSpPr txBox="1"/>
            <p:nvPr/>
          </p:nvSpPr>
          <p:spPr>
            <a:xfrm>
              <a:off x="3197440" y="150950"/>
              <a:ext cx="1391563" cy="403613"/>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fr-CA" sz="1100" b="1" dirty="0">
                  <a:latin typeface="Microsoft YaHei Light" panose="020B0502040204020203" pitchFamily="34" charset="-122"/>
                  <a:ea typeface="Microsoft YaHei Light" panose="020B0502040204020203" pitchFamily="34" charset="-122"/>
                </a:rPr>
                <a:t>Éditeur brésilien</a:t>
              </a:r>
            </a:p>
          </p:txBody>
        </p:sp>
        <p:sp>
          <p:nvSpPr>
            <p:cNvPr id="39" name="Google Shape;188;p27"/>
            <p:cNvSpPr txBox="1"/>
            <p:nvPr/>
          </p:nvSpPr>
          <p:spPr>
            <a:xfrm>
              <a:off x="4883599" y="163994"/>
              <a:ext cx="1670808" cy="403613"/>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fr-CA" sz="1100" b="1" dirty="0">
                  <a:latin typeface="Microsoft YaHei Light" panose="020B0502040204020203" pitchFamily="34" charset="-122"/>
                  <a:ea typeface="Microsoft YaHei Light" panose="020B0502040204020203" pitchFamily="34" charset="-122"/>
                </a:rPr>
                <a:t>Éditeur international</a:t>
              </a:r>
            </a:p>
          </p:txBody>
        </p:sp>
        <p:sp>
          <p:nvSpPr>
            <p:cNvPr id="40" name="Google Shape;188;p27"/>
            <p:cNvSpPr txBox="1"/>
            <p:nvPr/>
          </p:nvSpPr>
          <p:spPr>
            <a:xfrm>
              <a:off x="6913961" y="163994"/>
              <a:ext cx="631639" cy="403613"/>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fr-CA" sz="1100" b="1" dirty="0">
                  <a:latin typeface="Microsoft YaHei Light" panose="020B0502040204020203" pitchFamily="34" charset="-122"/>
                  <a:ea typeface="Microsoft YaHei Light" panose="020B0502040204020203" pitchFamily="34" charset="-122"/>
                </a:rPr>
                <a:t>Pays</a:t>
              </a:r>
            </a:p>
          </p:txBody>
        </p:sp>
        <p:sp>
          <p:nvSpPr>
            <p:cNvPr id="41" name="Google Shape;214;p29"/>
            <p:cNvSpPr txBox="1"/>
            <p:nvPr/>
          </p:nvSpPr>
          <p:spPr>
            <a:xfrm>
              <a:off x="3209988" y="708904"/>
              <a:ext cx="1494748" cy="37659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CA" sz="1100" dirty="0" err="1">
                  <a:latin typeface="Microsoft YaHei Light" panose="020B0502040204020203" pitchFamily="34" charset="-122"/>
                  <a:ea typeface="Microsoft YaHei Light" panose="020B0502040204020203" pitchFamily="34" charset="-122"/>
                  <a:sym typeface="Montserrat"/>
                </a:rPr>
                <a:t>Editora</a:t>
              </a:r>
              <a:r>
                <a:rPr lang="fr-CA" sz="1100" dirty="0">
                  <a:latin typeface="Microsoft YaHei Light" panose="020B0502040204020203" pitchFamily="34" charset="-122"/>
                  <a:ea typeface="Microsoft YaHei Light" panose="020B0502040204020203" pitchFamily="34" charset="-122"/>
                  <a:sym typeface="Montserrat"/>
                </a:rPr>
                <a:t> </a:t>
              </a:r>
              <a:r>
                <a:rPr lang="fr-CA" sz="1100" dirty="0" err="1">
                  <a:latin typeface="Microsoft YaHei Light" panose="020B0502040204020203" pitchFamily="34" charset="-122"/>
                  <a:ea typeface="Microsoft YaHei Light" panose="020B0502040204020203" pitchFamily="34" charset="-122"/>
                  <a:sym typeface="Montserrat"/>
                </a:rPr>
                <a:t>Jaguatirica</a:t>
              </a:r>
              <a:endParaRPr lang="fr-CA" sz="1100" dirty="0">
                <a:latin typeface="Microsoft YaHei Light" panose="020B0502040204020203" pitchFamily="34" charset="-122"/>
                <a:ea typeface="Microsoft YaHei Light" panose="020B0502040204020203" pitchFamily="34" charset="-122"/>
              </a:endParaRPr>
            </a:p>
          </p:txBody>
        </p:sp>
        <p:sp>
          <p:nvSpPr>
            <p:cNvPr id="42" name="Google Shape;214;p29"/>
            <p:cNvSpPr txBox="1"/>
            <p:nvPr/>
          </p:nvSpPr>
          <p:spPr>
            <a:xfrm>
              <a:off x="4883601" y="716807"/>
              <a:ext cx="1851496" cy="37659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CA" sz="1100">
                  <a:latin typeface="Microsoft YaHei Light" panose="020B0502040204020203" pitchFamily="34" charset="-122"/>
                  <a:ea typeface="Microsoft YaHei Light" panose="020B0502040204020203" pitchFamily="34" charset="-122"/>
                  <a:sym typeface="Montserrat"/>
                </a:rPr>
                <a:t>Abismos Casa Editorial </a:t>
              </a:r>
              <a:endParaRPr lang="fr-CA" sz="1100">
                <a:latin typeface="Microsoft YaHei Light" panose="020B0502040204020203" pitchFamily="34" charset="-122"/>
                <a:ea typeface="Microsoft YaHei Light" panose="020B0502040204020203" pitchFamily="34" charset="-122"/>
              </a:endParaRPr>
            </a:p>
          </p:txBody>
        </p:sp>
        <p:sp>
          <p:nvSpPr>
            <p:cNvPr id="43" name="Google Shape;214;p29"/>
            <p:cNvSpPr txBox="1"/>
            <p:nvPr/>
          </p:nvSpPr>
          <p:spPr>
            <a:xfrm>
              <a:off x="6913962" y="717601"/>
              <a:ext cx="1851496" cy="37659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CA" sz="1100" dirty="0">
                  <a:latin typeface="Microsoft YaHei Light" panose="020B0502040204020203" pitchFamily="34" charset="-122"/>
                  <a:ea typeface="Microsoft YaHei Light" panose="020B0502040204020203" pitchFamily="34" charset="-122"/>
                  <a:sym typeface="Montserrat"/>
                </a:rPr>
                <a:t>Mexique</a:t>
              </a:r>
              <a:endParaRPr lang="fr-CA" sz="1100" dirty="0">
                <a:latin typeface="Microsoft YaHei Light" panose="020B0502040204020203" pitchFamily="34" charset="-122"/>
                <a:ea typeface="Microsoft YaHei Light" panose="020B0502040204020203" pitchFamily="34" charset="-122"/>
              </a:endParaRPr>
            </a:p>
          </p:txBody>
        </p:sp>
        <p:grpSp>
          <p:nvGrpSpPr>
            <p:cNvPr id="10" name="Grupo 9"/>
            <p:cNvGrpSpPr/>
            <p:nvPr/>
          </p:nvGrpSpPr>
          <p:grpSpPr>
            <a:xfrm>
              <a:off x="3209988" y="1128282"/>
              <a:ext cx="5555470" cy="387188"/>
              <a:chOff x="3209988" y="1128282"/>
              <a:chExt cx="5555470" cy="387188"/>
            </a:xfrm>
          </p:grpSpPr>
          <p:sp>
            <p:nvSpPr>
              <p:cNvPr id="44" name="Google Shape;214;p29"/>
              <p:cNvSpPr txBox="1"/>
              <p:nvPr/>
            </p:nvSpPr>
            <p:spPr>
              <a:xfrm>
                <a:off x="3209988" y="1128282"/>
                <a:ext cx="1494748" cy="37659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CA" sz="1100">
                    <a:latin typeface="Microsoft YaHei Light" panose="020B0502040204020203" pitchFamily="34" charset="-122"/>
                    <a:ea typeface="Microsoft YaHei Light" panose="020B0502040204020203" pitchFamily="34" charset="-122"/>
                    <a:sym typeface="Montserrat"/>
                  </a:rPr>
                  <a:t>Editora do Brasil</a:t>
                </a:r>
                <a:endParaRPr lang="fr-CA" sz="1100">
                  <a:latin typeface="Microsoft YaHei Light" panose="020B0502040204020203" pitchFamily="34" charset="-122"/>
                  <a:ea typeface="Microsoft YaHei Light" panose="020B0502040204020203" pitchFamily="34" charset="-122"/>
                </a:endParaRPr>
              </a:p>
            </p:txBody>
          </p:sp>
          <p:sp>
            <p:nvSpPr>
              <p:cNvPr id="45" name="Google Shape;214;p29"/>
              <p:cNvSpPr txBox="1"/>
              <p:nvPr/>
            </p:nvSpPr>
            <p:spPr>
              <a:xfrm>
                <a:off x="4883601" y="1136185"/>
                <a:ext cx="1851496" cy="37659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CA" sz="1100">
                    <a:latin typeface="Microsoft YaHei Light" panose="020B0502040204020203" pitchFamily="34" charset="-122"/>
                    <a:ea typeface="Microsoft YaHei Light" panose="020B0502040204020203" pitchFamily="34" charset="-122"/>
                    <a:sym typeface="Montserrat"/>
                  </a:rPr>
                  <a:t>Gerbera Ediciones</a:t>
                </a:r>
                <a:endParaRPr lang="fr-CA" sz="1100">
                  <a:latin typeface="Microsoft YaHei Light" panose="020B0502040204020203" pitchFamily="34" charset="-122"/>
                  <a:ea typeface="Microsoft YaHei Light" panose="020B0502040204020203" pitchFamily="34" charset="-122"/>
                </a:endParaRPr>
              </a:p>
            </p:txBody>
          </p:sp>
          <p:sp>
            <p:nvSpPr>
              <p:cNvPr id="46" name="Google Shape;214;p29"/>
              <p:cNvSpPr txBox="1"/>
              <p:nvPr/>
            </p:nvSpPr>
            <p:spPr>
              <a:xfrm>
                <a:off x="6913962" y="1138875"/>
                <a:ext cx="1851496" cy="37659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CA" sz="1100" dirty="0">
                    <a:latin typeface="Microsoft YaHei Light" panose="020B0502040204020203" pitchFamily="34" charset="-122"/>
                    <a:ea typeface="Microsoft YaHei Light" panose="020B0502040204020203" pitchFamily="34" charset="-122"/>
                    <a:sym typeface="Montserrat"/>
                  </a:rPr>
                  <a:t>Argentine</a:t>
                </a:r>
                <a:endParaRPr lang="fr-CA" sz="1100" dirty="0">
                  <a:latin typeface="Microsoft YaHei Light" panose="020B0502040204020203" pitchFamily="34" charset="-122"/>
                  <a:ea typeface="Microsoft YaHei Light" panose="020B0502040204020203" pitchFamily="34" charset="-122"/>
                </a:endParaRPr>
              </a:p>
            </p:txBody>
          </p:sp>
        </p:grpSp>
        <p:grpSp>
          <p:nvGrpSpPr>
            <p:cNvPr id="47" name="Grupo 46"/>
            <p:cNvGrpSpPr/>
            <p:nvPr/>
          </p:nvGrpSpPr>
          <p:grpSpPr>
            <a:xfrm>
              <a:off x="3209987" y="1562743"/>
              <a:ext cx="5555470" cy="556720"/>
              <a:chOff x="3209988" y="1128282"/>
              <a:chExt cx="5555470" cy="556720"/>
            </a:xfrm>
          </p:grpSpPr>
          <p:sp>
            <p:nvSpPr>
              <p:cNvPr id="48" name="Google Shape;214;p29"/>
              <p:cNvSpPr txBox="1"/>
              <p:nvPr/>
            </p:nvSpPr>
            <p:spPr>
              <a:xfrm>
                <a:off x="3209988" y="1128282"/>
                <a:ext cx="1494748" cy="556720"/>
              </a:xfrm>
              <a:prstGeom prst="rect">
                <a:avLst/>
              </a:prstGeom>
              <a:noFill/>
              <a:ln>
                <a:noFill/>
              </a:ln>
            </p:spPr>
            <p:txBody>
              <a:bodyPr spcFirstLastPara="1" wrap="square" lIns="91425" tIns="91425" rIns="91425" bIns="91425" anchor="t" anchorCtr="0">
                <a:spAutoFit/>
              </a:bodyPr>
              <a:lstStyle/>
              <a:p>
                <a:r>
                  <a:rPr lang="fr-CA" sz="1100">
                    <a:latin typeface="Microsoft YaHei Light" panose="020B0502040204020203" pitchFamily="34" charset="-122"/>
                    <a:ea typeface="Microsoft YaHei Light" panose="020B0502040204020203" pitchFamily="34" charset="-122"/>
                    <a:sym typeface="Montserrat"/>
                  </a:rPr>
                  <a:t>Editora Jaguatirica</a:t>
                </a:r>
                <a:endParaRPr lang="fr-CA" sz="1100">
                  <a:latin typeface="Microsoft YaHei Light" panose="020B0502040204020203" pitchFamily="34" charset="-122"/>
                  <a:ea typeface="Microsoft YaHei Light" panose="020B0502040204020203" pitchFamily="34" charset="-122"/>
                </a:endParaRPr>
              </a:p>
              <a:p>
                <a:pPr marL="0" lvl="0" indent="0" algn="l" rtl="0">
                  <a:spcBef>
                    <a:spcPts val="0"/>
                  </a:spcBef>
                  <a:spcAft>
                    <a:spcPts val="0"/>
                  </a:spcAft>
                  <a:buNone/>
                </a:pPr>
                <a:endParaRPr lang="fr-CA" sz="1100">
                  <a:latin typeface="Microsoft YaHei Light" panose="020B0502040204020203" pitchFamily="34" charset="-122"/>
                  <a:ea typeface="Microsoft YaHei Light" panose="020B0502040204020203" pitchFamily="34" charset="-122"/>
                </a:endParaRPr>
              </a:p>
            </p:txBody>
          </p:sp>
          <p:sp>
            <p:nvSpPr>
              <p:cNvPr id="49" name="Google Shape;214;p29"/>
              <p:cNvSpPr txBox="1"/>
              <p:nvPr/>
            </p:nvSpPr>
            <p:spPr>
              <a:xfrm>
                <a:off x="4883601" y="1136185"/>
                <a:ext cx="1851496" cy="376595"/>
              </a:xfrm>
              <a:prstGeom prst="rect">
                <a:avLst/>
              </a:prstGeom>
              <a:noFill/>
              <a:ln>
                <a:noFill/>
              </a:ln>
            </p:spPr>
            <p:txBody>
              <a:bodyPr spcFirstLastPara="1" wrap="square" lIns="91425" tIns="91425" rIns="91425" bIns="91425" anchor="t" anchorCtr="0">
                <a:spAutoFit/>
              </a:bodyPr>
              <a:lstStyle/>
              <a:p>
                <a:pPr lvl="0"/>
                <a:r>
                  <a:rPr lang="fr-CA" sz="1100">
                    <a:latin typeface="Microsoft YaHei Light" panose="020B0502040204020203" pitchFamily="34" charset="-122"/>
                    <a:ea typeface="Microsoft YaHei Light" panose="020B0502040204020203" pitchFamily="34" charset="-122"/>
                    <a:sym typeface="Montserrat"/>
                  </a:rPr>
                  <a:t>Abismos Casa Editorial </a:t>
                </a:r>
                <a:endParaRPr lang="fr-CA" sz="1100">
                  <a:latin typeface="Microsoft YaHei Light" panose="020B0502040204020203" pitchFamily="34" charset="-122"/>
                  <a:ea typeface="Microsoft YaHei Light" panose="020B0502040204020203" pitchFamily="34" charset="-122"/>
                </a:endParaRPr>
              </a:p>
            </p:txBody>
          </p:sp>
          <p:sp>
            <p:nvSpPr>
              <p:cNvPr id="50" name="Google Shape;214;p29"/>
              <p:cNvSpPr txBox="1"/>
              <p:nvPr/>
            </p:nvSpPr>
            <p:spPr>
              <a:xfrm>
                <a:off x="6913962" y="1138875"/>
                <a:ext cx="1851496" cy="376595"/>
              </a:xfrm>
              <a:prstGeom prst="rect">
                <a:avLst/>
              </a:prstGeom>
              <a:noFill/>
              <a:ln>
                <a:noFill/>
              </a:ln>
            </p:spPr>
            <p:txBody>
              <a:bodyPr spcFirstLastPara="1" wrap="square" lIns="91425" tIns="91425" rIns="91425" bIns="91425" anchor="t" anchorCtr="0">
                <a:spAutoFit/>
              </a:bodyPr>
              <a:lstStyle/>
              <a:p>
                <a:pPr lvl="0"/>
                <a:r>
                  <a:rPr lang="fr-CA" sz="1100" dirty="0">
                    <a:latin typeface="Microsoft YaHei Light" panose="020B0502040204020203" pitchFamily="34" charset="-122"/>
                    <a:ea typeface="Microsoft YaHei Light" panose="020B0502040204020203" pitchFamily="34" charset="-122"/>
                    <a:sym typeface="Montserrat"/>
                  </a:rPr>
                  <a:t>Mexique</a:t>
                </a:r>
                <a:endParaRPr lang="fr-CA" sz="1100" dirty="0">
                  <a:latin typeface="Microsoft YaHei Light" panose="020B0502040204020203" pitchFamily="34" charset="-122"/>
                  <a:ea typeface="Microsoft YaHei Light" panose="020B0502040204020203" pitchFamily="34" charset="-122"/>
                </a:endParaRPr>
              </a:p>
            </p:txBody>
          </p:sp>
        </p:grpSp>
        <p:grpSp>
          <p:nvGrpSpPr>
            <p:cNvPr id="51" name="Grupo 50"/>
            <p:cNvGrpSpPr/>
            <p:nvPr/>
          </p:nvGrpSpPr>
          <p:grpSpPr>
            <a:xfrm>
              <a:off x="3209988" y="1975452"/>
              <a:ext cx="5555470" cy="387188"/>
              <a:chOff x="3209988" y="1128282"/>
              <a:chExt cx="5555470" cy="387188"/>
            </a:xfrm>
          </p:grpSpPr>
          <p:sp>
            <p:nvSpPr>
              <p:cNvPr id="52" name="Google Shape;214;p29"/>
              <p:cNvSpPr txBox="1"/>
              <p:nvPr/>
            </p:nvSpPr>
            <p:spPr>
              <a:xfrm>
                <a:off x="3209988" y="1128282"/>
                <a:ext cx="1494748" cy="37659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CA" sz="1100">
                    <a:latin typeface="Microsoft YaHei Light" panose="020B0502040204020203" pitchFamily="34" charset="-122"/>
                    <a:ea typeface="Microsoft YaHei Light" panose="020B0502040204020203" pitchFamily="34" charset="-122"/>
                    <a:sym typeface="Montserrat"/>
                  </a:rPr>
                  <a:t>Faro Editorial</a:t>
                </a:r>
                <a:endParaRPr lang="fr-CA" sz="1100">
                  <a:latin typeface="Microsoft YaHei Light" panose="020B0502040204020203" pitchFamily="34" charset="-122"/>
                  <a:ea typeface="Microsoft YaHei Light" panose="020B0502040204020203" pitchFamily="34" charset="-122"/>
                </a:endParaRPr>
              </a:p>
            </p:txBody>
          </p:sp>
          <p:sp>
            <p:nvSpPr>
              <p:cNvPr id="53" name="Google Shape;214;p29"/>
              <p:cNvSpPr txBox="1"/>
              <p:nvPr/>
            </p:nvSpPr>
            <p:spPr>
              <a:xfrm>
                <a:off x="4883601" y="1136185"/>
                <a:ext cx="1851496" cy="37659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CA" sz="1100">
                    <a:latin typeface="Microsoft YaHei Light" panose="020B0502040204020203" pitchFamily="34" charset="-122"/>
                    <a:ea typeface="Microsoft YaHei Light" panose="020B0502040204020203" pitchFamily="34" charset="-122"/>
                    <a:sym typeface="Montserrat"/>
                  </a:rPr>
                  <a:t>C</a:t>
                </a:r>
                <a:r>
                  <a:rPr lang="fr-CA" sz="1100">
                    <a:latin typeface="Microsoft YaHei Light" panose="020B0502040204020203" pitchFamily="34" charset="-122"/>
                    <a:ea typeface="Microsoft YaHei Light" panose="020B0502040204020203" pitchFamily="34" charset="-122"/>
                  </a:rPr>
                  <a:t>írculo de Lectores</a:t>
                </a:r>
                <a:endParaRPr lang="fr-CA" sz="1100">
                  <a:latin typeface="Microsoft YaHei Light" panose="020B0502040204020203" pitchFamily="34" charset="-122"/>
                  <a:ea typeface="Microsoft YaHei Light" panose="020B0502040204020203" pitchFamily="34" charset="-122"/>
                  <a:sym typeface="Montserrat"/>
                </a:endParaRPr>
              </a:p>
            </p:txBody>
          </p:sp>
          <p:sp>
            <p:nvSpPr>
              <p:cNvPr id="54" name="Google Shape;214;p29"/>
              <p:cNvSpPr txBox="1"/>
              <p:nvPr/>
            </p:nvSpPr>
            <p:spPr>
              <a:xfrm>
                <a:off x="6913962" y="1138875"/>
                <a:ext cx="1851496" cy="37659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CA" sz="1100" dirty="0">
                    <a:latin typeface="Microsoft YaHei Light" panose="020B0502040204020203" pitchFamily="34" charset="-122"/>
                    <a:ea typeface="Microsoft YaHei Light" panose="020B0502040204020203" pitchFamily="34" charset="-122"/>
                    <a:sym typeface="Montserrat"/>
                  </a:rPr>
                  <a:t>Colombie</a:t>
                </a:r>
                <a:endParaRPr lang="fr-CA" sz="1100" dirty="0">
                  <a:latin typeface="Microsoft YaHei Light" panose="020B0502040204020203" pitchFamily="34" charset="-122"/>
                  <a:ea typeface="Microsoft YaHei Light" panose="020B0502040204020203" pitchFamily="34" charset="-122"/>
                </a:endParaRPr>
              </a:p>
            </p:txBody>
          </p:sp>
        </p:grpSp>
        <p:grpSp>
          <p:nvGrpSpPr>
            <p:cNvPr id="63" name="Grupo 62"/>
            <p:cNvGrpSpPr/>
            <p:nvPr/>
          </p:nvGrpSpPr>
          <p:grpSpPr>
            <a:xfrm>
              <a:off x="3209988" y="2426735"/>
              <a:ext cx="5555470" cy="387188"/>
              <a:chOff x="3209988" y="1128282"/>
              <a:chExt cx="5555470" cy="387188"/>
            </a:xfrm>
          </p:grpSpPr>
          <p:sp>
            <p:nvSpPr>
              <p:cNvPr id="64" name="Google Shape;214;p29"/>
              <p:cNvSpPr txBox="1"/>
              <p:nvPr/>
            </p:nvSpPr>
            <p:spPr>
              <a:xfrm>
                <a:off x="3209988" y="1128282"/>
                <a:ext cx="1494748" cy="376595"/>
              </a:xfrm>
              <a:prstGeom prst="rect">
                <a:avLst/>
              </a:prstGeom>
              <a:noFill/>
              <a:ln>
                <a:noFill/>
              </a:ln>
            </p:spPr>
            <p:txBody>
              <a:bodyPr spcFirstLastPara="1" wrap="square" lIns="91425" tIns="91425" rIns="91425" bIns="91425" anchor="t" anchorCtr="0">
                <a:spAutoFit/>
              </a:bodyPr>
              <a:lstStyle/>
              <a:p>
                <a:r>
                  <a:rPr lang="fr-CA" sz="1100">
                    <a:latin typeface="Microsoft YaHei Light" panose="020B0502040204020203" pitchFamily="34" charset="-122"/>
                    <a:ea typeface="Microsoft YaHei Light" panose="020B0502040204020203" pitchFamily="34" charset="-122"/>
                    <a:sym typeface="Montserrat"/>
                  </a:rPr>
                  <a:t>Faro Editorial</a:t>
                </a:r>
                <a:endParaRPr lang="fr-CA" sz="1100">
                  <a:latin typeface="Microsoft YaHei Light" panose="020B0502040204020203" pitchFamily="34" charset="-122"/>
                  <a:ea typeface="Microsoft YaHei Light" panose="020B0502040204020203" pitchFamily="34" charset="-122"/>
                </a:endParaRPr>
              </a:p>
            </p:txBody>
          </p:sp>
          <p:sp>
            <p:nvSpPr>
              <p:cNvPr id="65" name="Google Shape;214;p29"/>
              <p:cNvSpPr txBox="1"/>
              <p:nvPr/>
            </p:nvSpPr>
            <p:spPr>
              <a:xfrm>
                <a:off x="4883601" y="1136185"/>
                <a:ext cx="1851496" cy="376595"/>
              </a:xfrm>
              <a:prstGeom prst="rect">
                <a:avLst/>
              </a:prstGeom>
              <a:noFill/>
              <a:ln>
                <a:noFill/>
              </a:ln>
            </p:spPr>
            <p:txBody>
              <a:bodyPr spcFirstLastPara="1" wrap="square" lIns="91425" tIns="91425" rIns="91425" bIns="91425" anchor="t" anchorCtr="0">
                <a:spAutoFit/>
              </a:bodyPr>
              <a:lstStyle/>
              <a:p>
                <a:pPr lvl="0"/>
                <a:r>
                  <a:rPr lang="fr-CA" sz="1100">
                    <a:latin typeface="Microsoft YaHei Light" panose="020B0502040204020203" pitchFamily="34" charset="-122"/>
                    <a:ea typeface="Microsoft YaHei Light" panose="020B0502040204020203" pitchFamily="34" charset="-122"/>
                    <a:sym typeface="Montserrat"/>
                  </a:rPr>
                  <a:t>C</a:t>
                </a:r>
                <a:r>
                  <a:rPr lang="fr-CA" sz="1100">
                    <a:latin typeface="Microsoft YaHei Light" panose="020B0502040204020203" pitchFamily="34" charset="-122"/>
                    <a:ea typeface="Microsoft YaHei Light" panose="020B0502040204020203" pitchFamily="34" charset="-122"/>
                  </a:rPr>
                  <a:t>írculo de Lectores</a:t>
                </a:r>
                <a:endParaRPr lang="fr-CA" sz="1100">
                  <a:latin typeface="Microsoft YaHei Light" panose="020B0502040204020203" pitchFamily="34" charset="-122"/>
                  <a:ea typeface="Microsoft YaHei Light" panose="020B0502040204020203" pitchFamily="34" charset="-122"/>
                  <a:sym typeface="Montserrat"/>
                </a:endParaRPr>
              </a:p>
            </p:txBody>
          </p:sp>
          <p:sp>
            <p:nvSpPr>
              <p:cNvPr id="66" name="Google Shape;214;p29"/>
              <p:cNvSpPr txBox="1"/>
              <p:nvPr/>
            </p:nvSpPr>
            <p:spPr>
              <a:xfrm>
                <a:off x="6913962" y="1138875"/>
                <a:ext cx="1851496" cy="376595"/>
              </a:xfrm>
              <a:prstGeom prst="rect">
                <a:avLst/>
              </a:prstGeom>
              <a:noFill/>
              <a:ln>
                <a:noFill/>
              </a:ln>
            </p:spPr>
            <p:txBody>
              <a:bodyPr spcFirstLastPara="1" wrap="square" lIns="91425" tIns="91425" rIns="91425" bIns="91425" anchor="t" anchorCtr="0">
                <a:spAutoFit/>
              </a:bodyPr>
              <a:lstStyle/>
              <a:p>
                <a:pPr lvl="0"/>
                <a:r>
                  <a:rPr lang="fr-CA" sz="1100" dirty="0">
                    <a:latin typeface="Microsoft YaHei Light" panose="020B0502040204020203" pitchFamily="34" charset="-122"/>
                    <a:ea typeface="Microsoft YaHei Light" panose="020B0502040204020203" pitchFamily="34" charset="-122"/>
                    <a:sym typeface="Montserrat"/>
                  </a:rPr>
                  <a:t>Colombie</a:t>
                </a:r>
                <a:endParaRPr lang="fr-CA" sz="1100" dirty="0">
                  <a:latin typeface="Microsoft YaHei Light" panose="020B0502040204020203" pitchFamily="34" charset="-122"/>
                  <a:ea typeface="Microsoft YaHei Light" panose="020B0502040204020203" pitchFamily="34" charset="-122"/>
                </a:endParaRPr>
              </a:p>
            </p:txBody>
          </p:sp>
        </p:grpSp>
        <p:grpSp>
          <p:nvGrpSpPr>
            <p:cNvPr id="71" name="Grupo 70"/>
            <p:cNvGrpSpPr/>
            <p:nvPr/>
          </p:nvGrpSpPr>
          <p:grpSpPr>
            <a:xfrm>
              <a:off x="3209987" y="2767749"/>
              <a:ext cx="5555470" cy="574301"/>
              <a:chOff x="3209987" y="1072031"/>
              <a:chExt cx="5555470" cy="574301"/>
            </a:xfrm>
          </p:grpSpPr>
          <p:sp>
            <p:nvSpPr>
              <p:cNvPr id="72" name="Google Shape;214;p29"/>
              <p:cNvSpPr txBox="1"/>
              <p:nvPr/>
            </p:nvSpPr>
            <p:spPr>
              <a:xfrm>
                <a:off x="3209987" y="1072031"/>
                <a:ext cx="1494749" cy="54034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CA" sz="1050" dirty="0" err="1">
                    <a:latin typeface="Microsoft YaHei Light" panose="020B0502040204020203" pitchFamily="34" charset="-122"/>
                    <a:ea typeface="Microsoft YaHei Light" panose="020B0502040204020203" pitchFamily="34" charset="-122"/>
                    <a:sym typeface="Montserrat"/>
                  </a:rPr>
                  <a:t>Companhia</a:t>
                </a:r>
                <a:r>
                  <a:rPr lang="fr-CA" sz="1050" dirty="0">
                    <a:latin typeface="Microsoft YaHei Light" panose="020B0502040204020203" pitchFamily="34" charset="-122"/>
                    <a:ea typeface="Microsoft YaHei Light" panose="020B0502040204020203" pitchFamily="34" charset="-122"/>
                    <a:sym typeface="Montserrat"/>
                  </a:rPr>
                  <a:t> </a:t>
                </a:r>
                <a:r>
                  <a:rPr lang="fr-CA" sz="1050" dirty="0" err="1">
                    <a:latin typeface="Microsoft YaHei Light" panose="020B0502040204020203" pitchFamily="34" charset="-122"/>
                    <a:ea typeface="Microsoft YaHei Light" panose="020B0502040204020203" pitchFamily="34" charset="-122"/>
                    <a:sym typeface="Montserrat"/>
                  </a:rPr>
                  <a:t>das</a:t>
                </a:r>
                <a:r>
                  <a:rPr lang="fr-CA" sz="1050" dirty="0">
                    <a:latin typeface="Microsoft YaHei Light" panose="020B0502040204020203" pitchFamily="34" charset="-122"/>
                    <a:ea typeface="Microsoft YaHei Light" panose="020B0502040204020203" pitchFamily="34" charset="-122"/>
                    <a:sym typeface="Montserrat"/>
                  </a:rPr>
                  <a:t> </a:t>
                </a:r>
                <a:r>
                  <a:rPr lang="fr-CA" sz="1050" dirty="0" err="1">
                    <a:latin typeface="Microsoft YaHei Light" panose="020B0502040204020203" pitchFamily="34" charset="-122"/>
                    <a:ea typeface="Microsoft YaHei Light" panose="020B0502040204020203" pitchFamily="34" charset="-122"/>
                    <a:sym typeface="Montserrat"/>
                  </a:rPr>
                  <a:t>Letras</a:t>
                </a:r>
                <a:endParaRPr lang="fr-CA" sz="1050" dirty="0">
                  <a:latin typeface="Microsoft YaHei Light" panose="020B0502040204020203" pitchFamily="34" charset="-122"/>
                  <a:ea typeface="Microsoft YaHei Light" panose="020B0502040204020203" pitchFamily="34" charset="-122"/>
                </a:endParaRPr>
              </a:p>
            </p:txBody>
          </p:sp>
          <p:sp>
            <p:nvSpPr>
              <p:cNvPr id="73" name="Google Shape;214;p29"/>
              <p:cNvSpPr txBox="1"/>
              <p:nvPr/>
            </p:nvSpPr>
            <p:spPr>
              <a:xfrm>
                <a:off x="4883601" y="1105987"/>
                <a:ext cx="1851496" cy="54034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CA" sz="1050">
                    <a:latin typeface="Microsoft YaHei Light" panose="020B0502040204020203" pitchFamily="34" charset="-122"/>
                    <a:ea typeface="Microsoft YaHei Light" panose="020B0502040204020203" pitchFamily="34" charset="-122"/>
                    <a:sym typeface="Montserrat"/>
                  </a:rPr>
                  <a:t>Al Arabi Publishing and Distributing </a:t>
                </a:r>
                <a:endParaRPr lang="fr-CA" sz="1050">
                  <a:latin typeface="Microsoft YaHei Light" panose="020B0502040204020203" pitchFamily="34" charset="-122"/>
                  <a:ea typeface="Microsoft YaHei Light" panose="020B0502040204020203" pitchFamily="34" charset="-122"/>
                </a:endParaRPr>
              </a:p>
            </p:txBody>
          </p:sp>
          <p:sp>
            <p:nvSpPr>
              <p:cNvPr id="74" name="Google Shape;214;p29"/>
              <p:cNvSpPr txBox="1"/>
              <p:nvPr/>
            </p:nvSpPr>
            <p:spPr>
              <a:xfrm>
                <a:off x="6913961" y="1160749"/>
                <a:ext cx="1851496" cy="37659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CA" sz="1100" dirty="0">
                    <a:latin typeface="Microsoft YaHei Light" panose="020B0502040204020203" pitchFamily="34" charset="-122"/>
                    <a:ea typeface="Microsoft YaHei Light" panose="020B0502040204020203" pitchFamily="34" charset="-122"/>
                    <a:sym typeface="Montserrat"/>
                  </a:rPr>
                  <a:t>Égypte</a:t>
                </a:r>
                <a:endParaRPr lang="fr-CA" sz="1100" dirty="0">
                  <a:latin typeface="Microsoft YaHei Light" panose="020B0502040204020203" pitchFamily="34" charset="-122"/>
                  <a:ea typeface="Microsoft YaHei Light" panose="020B0502040204020203" pitchFamily="34" charset="-122"/>
                </a:endParaRPr>
              </a:p>
            </p:txBody>
          </p:sp>
        </p:grpSp>
        <p:grpSp>
          <p:nvGrpSpPr>
            <p:cNvPr id="83" name="Grupo 82"/>
            <p:cNvGrpSpPr/>
            <p:nvPr/>
          </p:nvGrpSpPr>
          <p:grpSpPr>
            <a:xfrm>
              <a:off x="3209987" y="3208763"/>
              <a:ext cx="5555471" cy="574301"/>
              <a:chOff x="3209987" y="1072031"/>
              <a:chExt cx="5555471" cy="574301"/>
            </a:xfrm>
          </p:grpSpPr>
          <p:sp>
            <p:nvSpPr>
              <p:cNvPr id="84" name="Google Shape;214;p29"/>
              <p:cNvSpPr txBox="1"/>
              <p:nvPr/>
            </p:nvSpPr>
            <p:spPr>
              <a:xfrm>
                <a:off x="3209987" y="1072031"/>
                <a:ext cx="1494749" cy="54034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CA" sz="1050">
                    <a:latin typeface="Microsoft YaHei Light" panose="020B0502040204020203" pitchFamily="34" charset="-122"/>
                    <a:ea typeface="Microsoft YaHei Light" panose="020B0502040204020203" pitchFamily="34" charset="-122"/>
                    <a:sym typeface="Montserrat"/>
                  </a:rPr>
                  <a:t>Companhia das Letras</a:t>
                </a:r>
                <a:endParaRPr lang="fr-CA" sz="1050">
                  <a:latin typeface="Microsoft YaHei Light" panose="020B0502040204020203" pitchFamily="34" charset="-122"/>
                  <a:ea typeface="Microsoft YaHei Light" panose="020B0502040204020203" pitchFamily="34" charset="-122"/>
                </a:endParaRPr>
              </a:p>
            </p:txBody>
          </p:sp>
          <p:sp>
            <p:nvSpPr>
              <p:cNvPr id="85" name="Google Shape;214;p29"/>
              <p:cNvSpPr txBox="1"/>
              <p:nvPr/>
            </p:nvSpPr>
            <p:spPr>
              <a:xfrm>
                <a:off x="4883601" y="1105987"/>
                <a:ext cx="1851496" cy="540345"/>
              </a:xfrm>
              <a:prstGeom prst="rect">
                <a:avLst/>
              </a:prstGeom>
              <a:noFill/>
              <a:ln>
                <a:noFill/>
              </a:ln>
            </p:spPr>
            <p:txBody>
              <a:bodyPr spcFirstLastPara="1" wrap="square" lIns="91425" tIns="91425" rIns="91425" bIns="91425" anchor="t" anchorCtr="0">
                <a:spAutoFit/>
              </a:bodyPr>
              <a:lstStyle/>
              <a:p>
                <a:r>
                  <a:rPr lang="fr-CA" sz="1050">
                    <a:latin typeface="Microsoft YaHei Light" panose="020B0502040204020203" pitchFamily="34" charset="-122"/>
                    <a:ea typeface="Microsoft YaHei Light" panose="020B0502040204020203" pitchFamily="34" charset="-122"/>
                    <a:sym typeface="Montserrat"/>
                  </a:rPr>
                  <a:t>Al Arabi Publishing and Distributing </a:t>
                </a:r>
                <a:endParaRPr lang="fr-CA" sz="1050">
                  <a:latin typeface="Microsoft YaHei Light" panose="020B0502040204020203" pitchFamily="34" charset="-122"/>
                  <a:ea typeface="Microsoft YaHei Light" panose="020B0502040204020203" pitchFamily="34" charset="-122"/>
                </a:endParaRPr>
              </a:p>
            </p:txBody>
          </p:sp>
          <p:sp>
            <p:nvSpPr>
              <p:cNvPr id="86" name="Google Shape;214;p29"/>
              <p:cNvSpPr txBox="1"/>
              <p:nvPr/>
            </p:nvSpPr>
            <p:spPr>
              <a:xfrm>
                <a:off x="6913962" y="1138875"/>
                <a:ext cx="1851496" cy="376595"/>
              </a:xfrm>
              <a:prstGeom prst="rect">
                <a:avLst/>
              </a:prstGeom>
              <a:noFill/>
              <a:ln>
                <a:noFill/>
              </a:ln>
            </p:spPr>
            <p:txBody>
              <a:bodyPr spcFirstLastPara="1" wrap="square" lIns="91425" tIns="91425" rIns="91425" bIns="91425" anchor="t" anchorCtr="0">
                <a:spAutoFit/>
              </a:bodyPr>
              <a:lstStyle/>
              <a:p>
                <a:pPr lvl="0"/>
                <a:r>
                  <a:rPr lang="fr-CA" sz="1100" dirty="0">
                    <a:latin typeface="Microsoft YaHei Light" panose="020B0502040204020203" pitchFamily="34" charset="-122"/>
                    <a:ea typeface="Microsoft YaHei Light" panose="020B0502040204020203" pitchFamily="34" charset="-122"/>
                    <a:sym typeface="Montserrat"/>
                  </a:rPr>
                  <a:t>Égypte</a:t>
                </a:r>
                <a:endParaRPr lang="fr-CA" sz="1100" dirty="0">
                  <a:latin typeface="Microsoft YaHei Light" panose="020B0502040204020203" pitchFamily="34" charset="-122"/>
                  <a:ea typeface="Microsoft YaHei Light" panose="020B0502040204020203" pitchFamily="34" charset="-122"/>
                </a:endParaRPr>
              </a:p>
            </p:txBody>
          </p:sp>
        </p:grpSp>
        <p:grpSp>
          <p:nvGrpSpPr>
            <p:cNvPr id="87" name="Grupo 86"/>
            <p:cNvGrpSpPr/>
            <p:nvPr/>
          </p:nvGrpSpPr>
          <p:grpSpPr>
            <a:xfrm>
              <a:off x="3209987" y="3686533"/>
              <a:ext cx="5555471" cy="574301"/>
              <a:chOff x="3209987" y="1072031"/>
              <a:chExt cx="5555471" cy="574301"/>
            </a:xfrm>
          </p:grpSpPr>
          <p:sp>
            <p:nvSpPr>
              <p:cNvPr id="88" name="Google Shape;214;p29"/>
              <p:cNvSpPr txBox="1"/>
              <p:nvPr/>
            </p:nvSpPr>
            <p:spPr>
              <a:xfrm>
                <a:off x="3209987" y="1072031"/>
                <a:ext cx="1494749" cy="54034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CA" sz="1050">
                    <a:latin typeface="Microsoft YaHei Light" panose="020B0502040204020203" pitchFamily="34" charset="-122"/>
                    <a:ea typeface="Microsoft YaHei Light" panose="020B0502040204020203" pitchFamily="34" charset="-122"/>
                    <a:sym typeface="Montserrat"/>
                  </a:rPr>
                  <a:t>Companhia das Letras</a:t>
                </a:r>
                <a:endParaRPr lang="fr-CA" sz="1050">
                  <a:latin typeface="Microsoft YaHei Light" panose="020B0502040204020203" pitchFamily="34" charset="-122"/>
                  <a:ea typeface="Microsoft YaHei Light" panose="020B0502040204020203" pitchFamily="34" charset="-122"/>
                </a:endParaRPr>
              </a:p>
            </p:txBody>
          </p:sp>
          <p:sp>
            <p:nvSpPr>
              <p:cNvPr id="89" name="Google Shape;214;p29"/>
              <p:cNvSpPr txBox="1"/>
              <p:nvPr/>
            </p:nvSpPr>
            <p:spPr>
              <a:xfrm>
                <a:off x="4883601" y="1105987"/>
                <a:ext cx="1851496" cy="540345"/>
              </a:xfrm>
              <a:prstGeom prst="rect">
                <a:avLst/>
              </a:prstGeom>
              <a:noFill/>
              <a:ln>
                <a:noFill/>
              </a:ln>
            </p:spPr>
            <p:txBody>
              <a:bodyPr spcFirstLastPara="1" wrap="square" lIns="91425" tIns="91425" rIns="91425" bIns="91425" anchor="t" anchorCtr="0">
                <a:spAutoFit/>
              </a:bodyPr>
              <a:lstStyle/>
              <a:p>
                <a:r>
                  <a:rPr lang="fr-CA" sz="1050">
                    <a:latin typeface="Microsoft YaHei Light" panose="020B0502040204020203" pitchFamily="34" charset="-122"/>
                    <a:ea typeface="Microsoft YaHei Light" panose="020B0502040204020203" pitchFamily="34" charset="-122"/>
                    <a:sym typeface="Montserrat"/>
                  </a:rPr>
                  <a:t>Al Arabi Publishing and Distributing </a:t>
                </a:r>
                <a:endParaRPr lang="fr-CA" sz="1050">
                  <a:latin typeface="Microsoft YaHei Light" panose="020B0502040204020203" pitchFamily="34" charset="-122"/>
                  <a:ea typeface="Microsoft YaHei Light" panose="020B0502040204020203" pitchFamily="34" charset="-122"/>
                </a:endParaRPr>
              </a:p>
            </p:txBody>
          </p:sp>
          <p:sp>
            <p:nvSpPr>
              <p:cNvPr id="90" name="Google Shape;214;p29"/>
              <p:cNvSpPr txBox="1"/>
              <p:nvPr/>
            </p:nvSpPr>
            <p:spPr>
              <a:xfrm>
                <a:off x="6913962" y="1138875"/>
                <a:ext cx="1851496" cy="376595"/>
              </a:xfrm>
              <a:prstGeom prst="rect">
                <a:avLst/>
              </a:prstGeom>
              <a:noFill/>
              <a:ln>
                <a:noFill/>
              </a:ln>
            </p:spPr>
            <p:txBody>
              <a:bodyPr spcFirstLastPara="1" wrap="square" lIns="91425" tIns="91425" rIns="91425" bIns="91425" anchor="t" anchorCtr="0">
                <a:spAutoFit/>
              </a:bodyPr>
              <a:lstStyle/>
              <a:p>
                <a:pPr lvl="0"/>
                <a:r>
                  <a:rPr lang="fr-CA" sz="1100" dirty="0">
                    <a:latin typeface="Microsoft YaHei Light" panose="020B0502040204020203" pitchFamily="34" charset="-122"/>
                    <a:ea typeface="Microsoft YaHei Light" panose="020B0502040204020203" pitchFamily="34" charset="-122"/>
                    <a:sym typeface="Montserrat"/>
                  </a:rPr>
                  <a:t>Égypte</a:t>
                </a:r>
                <a:endParaRPr lang="fr-CA" sz="1100" dirty="0">
                  <a:latin typeface="Microsoft YaHei Light" panose="020B0502040204020203" pitchFamily="34" charset="-122"/>
                  <a:ea typeface="Microsoft YaHei Light" panose="020B0502040204020203" pitchFamily="34" charset="-122"/>
                </a:endParaRPr>
              </a:p>
            </p:txBody>
          </p:sp>
        </p:grpSp>
        <p:grpSp>
          <p:nvGrpSpPr>
            <p:cNvPr id="91" name="Grupo 90"/>
            <p:cNvGrpSpPr/>
            <p:nvPr/>
          </p:nvGrpSpPr>
          <p:grpSpPr>
            <a:xfrm>
              <a:off x="3209987" y="4097848"/>
              <a:ext cx="5555471" cy="574301"/>
              <a:chOff x="3209987" y="1072031"/>
              <a:chExt cx="5555471" cy="574301"/>
            </a:xfrm>
          </p:grpSpPr>
          <p:sp>
            <p:nvSpPr>
              <p:cNvPr id="92" name="Google Shape;214;p29"/>
              <p:cNvSpPr txBox="1"/>
              <p:nvPr/>
            </p:nvSpPr>
            <p:spPr>
              <a:xfrm>
                <a:off x="3209987" y="1072031"/>
                <a:ext cx="1494749" cy="54034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CA" sz="1050">
                    <a:latin typeface="Microsoft YaHei Light" panose="020B0502040204020203" pitchFamily="34" charset="-122"/>
                    <a:ea typeface="Microsoft YaHei Light" panose="020B0502040204020203" pitchFamily="34" charset="-122"/>
                    <a:sym typeface="Montserrat"/>
                  </a:rPr>
                  <a:t>Companhia das Letras</a:t>
                </a:r>
                <a:endParaRPr lang="fr-CA" sz="1050">
                  <a:latin typeface="Microsoft YaHei Light" panose="020B0502040204020203" pitchFamily="34" charset="-122"/>
                  <a:ea typeface="Microsoft YaHei Light" panose="020B0502040204020203" pitchFamily="34" charset="-122"/>
                </a:endParaRPr>
              </a:p>
            </p:txBody>
          </p:sp>
          <p:sp>
            <p:nvSpPr>
              <p:cNvPr id="93" name="Google Shape;214;p29"/>
              <p:cNvSpPr txBox="1"/>
              <p:nvPr/>
            </p:nvSpPr>
            <p:spPr>
              <a:xfrm>
                <a:off x="4883601" y="1105987"/>
                <a:ext cx="1851496" cy="540345"/>
              </a:xfrm>
              <a:prstGeom prst="rect">
                <a:avLst/>
              </a:prstGeom>
              <a:noFill/>
              <a:ln>
                <a:noFill/>
              </a:ln>
            </p:spPr>
            <p:txBody>
              <a:bodyPr spcFirstLastPara="1" wrap="square" lIns="91425" tIns="91425" rIns="91425" bIns="91425" anchor="t" anchorCtr="0">
                <a:spAutoFit/>
              </a:bodyPr>
              <a:lstStyle/>
              <a:p>
                <a:r>
                  <a:rPr lang="fr-CA" sz="1050">
                    <a:latin typeface="Microsoft YaHei Light" panose="020B0502040204020203" pitchFamily="34" charset="-122"/>
                    <a:ea typeface="Microsoft YaHei Light" panose="020B0502040204020203" pitchFamily="34" charset="-122"/>
                    <a:sym typeface="Montserrat"/>
                  </a:rPr>
                  <a:t>Al Arabi Publishing and Distributing </a:t>
                </a:r>
                <a:endParaRPr lang="fr-CA" sz="1050">
                  <a:latin typeface="Microsoft YaHei Light" panose="020B0502040204020203" pitchFamily="34" charset="-122"/>
                  <a:ea typeface="Microsoft YaHei Light" panose="020B0502040204020203" pitchFamily="34" charset="-122"/>
                </a:endParaRPr>
              </a:p>
            </p:txBody>
          </p:sp>
          <p:sp>
            <p:nvSpPr>
              <p:cNvPr id="94" name="Google Shape;214;p29"/>
              <p:cNvSpPr txBox="1"/>
              <p:nvPr/>
            </p:nvSpPr>
            <p:spPr>
              <a:xfrm>
                <a:off x="6913962" y="1138875"/>
                <a:ext cx="1851496" cy="376595"/>
              </a:xfrm>
              <a:prstGeom prst="rect">
                <a:avLst/>
              </a:prstGeom>
              <a:noFill/>
              <a:ln>
                <a:noFill/>
              </a:ln>
            </p:spPr>
            <p:txBody>
              <a:bodyPr spcFirstLastPara="1" wrap="square" lIns="91425" tIns="91425" rIns="91425" bIns="91425" anchor="t" anchorCtr="0">
                <a:spAutoFit/>
              </a:bodyPr>
              <a:lstStyle/>
              <a:p>
                <a:pPr lvl="0"/>
                <a:r>
                  <a:rPr lang="fr-CA" sz="1100" dirty="0">
                    <a:latin typeface="Microsoft YaHei Light" panose="020B0502040204020203" pitchFamily="34" charset="-122"/>
                    <a:ea typeface="Microsoft YaHei Light" panose="020B0502040204020203" pitchFamily="34" charset="-122"/>
                    <a:sym typeface="Montserrat"/>
                  </a:rPr>
                  <a:t>Égypte</a:t>
                </a:r>
                <a:endParaRPr lang="fr-CA" sz="1100" dirty="0">
                  <a:latin typeface="Microsoft YaHei Light" panose="020B0502040204020203" pitchFamily="34" charset="-122"/>
                  <a:ea typeface="Microsoft YaHei Light" panose="020B0502040204020203" pitchFamily="34" charset="-122"/>
                </a:endParaRPr>
              </a:p>
            </p:txBody>
          </p:sp>
        </p:grpSp>
        <p:grpSp>
          <p:nvGrpSpPr>
            <p:cNvPr id="99" name="Grupo 98"/>
            <p:cNvGrpSpPr/>
            <p:nvPr/>
          </p:nvGrpSpPr>
          <p:grpSpPr>
            <a:xfrm>
              <a:off x="3209987" y="4545092"/>
              <a:ext cx="5555470" cy="387188"/>
              <a:chOff x="3209988" y="1128282"/>
              <a:chExt cx="5555470" cy="387188"/>
            </a:xfrm>
          </p:grpSpPr>
          <p:sp>
            <p:nvSpPr>
              <p:cNvPr id="100" name="Google Shape;214;p29"/>
              <p:cNvSpPr txBox="1"/>
              <p:nvPr/>
            </p:nvSpPr>
            <p:spPr>
              <a:xfrm>
                <a:off x="3209988" y="1128282"/>
                <a:ext cx="1494748" cy="37659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CA" sz="1100">
                    <a:latin typeface="Microsoft YaHei Light" panose="020B0502040204020203" pitchFamily="34" charset="-122"/>
                    <a:ea typeface="Microsoft YaHei Light" panose="020B0502040204020203" pitchFamily="34" charset="-122"/>
                    <a:sym typeface="Montserrat"/>
                  </a:rPr>
                  <a:t>Editora do Brasil</a:t>
                </a:r>
                <a:endParaRPr lang="fr-CA" sz="1100">
                  <a:latin typeface="Microsoft YaHei Light" panose="020B0502040204020203" pitchFamily="34" charset="-122"/>
                  <a:ea typeface="Microsoft YaHei Light" panose="020B0502040204020203" pitchFamily="34" charset="-122"/>
                </a:endParaRPr>
              </a:p>
            </p:txBody>
          </p:sp>
          <p:sp>
            <p:nvSpPr>
              <p:cNvPr id="101" name="Google Shape;214;p29"/>
              <p:cNvSpPr txBox="1"/>
              <p:nvPr/>
            </p:nvSpPr>
            <p:spPr>
              <a:xfrm>
                <a:off x="4883601" y="1136185"/>
                <a:ext cx="1851496" cy="37659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CA" sz="1100">
                    <a:latin typeface="Microsoft YaHei Light" panose="020B0502040204020203" pitchFamily="34" charset="-122"/>
                    <a:ea typeface="Microsoft YaHei Light" panose="020B0502040204020203" pitchFamily="34" charset="-122"/>
                    <a:sym typeface="Montserrat"/>
                  </a:rPr>
                  <a:t>Gerbera Ediciones</a:t>
                </a:r>
                <a:endParaRPr lang="fr-CA" sz="1100">
                  <a:latin typeface="Microsoft YaHei Light" panose="020B0502040204020203" pitchFamily="34" charset="-122"/>
                  <a:ea typeface="Microsoft YaHei Light" panose="020B0502040204020203" pitchFamily="34" charset="-122"/>
                </a:endParaRPr>
              </a:p>
            </p:txBody>
          </p:sp>
          <p:sp>
            <p:nvSpPr>
              <p:cNvPr id="102" name="Google Shape;214;p29"/>
              <p:cNvSpPr txBox="1"/>
              <p:nvPr/>
            </p:nvSpPr>
            <p:spPr>
              <a:xfrm>
                <a:off x="6913962" y="1138875"/>
                <a:ext cx="1851496" cy="37659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CA" sz="1100">
                    <a:latin typeface="Microsoft YaHei Light" panose="020B0502040204020203" pitchFamily="34" charset="-122"/>
                    <a:ea typeface="Microsoft YaHei Light" panose="020B0502040204020203" pitchFamily="34" charset="-122"/>
                    <a:sym typeface="Montserrat"/>
                  </a:rPr>
                  <a:t>Argentina</a:t>
                </a:r>
                <a:endParaRPr lang="fr-CA" sz="1100">
                  <a:latin typeface="Microsoft YaHei Light" panose="020B0502040204020203" pitchFamily="34" charset="-122"/>
                  <a:ea typeface="Microsoft YaHei Light" panose="020B0502040204020203" pitchFamily="34" charset="-122"/>
                </a:endParaRPr>
              </a:p>
            </p:txBody>
          </p:sp>
        </p:grpSp>
      </p:grpSp>
    </p:spTree>
    <p:extLst>
      <p:ext uri="{BB962C8B-B14F-4D97-AF65-F5344CB8AC3E}">
        <p14:creationId xmlns:p14="http://schemas.microsoft.com/office/powerpoint/2010/main" val="3449222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
          <p:cNvPicPr preferRelativeResize="0"/>
          <p:nvPr/>
        </p:nvPicPr>
        <p:blipFill rotWithShape="1">
          <a:blip r:embed="rId3">
            <a:alphaModFix/>
          </a:blip>
          <a:srcRect l="714"/>
          <a:stretch/>
        </p:blipFill>
        <p:spPr>
          <a:xfrm>
            <a:off x="0" y="0"/>
            <a:ext cx="9144000" cy="5180525"/>
          </a:xfrm>
          <a:prstGeom prst="rect">
            <a:avLst/>
          </a:prstGeom>
          <a:noFill/>
          <a:ln>
            <a:noFill/>
          </a:ln>
        </p:spPr>
      </p:pic>
      <p:sp>
        <p:nvSpPr>
          <p:cNvPr id="60" name="Google Shape;60;p1"/>
          <p:cNvSpPr txBox="1"/>
          <p:nvPr/>
        </p:nvSpPr>
        <p:spPr>
          <a:xfrm>
            <a:off x="2495887" y="2496652"/>
            <a:ext cx="6805200" cy="1415742"/>
          </a:xfrm>
          <a:prstGeom prst="rect">
            <a:avLst/>
          </a:prstGeom>
          <a:noFill/>
          <a:ln>
            <a:noFill/>
          </a:ln>
        </p:spPr>
        <p:txBody>
          <a:bodyPr spcFirstLastPara="1" wrap="square" lIns="91425" tIns="91425" rIns="91425" bIns="91425" anchor="t" anchorCtr="0">
            <a:spAutoFit/>
          </a:bodyPr>
          <a:lstStyle/>
          <a:p>
            <a:r>
              <a:rPr lang="fr-CA" sz="4000" b="1" dirty="0">
                <a:solidFill>
                  <a:schemeClr val="lt1"/>
                </a:solidFill>
              </a:rPr>
              <a:t>LE MARCHÉ BRÉSILIEN DE L’ÉDITION </a:t>
            </a:r>
            <a:endParaRPr lang="fr-CA" sz="4000" b="1"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184846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593899" y="596650"/>
            <a:ext cx="3078691" cy="2574460"/>
            <a:chOff x="908626" y="1307301"/>
            <a:chExt cx="3078691" cy="2574460"/>
          </a:xfrm>
        </p:grpSpPr>
        <p:sp>
          <p:nvSpPr>
            <p:cNvPr id="8" name="TextBox 7">
              <a:extLst>
                <a:ext uri="{FF2B5EF4-FFF2-40B4-BE49-F238E27FC236}">
                  <a16:creationId xmlns:a16="http://schemas.microsoft.com/office/drawing/2014/main" id="{5CCDF11D-A8A4-2E4A-B582-4066AC2688C5}"/>
                </a:ext>
              </a:extLst>
            </p:cNvPr>
            <p:cNvSpPr txBox="1"/>
            <p:nvPr/>
          </p:nvSpPr>
          <p:spPr>
            <a:xfrm>
              <a:off x="908626" y="1307301"/>
              <a:ext cx="3078691" cy="1600438"/>
            </a:xfrm>
            <a:prstGeom prst="rect">
              <a:avLst/>
            </a:prstGeom>
            <a:noFill/>
          </p:spPr>
          <p:txBody>
            <a:bodyPr wrap="square" rtlCol="0">
              <a:spAutoFit/>
            </a:bodyPr>
            <a:lstStyle/>
            <a:p>
              <a:r>
                <a:rPr lang="fr-CA" sz="2400" b="1" noProof="1">
                  <a:solidFill>
                    <a:schemeClr val="tx1">
                      <a:lumMod val="85000"/>
                      <a:lumOff val="15000"/>
                    </a:schemeClr>
                  </a:solidFill>
                  <a:latin typeface="Poppins" pitchFamily="2" charset="77"/>
                  <a:ea typeface="Open Sans" panose="020B0606030504020204" pitchFamily="34" charset="0"/>
                  <a:cs typeface="Poppins" pitchFamily="2" charset="77"/>
                </a:rPr>
                <a:t>Les lecteurs</a:t>
              </a:r>
            </a:p>
            <a:p>
              <a:endParaRPr lang="fr-CA" sz="2000" b="1" noProof="1">
                <a:solidFill>
                  <a:schemeClr val="tx1">
                    <a:lumMod val="85000"/>
                    <a:lumOff val="15000"/>
                  </a:schemeClr>
                </a:solidFill>
                <a:latin typeface="Poppins" pitchFamily="2" charset="77"/>
                <a:ea typeface="Open Sans" panose="020B0606030504020204" pitchFamily="34" charset="0"/>
                <a:cs typeface="Poppins" pitchFamily="2" charset="77"/>
              </a:endParaRPr>
            </a:p>
            <a:p>
              <a:pPr>
                <a:lnSpc>
                  <a:spcPct val="150000"/>
                </a:lnSpc>
              </a:pPr>
              <a:r>
                <a:rPr lang="fr-CA" sz="1200" dirty="0">
                  <a:latin typeface="Microsoft YaHei Light" panose="020B0502040204020203" pitchFamily="34" charset="-122"/>
                  <a:ea typeface="Microsoft YaHei Light" panose="020B0502040204020203" pitchFamily="34" charset="-122"/>
                </a:rPr>
                <a:t>Le Brésil compte environ 100 millions </a:t>
              </a:r>
              <a:br>
                <a:rPr lang="fr-CA" sz="1200" dirty="0">
                  <a:latin typeface="Microsoft YaHei Light" panose="020B0502040204020203" pitchFamily="34" charset="-122"/>
                  <a:ea typeface="Microsoft YaHei Light" panose="020B0502040204020203" pitchFamily="34" charset="-122"/>
                </a:rPr>
              </a:br>
              <a:r>
                <a:rPr lang="fr-CA" sz="1200" dirty="0">
                  <a:latin typeface="Microsoft YaHei Light" panose="020B0502040204020203" pitchFamily="34" charset="-122"/>
                  <a:ea typeface="Microsoft YaHei Light" panose="020B0502040204020203" pitchFamily="34" charset="-122"/>
                </a:rPr>
                <a:t>de lecteurs, qui représentent 52 % de </a:t>
              </a:r>
              <a:br>
                <a:rPr lang="fr-CA" sz="1200" dirty="0">
                  <a:latin typeface="Microsoft YaHei Light" panose="020B0502040204020203" pitchFamily="34" charset="-122"/>
                  <a:ea typeface="Microsoft YaHei Light" panose="020B0502040204020203" pitchFamily="34" charset="-122"/>
                </a:rPr>
              </a:br>
              <a:r>
                <a:rPr lang="fr-CA" sz="1200" dirty="0">
                  <a:latin typeface="Microsoft YaHei Light" panose="020B0502040204020203" pitchFamily="34" charset="-122"/>
                  <a:ea typeface="Microsoft YaHei Light" panose="020B0502040204020203" pitchFamily="34" charset="-122"/>
                </a:rPr>
                <a:t>la population.</a:t>
              </a:r>
            </a:p>
          </p:txBody>
        </p:sp>
        <p:sp>
          <p:nvSpPr>
            <p:cNvPr id="10" name="Rectangle 9">
              <a:extLst>
                <a:ext uri="{FF2B5EF4-FFF2-40B4-BE49-F238E27FC236}">
                  <a16:creationId xmlns:a16="http://schemas.microsoft.com/office/drawing/2014/main" id="{FDF77CAB-C388-0F45-98D0-DF0A572F7601}"/>
                </a:ext>
              </a:extLst>
            </p:cNvPr>
            <p:cNvSpPr/>
            <p:nvPr/>
          </p:nvSpPr>
          <p:spPr>
            <a:xfrm>
              <a:off x="908626" y="1756243"/>
              <a:ext cx="2649032" cy="779124"/>
            </a:xfrm>
            <a:prstGeom prst="rect">
              <a:avLst/>
            </a:prstGeom>
          </p:spPr>
          <p:txBody>
            <a:bodyPr wrap="square">
              <a:spAutoFit/>
            </a:bodyPr>
            <a:lstStyle/>
            <a:p>
              <a:pPr>
                <a:lnSpc>
                  <a:spcPct val="150000"/>
                </a:lnSpc>
              </a:pPr>
              <a:br>
                <a:rPr lang="fr-CA" sz="900" dirty="0"/>
              </a:br>
              <a:br>
                <a:rPr lang="fr-CA" sz="1100" dirty="0">
                  <a:latin typeface="Microsoft YaHei Light" panose="020B0502040204020203" pitchFamily="34" charset="-122"/>
                  <a:ea typeface="Microsoft YaHei Light" panose="020B0502040204020203" pitchFamily="34" charset="-122"/>
                </a:rPr>
              </a:br>
              <a:endParaRPr lang="fr-CA" sz="1100" noProof="1">
                <a:latin typeface="Microsoft YaHei Light" panose="020B0502040204020203" pitchFamily="34" charset="-122"/>
                <a:ea typeface="Microsoft YaHei Light" panose="020B0502040204020203" pitchFamily="34" charset="-122"/>
              </a:endParaRPr>
            </a:p>
          </p:txBody>
        </p:sp>
        <p:sp>
          <p:nvSpPr>
            <p:cNvPr id="12" name="TextBox 11">
              <a:extLst>
                <a:ext uri="{FF2B5EF4-FFF2-40B4-BE49-F238E27FC236}">
                  <a16:creationId xmlns:a16="http://schemas.microsoft.com/office/drawing/2014/main" id="{75AC80F9-C1E5-2048-83DD-094DECCF1E7A}"/>
                </a:ext>
              </a:extLst>
            </p:cNvPr>
            <p:cNvSpPr txBox="1"/>
            <p:nvPr/>
          </p:nvSpPr>
          <p:spPr>
            <a:xfrm>
              <a:off x="1131147" y="3650929"/>
              <a:ext cx="780984" cy="230832"/>
            </a:xfrm>
            <a:prstGeom prst="rect">
              <a:avLst/>
            </a:prstGeom>
            <a:noFill/>
          </p:spPr>
          <p:txBody>
            <a:bodyPr wrap="none" rtlCol="0">
              <a:spAutoFit/>
            </a:bodyPr>
            <a:lstStyle/>
            <a:p>
              <a:pPr algn="ctr"/>
              <a:r>
                <a:rPr lang="fr-CA" sz="900" i="1" spc="225" noProof="1">
                  <a:solidFill>
                    <a:schemeClr val="bg1"/>
                  </a:solidFill>
                  <a:latin typeface="Open Sans" panose="020B0606030504020204" pitchFamily="34" charset="0"/>
                  <a:ea typeface="Open Sans" panose="020B0606030504020204" pitchFamily="34" charset="0"/>
                  <a:cs typeface="Open Sans" panose="020B0606030504020204" pitchFamily="34" charset="0"/>
                </a:rPr>
                <a:t>Visit Us</a:t>
              </a:r>
            </a:p>
          </p:txBody>
        </p:sp>
      </p:grpSp>
      <p:pic>
        <p:nvPicPr>
          <p:cNvPr id="30" name="Google Shape;74;p3"/>
          <p:cNvPicPr preferRelativeResize="0"/>
          <p:nvPr/>
        </p:nvPicPr>
        <p:blipFill rotWithShape="1">
          <a:blip r:embed="rId3">
            <a:alphaModFix/>
          </a:blip>
          <a:srcRect/>
          <a:stretch/>
        </p:blipFill>
        <p:spPr>
          <a:xfrm>
            <a:off x="217357" y="4980575"/>
            <a:ext cx="8926642" cy="242700"/>
          </a:xfrm>
          <a:prstGeom prst="rect">
            <a:avLst/>
          </a:prstGeom>
          <a:noFill/>
          <a:ln>
            <a:noFill/>
          </a:ln>
        </p:spPr>
      </p:pic>
      <p:pic>
        <p:nvPicPr>
          <p:cNvPr id="7170" name="Picture 2" descr="https://lh4.googleusercontent.com/iKSYYwZtEfQGStIXbiT2d3dj8Gzwg1x1WXd_Z1qKXWizyD8Esu8Bzfx1LAbiSODIbMWWVIeFaJ4BhF6hHfHvn4yY-TzQD3WAAg97Us-TtDCm-9g5donoXIj8NzxNLaFSYy5Wn3hueKZ7"/>
          <p:cNvPicPr>
            <a:picLocks noChangeAspect="1" noChangeArrowheads="1"/>
          </p:cNvPicPr>
          <p:nvPr/>
        </p:nvPicPr>
        <p:blipFill rotWithShape="1">
          <a:blip r:embed="rId4">
            <a:extLst>
              <a:ext uri="{28A0092B-C50C-407E-A947-70E740481C1C}">
                <a14:useLocalDpi xmlns:a14="http://schemas.microsoft.com/office/drawing/2010/main" val="0"/>
              </a:ext>
            </a:extLst>
          </a:blip>
          <a:srcRect l="10287" t="30427" r="35637" b="21026"/>
          <a:stretch/>
        </p:blipFill>
        <p:spPr bwMode="auto">
          <a:xfrm>
            <a:off x="1936099" y="2150503"/>
            <a:ext cx="5022672" cy="2536342"/>
          </a:xfrm>
          <a:prstGeom prst="rect">
            <a:avLst/>
          </a:prstGeom>
          <a:noFill/>
          <a:extLst>
            <a:ext uri="{909E8E84-426E-40DD-AFC4-6F175D3DCCD1}">
              <a14:hiddenFill xmlns:a14="http://schemas.microsoft.com/office/drawing/2010/main">
                <a:solidFill>
                  <a:srgbClr val="FFFFFF"/>
                </a:solidFill>
              </a14:hiddenFill>
            </a:ext>
          </a:extLst>
        </p:spPr>
      </p:pic>
      <p:pic>
        <p:nvPicPr>
          <p:cNvPr id="23" name="Google Shape;98;p7"/>
          <p:cNvPicPr preferRelativeResize="0"/>
          <p:nvPr/>
        </p:nvPicPr>
        <p:blipFill rotWithShape="1">
          <a:blip r:embed="rId5">
            <a:alphaModFix/>
          </a:blip>
          <a:srcRect r="29173" b="22758"/>
          <a:stretch/>
        </p:blipFill>
        <p:spPr>
          <a:xfrm rot="5104390">
            <a:off x="-271377" y="4152419"/>
            <a:ext cx="1434167" cy="1323852"/>
          </a:xfrm>
          <a:prstGeom prst="rect">
            <a:avLst/>
          </a:prstGeom>
          <a:noFill/>
          <a:ln>
            <a:noFill/>
          </a:ln>
        </p:spPr>
      </p:pic>
      <p:sp>
        <p:nvSpPr>
          <p:cNvPr id="2" name="Retângulo 1"/>
          <p:cNvSpPr/>
          <p:nvPr/>
        </p:nvSpPr>
        <p:spPr>
          <a:xfrm>
            <a:off x="816420" y="4763371"/>
            <a:ext cx="4572000" cy="553998"/>
          </a:xfrm>
          <a:prstGeom prst="rect">
            <a:avLst/>
          </a:prstGeom>
        </p:spPr>
        <p:txBody>
          <a:bodyPr>
            <a:spAutoFit/>
          </a:bodyPr>
          <a:lstStyle/>
          <a:p>
            <a:r>
              <a:rPr lang="fr-CA" sz="1000" dirty="0">
                <a:latin typeface="Microsoft YaHei Light" panose="020B0502040204020203" pitchFamily="34" charset="-122"/>
                <a:ea typeface="Microsoft YaHei Light" panose="020B0502040204020203" pitchFamily="34" charset="-122"/>
              </a:rPr>
              <a:t>Source : </a:t>
            </a:r>
            <a:r>
              <a:rPr lang="fr-CA" sz="1000" dirty="0" err="1">
                <a:latin typeface="Microsoft YaHei Light" panose="020B0502040204020203" pitchFamily="34" charset="-122"/>
                <a:ea typeface="Microsoft YaHei Light" panose="020B0502040204020203" pitchFamily="34" charset="-122"/>
              </a:rPr>
              <a:t>Pesquisa</a:t>
            </a:r>
            <a:r>
              <a:rPr lang="fr-CA" sz="1000" dirty="0">
                <a:latin typeface="Microsoft YaHei Light" panose="020B0502040204020203" pitchFamily="34" charset="-122"/>
                <a:ea typeface="Microsoft YaHei Light" panose="020B0502040204020203" pitchFamily="34" charset="-122"/>
              </a:rPr>
              <a:t> </a:t>
            </a:r>
            <a:r>
              <a:rPr lang="fr-CA" sz="1000" dirty="0" err="1">
                <a:latin typeface="Microsoft YaHei Light" panose="020B0502040204020203" pitchFamily="34" charset="-122"/>
                <a:ea typeface="Microsoft YaHei Light" panose="020B0502040204020203" pitchFamily="34" charset="-122"/>
              </a:rPr>
              <a:t>Retratos</a:t>
            </a:r>
            <a:r>
              <a:rPr lang="fr-CA" sz="1000" dirty="0">
                <a:latin typeface="Microsoft YaHei Light" panose="020B0502040204020203" pitchFamily="34" charset="-122"/>
                <a:ea typeface="Microsoft YaHei Light" panose="020B0502040204020203" pitchFamily="34" charset="-122"/>
              </a:rPr>
              <a:t> da </a:t>
            </a:r>
            <a:r>
              <a:rPr lang="fr-CA" sz="1000" dirty="0" err="1">
                <a:latin typeface="Microsoft YaHei Light" panose="020B0502040204020203" pitchFamily="34" charset="-122"/>
                <a:ea typeface="Microsoft YaHei Light" panose="020B0502040204020203" pitchFamily="34" charset="-122"/>
              </a:rPr>
              <a:t>Leitura</a:t>
            </a:r>
            <a:r>
              <a:rPr lang="fr-CA" sz="1000" dirty="0">
                <a:latin typeface="Microsoft YaHei Light" panose="020B0502040204020203" pitchFamily="34" charset="-122"/>
                <a:ea typeface="Microsoft YaHei Light" panose="020B0502040204020203" pitchFamily="34" charset="-122"/>
              </a:rPr>
              <a:t> no Brasil (2020) </a:t>
            </a:r>
          </a:p>
          <a:p>
            <a:br>
              <a:rPr lang="fr-CA" sz="1000" dirty="0">
                <a:latin typeface="Microsoft YaHei Light" panose="020B0502040204020203" pitchFamily="34" charset="-122"/>
                <a:ea typeface="Microsoft YaHei Light" panose="020B0502040204020203" pitchFamily="34" charset="-122"/>
              </a:rPr>
            </a:br>
            <a:endParaRPr lang="fr-CA" sz="1000" dirty="0">
              <a:latin typeface="Microsoft YaHei Light" panose="020B0502040204020203" pitchFamily="34" charset="-122"/>
              <a:ea typeface="Microsoft YaHei Light" panose="020B0502040204020203" pitchFamily="34" charset="-122"/>
            </a:endParaRPr>
          </a:p>
        </p:txBody>
      </p:sp>
      <p:sp>
        <p:nvSpPr>
          <p:cNvPr id="11" name="Retângulo 10"/>
          <p:cNvSpPr/>
          <p:nvPr/>
        </p:nvSpPr>
        <p:spPr>
          <a:xfrm>
            <a:off x="968820" y="4915771"/>
            <a:ext cx="4572000" cy="523220"/>
          </a:xfrm>
          <a:prstGeom prst="rect">
            <a:avLst/>
          </a:prstGeom>
        </p:spPr>
        <p:txBody>
          <a:bodyPr>
            <a:spAutoFit/>
          </a:bodyPr>
          <a:lstStyle/>
          <a:p>
            <a:br>
              <a:rPr lang="fr-CA" dirty="0"/>
            </a:br>
            <a:endParaRPr lang="fr-CA" dirty="0"/>
          </a:p>
        </p:txBody>
      </p:sp>
      <p:pic>
        <p:nvPicPr>
          <p:cNvPr id="14" name="Picture 2" descr="https://lh6.googleusercontent.com/w-UI1OlVMf0LYynaSZ83D2EFQMAaPqL7i3GBZuLv3wmynpjEK1HWzwXZ6Cd3UIcCC0ZiwYaOh4YfzeVydKj_K2r6NHnDlph9X5tN8YlC3vZfpEQXr51zDZotrwhp6QIvV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837105">
            <a:off x="7031772" y="81863"/>
            <a:ext cx="3032510" cy="3032510"/>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p:cNvSpPr txBox="1"/>
          <p:nvPr/>
        </p:nvSpPr>
        <p:spPr>
          <a:xfrm>
            <a:off x="6900862" y="3464538"/>
            <a:ext cx="1335881" cy="492443"/>
          </a:xfrm>
          <a:prstGeom prst="rect">
            <a:avLst/>
          </a:prstGeom>
          <a:noFill/>
        </p:spPr>
        <p:txBody>
          <a:bodyPr wrap="square" rtlCol="0">
            <a:spAutoFit/>
          </a:bodyPr>
          <a:lstStyle/>
          <a:p>
            <a:r>
              <a:rPr lang="fr-CA" sz="1100" dirty="0">
                <a:latin typeface="Microsoft YaHei Light" panose="020B0502040204020203" pitchFamily="34" charset="-122"/>
                <a:ea typeface="Microsoft YaHei Light" panose="020B0502040204020203" pitchFamily="34" charset="-122"/>
              </a:rPr>
              <a:t>millions</a:t>
            </a:r>
            <a:endParaRPr lang="fr-CA" noProof="1">
              <a:latin typeface="Microsoft YaHei Light" panose="020B0502040204020203" pitchFamily="34" charset="-122"/>
              <a:ea typeface="Microsoft YaHei Light" panose="020B0502040204020203" pitchFamily="34" charset="-122"/>
            </a:endParaRPr>
          </a:p>
          <a:p>
            <a:endParaRPr lang="fr-CA" dirty="0"/>
          </a:p>
        </p:txBody>
      </p:sp>
      <p:sp>
        <p:nvSpPr>
          <p:cNvPr id="6" name="Retângulo 5"/>
          <p:cNvSpPr/>
          <p:nvPr/>
        </p:nvSpPr>
        <p:spPr>
          <a:xfrm>
            <a:off x="3325024" y="1934787"/>
            <a:ext cx="2475701" cy="5806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5" name="Retângulo 4"/>
          <p:cNvSpPr/>
          <p:nvPr/>
        </p:nvSpPr>
        <p:spPr>
          <a:xfrm>
            <a:off x="3733516" y="2008590"/>
            <a:ext cx="186772" cy="161000"/>
          </a:xfrm>
          <a:prstGeom prst="rect">
            <a:avLst/>
          </a:prstGeom>
          <a:solidFill>
            <a:srgbClr val="003866"/>
          </a:solidFill>
          <a:ln>
            <a:solidFill>
              <a:srgbClr val="00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7" name="CaixaDeTexto 16"/>
          <p:cNvSpPr txBox="1"/>
          <p:nvPr/>
        </p:nvSpPr>
        <p:spPr>
          <a:xfrm>
            <a:off x="3920288" y="1978889"/>
            <a:ext cx="1335881" cy="492443"/>
          </a:xfrm>
          <a:prstGeom prst="rect">
            <a:avLst/>
          </a:prstGeom>
          <a:noFill/>
        </p:spPr>
        <p:txBody>
          <a:bodyPr wrap="square" rtlCol="0">
            <a:spAutoFit/>
          </a:bodyPr>
          <a:lstStyle/>
          <a:p>
            <a:r>
              <a:rPr lang="fr-CA" sz="1100" dirty="0">
                <a:latin typeface="Microsoft YaHei Light" panose="020B0502040204020203" pitchFamily="34" charset="-122"/>
                <a:ea typeface="Microsoft YaHei Light" panose="020B0502040204020203" pitchFamily="34" charset="-122"/>
              </a:rPr>
              <a:t>Lecteurs</a:t>
            </a:r>
            <a:endParaRPr lang="fr-CA" noProof="1">
              <a:latin typeface="Microsoft YaHei Light" panose="020B0502040204020203" pitchFamily="34" charset="-122"/>
              <a:ea typeface="Microsoft YaHei Light" panose="020B0502040204020203" pitchFamily="34" charset="-122"/>
            </a:endParaRPr>
          </a:p>
          <a:p>
            <a:endParaRPr lang="fr-CA" dirty="0"/>
          </a:p>
        </p:txBody>
      </p:sp>
      <p:sp>
        <p:nvSpPr>
          <p:cNvPr id="18" name="Retângulo 17"/>
          <p:cNvSpPr/>
          <p:nvPr/>
        </p:nvSpPr>
        <p:spPr>
          <a:xfrm>
            <a:off x="5219626" y="2003866"/>
            <a:ext cx="186772" cy="161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9" name="CaixaDeTexto 18"/>
          <p:cNvSpPr txBox="1"/>
          <p:nvPr/>
        </p:nvSpPr>
        <p:spPr>
          <a:xfrm>
            <a:off x="5538285" y="1968984"/>
            <a:ext cx="1335881" cy="492443"/>
          </a:xfrm>
          <a:prstGeom prst="rect">
            <a:avLst/>
          </a:prstGeom>
          <a:noFill/>
        </p:spPr>
        <p:txBody>
          <a:bodyPr wrap="square" rtlCol="0">
            <a:spAutoFit/>
          </a:bodyPr>
          <a:lstStyle/>
          <a:p>
            <a:r>
              <a:rPr lang="fr-CA" sz="1100" dirty="0">
                <a:latin typeface="Microsoft YaHei Light" panose="020B0502040204020203" pitchFamily="34" charset="-122"/>
                <a:ea typeface="Microsoft YaHei Light" panose="020B0502040204020203" pitchFamily="34" charset="-122"/>
              </a:rPr>
              <a:t>Non-lecteurs</a:t>
            </a:r>
            <a:endParaRPr lang="fr-CA" noProof="1">
              <a:latin typeface="Microsoft YaHei Light" panose="020B0502040204020203" pitchFamily="34" charset="-122"/>
              <a:ea typeface="Microsoft YaHei Light" panose="020B0502040204020203" pitchFamily="34" charset="-122"/>
            </a:endParaRPr>
          </a:p>
          <a:p>
            <a:endParaRPr lang="fr-CA" dirty="0"/>
          </a:p>
        </p:txBody>
      </p:sp>
    </p:spTree>
    <p:extLst>
      <p:ext uri="{BB962C8B-B14F-4D97-AF65-F5344CB8AC3E}">
        <p14:creationId xmlns:p14="http://schemas.microsoft.com/office/powerpoint/2010/main" val="1238392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o 8"/>
          <p:cNvGrpSpPr/>
          <p:nvPr/>
        </p:nvGrpSpPr>
        <p:grpSpPr>
          <a:xfrm>
            <a:off x="-198063" y="-713898"/>
            <a:ext cx="3870511" cy="3775027"/>
            <a:chOff x="908626" y="1756243"/>
            <a:chExt cx="3870511" cy="8291660"/>
          </a:xfrm>
        </p:grpSpPr>
        <p:sp>
          <p:nvSpPr>
            <p:cNvPr id="8" name="TextBox 7">
              <a:extLst>
                <a:ext uri="{FF2B5EF4-FFF2-40B4-BE49-F238E27FC236}">
                  <a16:creationId xmlns:a16="http://schemas.microsoft.com/office/drawing/2014/main" id="{5CCDF11D-A8A4-2E4A-B582-4066AC2688C5}"/>
                </a:ext>
              </a:extLst>
            </p:cNvPr>
            <p:cNvSpPr txBox="1"/>
            <p:nvPr/>
          </p:nvSpPr>
          <p:spPr>
            <a:xfrm>
              <a:off x="1568498" y="5599155"/>
              <a:ext cx="3210639" cy="4448748"/>
            </a:xfrm>
            <a:prstGeom prst="rect">
              <a:avLst/>
            </a:prstGeom>
            <a:noFill/>
          </p:spPr>
          <p:txBody>
            <a:bodyPr wrap="square" rtlCol="0">
              <a:spAutoFit/>
            </a:bodyPr>
            <a:lstStyle/>
            <a:p>
              <a:r>
                <a:rPr lang="fr-CA" sz="1600" b="1" dirty="0">
                  <a:latin typeface="Microsoft YaHei Light" panose="020B0502040204020203" pitchFamily="34" charset="-122"/>
                  <a:ea typeface="Microsoft YaHei Light" panose="020B0502040204020203" pitchFamily="34" charset="-122"/>
                </a:rPr>
                <a:t>Qui sont les lecteurs brésiliens?</a:t>
              </a:r>
            </a:p>
            <a:p>
              <a:endParaRPr lang="fr-CA" sz="1600" b="1" dirty="0">
                <a:latin typeface="Microsoft YaHei Light" panose="020B0502040204020203" pitchFamily="34" charset="-122"/>
                <a:ea typeface="Microsoft YaHei Light" panose="020B0502040204020203" pitchFamily="34" charset="-122"/>
              </a:endParaRPr>
            </a:p>
            <a:p>
              <a:pPr>
                <a:lnSpc>
                  <a:spcPct val="150000"/>
                </a:lnSpc>
              </a:pPr>
              <a:r>
                <a:rPr lang="fr-CA" sz="1200" dirty="0">
                  <a:latin typeface="Microsoft YaHei Light" panose="020B0502040204020203" pitchFamily="34" charset="-122"/>
                  <a:ea typeface="Microsoft YaHei Light" panose="020B0502040204020203" pitchFamily="34" charset="-122"/>
                </a:rPr>
                <a:t>La plupart sont des femmes, des personnes de race blanche et d’âge scolaire.</a:t>
              </a:r>
            </a:p>
            <a:p>
              <a:pPr>
                <a:lnSpc>
                  <a:spcPct val="150000"/>
                </a:lnSpc>
              </a:pPr>
              <a:br>
                <a:rPr lang="fr-CA" sz="1200" dirty="0">
                  <a:latin typeface="Microsoft YaHei Light" panose="020B0502040204020203" pitchFamily="34" charset="-122"/>
                  <a:ea typeface="Microsoft YaHei Light" panose="020B0502040204020203" pitchFamily="34" charset="-122"/>
                </a:rPr>
              </a:br>
              <a:br>
                <a:rPr lang="fr-CA" dirty="0"/>
              </a:br>
              <a:endParaRPr lang="fr-CA" noProof="1">
                <a:latin typeface="Microsoft YaHei Light" panose="020B0502040204020203" pitchFamily="34" charset="-122"/>
                <a:ea typeface="Microsoft YaHei Light" panose="020B0502040204020203" pitchFamily="34" charset="-122"/>
              </a:endParaRPr>
            </a:p>
          </p:txBody>
        </p:sp>
        <p:sp>
          <p:nvSpPr>
            <p:cNvPr id="10" name="Rectangle 9">
              <a:extLst>
                <a:ext uri="{FF2B5EF4-FFF2-40B4-BE49-F238E27FC236}">
                  <a16:creationId xmlns:a16="http://schemas.microsoft.com/office/drawing/2014/main" id="{FDF77CAB-C388-0F45-98D0-DF0A572F7601}"/>
                </a:ext>
              </a:extLst>
            </p:cNvPr>
            <p:cNvSpPr/>
            <p:nvPr/>
          </p:nvSpPr>
          <p:spPr>
            <a:xfrm>
              <a:off x="908626" y="1756243"/>
              <a:ext cx="2649032" cy="1711165"/>
            </a:xfrm>
            <a:prstGeom prst="rect">
              <a:avLst/>
            </a:prstGeom>
          </p:spPr>
          <p:txBody>
            <a:bodyPr wrap="square">
              <a:spAutoFit/>
            </a:bodyPr>
            <a:lstStyle/>
            <a:p>
              <a:pPr>
                <a:lnSpc>
                  <a:spcPct val="150000"/>
                </a:lnSpc>
              </a:pPr>
              <a:br>
                <a:rPr lang="fr-CA" sz="900"/>
              </a:br>
              <a:br>
                <a:rPr lang="fr-CA" sz="1100">
                  <a:latin typeface="Microsoft YaHei Light" panose="020B0502040204020203" pitchFamily="34" charset="-122"/>
                  <a:ea typeface="Microsoft YaHei Light" panose="020B0502040204020203" pitchFamily="34" charset="-122"/>
                </a:rPr>
              </a:br>
              <a:endParaRPr lang="fr-CA" sz="1100" noProof="1">
                <a:latin typeface="Microsoft YaHei Light" panose="020B0502040204020203" pitchFamily="34" charset="-122"/>
                <a:ea typeface="Microsoft YaHei Light" panose="020B0502040204020203" pitchFamily="34" charset="-122"/>
              </a:endParaRPr>
            </a:p>
          </p:txBody>
        </p:sp>
        <p:sp>
          <p:nvSpPr>
            <p:cNvPr id="12" name="TextBox 11">
              <a:extLst>
                <a:ext uri="{FF2B5EF4-FFF2-40B4-BE49-F238E27FC236}">
                  <a16:creationId xmlns:a16="http://schemas.microsoft.com/office/drawing/2014/main" id="{75AC80F9-C1E5-2048-83DD-094DECCF1E7A}"/>
                </a:ext>
              </a:extLst>
            </p:cNvPr>
            <p:cNvSpPr txBox="1"/>
            <p:nvPr/>
          </p:nvSpPr>
          <p:spPr>
            <a:xfrm>
              <a:off x="1131147" y="3650930"/>
              <a:ext cx="780983" cy="507011"/>
            </a:xfrm>
            <a:prstGeom prst="rect">
              <a:avLst/>
            </a:prstGeom>
            <a:noFill/>
          </p:spPr>
          <p:txBody>
            <a:bodyPr wrap="none" rtlCol="0">
              <a:spAutoFit/>
            </a:bodyPr>
            <a:lstStyle/>
            <a:p>
              <a:pPr algn="ctr"/>
              <a:r>
                <a:rPr lang="fr-CA" sz="900" i="1" spc="225" noProof="1">
                  <a:solidFill>
                    <a:schemeClr val="bg1"/>
                  </a:solidFill>
                  <a:latin typeface="Open Sans" panose="020B0606030504020204" pitchFamily="34" charset="0"/>
                  <a:ea typeface="Open Sans" panose="020B0606030504020204" pitchFamily="34" charset="0"/>
                  <a:cs typeface="Open Sans" panose="020B0606030504020204" pitchFamily="34" charset="0"/>
                </a:rPr>
                <a:t>Visit Us</a:t>
              </a:r>
            </a:p>
          </p:txBody>
        </p:sp>
      </p:grpSp>
      <p:pic>
        <p:nvPicPr>
          <p:cNvPr id="30" name="Google Shape;74;p3"/>
          <p:cNvPicPr preferRelativeResize="0"/>
          <p:nvPr/>
        </p:nvPicPr>
        <p:blipFill rotWithShape="1">
          <a:blip r:embed="rId3">
            <a:alphaModFix/>
          </a:blip>
          <a:srcRect/>
          <a:stretch/>
        </p:blipFill>
        <p:spPr>
          <a:xfrm>
            <a:off x="217357" y="4980575"/>
            <a:ext cx="8926642" cy="242700"/>
          </a:xfrm>
          <a:prstGeom prst="rect">
            <a:avLst/>
          </a:prstGeom>
          <a:noFill/>
          <a:ln>
            <a:noFill/>
          </a:ln>
        </p:spPr>
      </p:pic>
      <p:pic>
        <p:nvPicPr>
          <p:cNvPr id="23" name="Google Shape;98;p7"/>
          <p:cNvPicPr preferRelativeResize="0"/>
          <p:nvPr/>
        </p:nvPicPr>
        <p:blipFill rotWithShape="1">
          <a:blip r:embed="rId4">
            <a:alphaModFix/>
          </a:blip>
          <a:srcRect r="29173" b="22758"/>
          <a:stretch/>
        </p:blipFill>
        <p:spPr>
          <a:xfrm rot="5104390">
            <a:off x="-255274" y="4101444"/>
            <a:ext cx="1434167" cy="1323852"/>
          </a:xfrm>
          <a:prstGeom prst="rect">
            <a:avLst/>
          </a:prstGeom>
          <a:noFill/>
          <a:ln>
            <a:noFill/>
          </a:ln>
        </p:spPr>
      </p:pic>
      <p:sp>
        <p:nvSpPr>
          <p:cNvPr id="2" name="Retângulo 1"/>
          <p:cNvSpPr/>
          <p:nvPr/>
        </p:nvSpPr>
        <p:spPr>
          <a:xfrm>
            <a:off x="816420" y="4763371"/>
            <a:ext cx="4572000" cy="677108"/>
          </a:xfrm>
          <a:prstGeom prst="rect">
            <a:avLst/>
          </a:prstGeom>
        </p:spPr>
        <p:txBody>
          <a:bodyPr>
            <a:spAutoFit/>
          </a:bodyPr>
          <a:lstStyle/>
          <a:p>
            <a:r>
              <a:rPr lang="fr-CA" sz="1000" dirty="0">
                <a:latin typeface="Microsoft YaHei Light" panose="020B0502040204020203" pitchFamily="34" charset="-122"/>
                <a:ea typeface="Microsoft YaHei Light" panose="020B0502040204020203" pitchFamily="34" charset="-122"/>
              </a:rPr>
              <a:t>Source : </a:t>
            </a:r>
            <a:r>
              <a:rPr lang="fr-CA" sz="1000" dirty="0" err="1">
                <a:latin typeface="Microsoft YaHei Light" panose="020B0502040204020203" pitchFamily="34" charset="-122"/>
                <a:ea typeface="Microsoft YaHei Light" panose="020B0502040204020203" pitchFamily="34" charset="-122"/>
              </a:rPr>
              <a:t>Pesquisa</a:t>
            </a:r>
            <a:r>
              <a:rPr lang="fr-CA" sz="1000" dirty="0">
                <a:latin typeface="Microsoft YaHei Light" panose="020B0502040204020203" pitchFamily="34" charset="-122"/>
                <a:ea typeface="Microsoft YaHei Light" panose="020B0502040204020203" pitchFamily="34" charset="-122"/>
              </a:rPr>
              <a:t> </a:t>
            </a:r>
            <a:r>
              <a:rPr lang="fr-CA" sz="1000" dirty="0" err="1">
                <a:latin typeface="Microsoft YaHei Light" panose="020B0502040204020203" pitchFamily="34" charset="-122"/>
                <a:ea typeface="Microsoft YaHei Light" panose="020B0502040204020203" pitchFamily="34" charset="-122"/>
              </a:rPr>
              <a:t>Retratos</a:t>
            </a:r>
            <a:r>
              <a:rPr lang="fr-CA" sz="1000" dirty="0">
                <a:latin typeface="Microsoft YaHei Light" panose="020B0502040204020203" pitchFamily="34" charset="-122"/>
                <a:ea typeface="Microsoft YaHei Light" panose="020B0502040204020203" pitchFamily="34" charset="-122"/>
              </a:rPr>
              <a:t> da </a:t>
            </a:r>
            <a:r>
              <a:rPr lang="fr-CA" sz="1000" dirty="0" err="1">
                <a:latin typeface="Microsoft YaHei Light" panose="020B0502040204020203" pitchFamily="34" charset="-122"/>
                <a:ea typeface="Microsoft YaHei Light" panose="020B0502040204020203" pitchFamily="34" charset="-122"/>
              </a:rPr>
              <a:t>Leitura</a:t>
            </a:r>
            <a:r>
              <a:rPr lang="fr-CA" sz="1000" dirty="0">
                <a:latin typeface="Microsoft YaHei Light" panose="020B0502040204020203" pitchFamily="34" charset="-122"/>
                <a:ea typeface="Microsoft YaHei Light" panose="020B0502040204020203" pitchFamily="34" charset="-122"/>
              </a:rPr>
              <a:t> no Brasil (2020) </a:t>
            </a:r>
          </a:p>
          <a:p>
            <a:br>
              <a:rPr lang="fr-CA" dirty="0"/>
            </a:br>
            <a:endParaRPr lang="fr-CA" dirty="0"/>
          </a:p>
        </p:txBody>
      </p:sp>
      <p:grpSp>
        <p:nvGrpSpPr>
          <p:cNvPr id="7" name="Grupo 6"/>
          <p:cNvGrpSpPr/>
          <p:nvPr/>
        </p:nvGrpSpPr>
        <p:grpSpPr>
          <a:xfrm>
            <a:off x="3303612" y="1341870"/>
            <a:ext cx="3891297" cy="3345511"/>
            <a:chOff x="3723941" y="1339279"/>
            <a:chExt cx="3891297" cy="3345511"/>
          </a:xfrm>
        </p:grpSpPr>
        <p:grpSp>
          <p:nvGrpSpPr>
            <p:cNvPr id="17" name="Grupo 16"/>
            <p:cNvGrpSpPr/>
            <p:nvPr/>
          </p:nvGrpSpPr>
          <p:grpSpPr>
            <a:xfrm>
              <a:off x="3723941" y="2201555"/>
              <a:ext cx="2827648" cy="623210"/>
              <a:chOff x="3624069" y="2679797"/>
              <a:chExt cx="2644587" cy="623210"/>
            </a:xfrm>
          </p:grpSpPr>
          <p:sp>
            <p:nvSpPr>
              <p:cNvPr id="18" name="Rounded Rectangle 7">
                <a:extLst>
                  <a:ext uri="{FF2B5EF4-FFF2-40B4-BE49-F238E27FC236}">
                    <a16:creationId xmlns:a16="http://schemas.microsoft.com/office/drawing/2014/main" id="{C8DD79F2-33EE-AA4C-9AEA-4646E1ABED7C}"/>
                  </a:ext>
                </a:extLst>
              </p:cNvPr>
              <p:cNvSpPr/>
              <p:nvPr/>
            </p:nvSpPr>
            <p:spPr>
              <a:xfrm>
                <a:off x="3624069" y="2679797"/>
                <a:ext cx="2644587" cy="623210"/>
              </a:xfrm>
              <a:prstGeom prst="roundRect">
                <a:avLst/>
              </a:prstGeom>
              <a:solidFill>
                <a:schemeClr val="bg1"/>
              </a:solidFill>
              <a:ln>
                <a:noFill/>
              </a:ln>
              <a:effectLst>
                <a:outerShdw blurRad="190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050" dirty="0"/>
              </a:p>
            </p:txBody>
          </p:sp>
          <p:sp>
            <p:nvSpPr>
              <p:cNvPr id="19" name="Rectangle 8">
                <a:extLst>
                  <a:ext uri="{FF2B5EF4-FFF2-40B4-BE49-F238E27FC236}">
                    <a16:creationId xmlns:a16="http://schemas.microsoft.com/office/drawing/2014/main" id="{9F2D79C2-A4A6-C646-818E-5EABCF2FA461}"/>
                  </a:ext>
                </a:extLst>
              </p:cNvPr>
              <p:cNvSpPr/>
              <p:nvPr/>
            </p:nvSpPr>
            <p:spPr>
              <a:xfrm>
                <a:off x="4029097" y="2766884"/>
                <a:ext cx="1873053" cy="400110"/>
              </a:xfrm>
              <a:prstGeom prst="rect">
                <a:avLst/>
              </a:prstGeom>
            </p:spPr>
            <p:txBody>
              <a:bodyPr wrap="square">
                <a:spAutoFit/>
              </a:bodyPr>
              <a:lstStyle/>
              <a:p>
                <a:pPr algn="ctr" fontAlgn="base"/>
                <a:r>
                  <a:rPr lang="fr-CA" sz="2000" b="1" dirty="0">
                    <a:solidFill>
                      <a:schemeClr val="accent1">
                        <a:lumMod val="50000"/>
                      </a:schemeClr>
                    </a:solidFill>
                    <a:latin typeface="Microsoft YaHei Light" panose="020B0502040204020203" pitchFamily="34" charset="-122"/>
                    <a:ea typeface="Microsoft YaHei Light" panose="020B0502040204020203" pitchFamily="34" charset="-122"/>
                  </a:rPr>
                  <a:t>59 %</a:t>
                </a:r>
                <a:r>
                  <a:rPr lang="fr-CA" sz="1000" dirty="0">
                    <a:latin typeface="Microsoft YaHei Light" panose="020B0502040204020203" pitchFamily="34" charset="-122"/>
                    <a:ea typeface="Microsoft YaHei Light" panose="020B0502040204020203" pitchFamily="34" charset="-122"/>
                  </a:rPr>
                  <a:t> </a:t>
                </a:r>
                <a:r>
                  <a:rPr lang="fr-CA" sz="1100" dirty="0">
                    <a:latin typeface="Microsoft YaHei Light" panose="020B0502040204020203" pitchFamily="34" charset="-122"/>
                    <a:ea typeface="Microsoft YaHei Light" panose="020B0502040204020203" pitchFamily="34" charset="-122"/>
                  </a:rPr>
                  <a:t>sont des femmes</a:t>
                </a:r>
              </a:p>
            </p:txBody>
          </p:sp>
        </p:grpSp>
        <p:sp>
          <p:nvSpPr>
            <p:cNvPr id="22" name="Rounded Rectangle 7">
              <a:extLst>
                <a:ext uri="{FF2B5EF4-FFF2-40B4-BE49-F238E27FC236}">
                  <a16:creationId xmlns:a16="http://schemas.microsoft.com/office/drawing/2014/main" id="{C8DD79F2-33EE-AA4C-9AEA-4646E1ABED7C}"/>
                </a:ext>
              </a:extLst>
            </p:cNvPr>
            <p:cNvSpPr/>
            <p:nvPr/>
          </p:nvSpPr>
          <p:spPr>
            <a:xfrm>
              <a:off x="3734238" y="3012034"/>
              <a:ext cx="2827648" cy="623210"/>
            </a:xfrm>
            <a:prstGeom prst="roundRect">
              <a:avLst/>
            </a:prstGeom>
            <a:solidFill>
              <a:schemeClr val="bg1"/>
            </a:solidFill>
            <a:ln>
              <a:noFill/>
            </a:ln>
            <a:effectLst>
              <a:outerShdw blurRad="190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050" dirty="0"/>
            </a:p>
          </p:txBody>
        </p:sp>
        <p:sp>
          <p:nvSpPr>
            <p:cNvPr id="24" name="Rounded Rectangle 7">
              <a:extLst>
                <a:ext uri="{FF2B5EF4-FFF2-40B4-BE49-F238E27FC236}">
                  <a16:creationId xmlns:a16="http://schemas.microsoft.com/office/drawing/2014/main" id="{C8DD79F2-33EE-AA4C-9AEA-4646E1ABED7C}"/>
                </a:ext>
              </a:extLst>
            </p:cNvPr>
            <p:cNvSpPr/>
            <p:nvPr/>
          </p:nvSpPr>
          <p:spPr>
            <a:xfrm>
              <a:off x="3744535" y="3888609"/>
              <a:ext cx="2827648" cy="623210"/>
            </a:xfrm>
            <a:prstGeom prst="roundRect">
              <a:avLst/>
            </a:prstGeom>
            <a:solidFill>
              <a:schemeClr val="bg1"/>
            </a:solidFill>
            <a:ln>
              <a:noFill/>
            </a:ln>
            <a:effectLst>
              <a:outerShdw blurRad="190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050" dirty="0"/>
            </a:p>
          </p:txBody>
        </p:sp>
        <p:pic>
          <p:nvPicPr>
            <p:cNvPr id="6" name="Imagem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1703" y="1339279"/>
              <a:ext cx="1313535" cy="3345511"/>
            </a:xfrm>
            <a:prstGeom prst="rect">
              <a:avLst/>
            </a:prstGeom>
          </p:spPr>
        </p:pic>
        <p:sp>
          <p:nvSpPr>
            <p:cNvPr id="26" name="Rectangle 8">
              <a:extLst>
                <a:ext uri="{FF2B5EF4-FFF2-40B4-BE49-F238E27FC236}">
                  <a16:creationId xmlns:a16="http://schemas.microsoft.com/office/drawing/2014/main" id="{9F2D79C2-A4A6-C646-818E-5EABCF2FA461}"/>
                </a:ext>
              </a:extLst>
            </p:cNvPr>
            <p:cNvSpPr/>
            <p:nvPr/>
          </p:nvSpPr>
          <p:spPr>
            <a:xfrm>
              <a:off x="4030485" y="3030559"/>
              <a:ext cx="2271218" cy="569387"/>
            </a:xfrm>
            <a:prstGeom prst="rect">
              <a:avLst/>
            </a:prstGeom>
          </p:spPr>
          <p:txBody>
            <a:bodyPr wrap="square">
              <a:spAutoFit/>
            </a:bodyPr>
            <a:lstStyle/>
            <a:p>
              <a:pPr algn="ctr" fontAlgn="base"/>
              <a:r>
                <a:rPr lang="fr-CA" sz="2000" b="1" dirty="0">
                  <a:solidFill>
                    <a:schemeClr val="accent1">
                      <a:lumMod val="50000"/>
                    </a:schemeClr>
                  </a:solidFill>
                  <a:latin typeface="Microsoft YaHei Light" panose="020B0502040204020203" pitchFamily="34" charset="-122"/>
                  <a:ea typeface="Microsoft YaHei Light" panose="020B0502040204020203" pitchFamily="34" charset="-122"/>
                </a:rPr>
                <a:t>55 %</a:t>
              </a:r>
              <a:r>
                <a:rPr lang="fr-CA" sz="1000" dirty="0">
                  <a:latin typeface="Microsoft YaHei Light" panose="020B0502040204020203" pitchFamily="34" charset="-122"/>
                  <a:ea typeface="Microsoft YaHei Light" panose="020B0502040204020203" pitchFamily="34" charset="-122"/>
                </a:rPr>
                <a:t> </a:t>
              </a:r>
              <a:r>
                <a:rPr lang="fr-CA" sz="1100" dirty="0">
                  <a:latin typeface="Microsoft YaHei Light" panose="020B0502040204020203" pitchFamily="34" charset="-122"/>
                  <a:ea typeface="Microsoft YaHei Light" panose="020B0502040204020203" pitchFamily="34" charset="-122"/>
                </a:rPr>
                <a:t>des lecteurs sont </a:t>
              </a:r>
              <a:br>
                <a:rPr lang="fr-CA" sz="1100" dirty="0">
                  <a:latin typeface="Microsoft YaHei Light" panose="020B0502040204020203" pitchFamily="34" charset="-122"/>
                  <a:ea typeface="Microsoft YaHei Light" panose="020B0502040204020203" pitchFamily="34" charset="-122"/>
                </a:rPr>
              </a:br>
              <a:r>
                <a:rPr lang="fr-CA" sz="1100" dirty="0">
                  <a:latin typeface="Microsoft YaHei Light" panose="020B0502040204020203" pitchFamily="34" charset="-122"/>
                  <a:ea typeface="Microsoft YaHei Light" panose="020B0502040204020203" pitchFamily="34" charset="-122"/>
                </a:rPr>
                <a:t>de race blanche</a:t>
              </a:r>
            </a:p>
          </p:txBody>
        </p:sp>
        <p:sp>
          <p:nvSpPr>
            <p:cNvPr id="27" name="Rectangle 8">
              <a:extLst>
                <a:ext uri="{FF2B5EF4-FFF2-40B4-BE49-F238E27FC236}">
                  <a16:creationId xmlns:a16="http://schemas.microsoft.com/office/drawing/2014/main" id="{9F2D79C2-A4A6-C646-818E-5EABCF2FA461}"/>
                </a:ext>
              </a:extLst>
            </p:cNvPr>
            <p:cNvSpPr/>
            <p:nvPr/>
          </p:nvSpPr>
          <p:spPr>
            <a:xfrm>
              <a:off x="4199754" y="4051111"/>
              <a:ext cx="2059200" cy="246221"/>
            </a:xfrm>
            <a:prstGeom prst="rect">
              <a:avLst/>
            </a:prstGeom>
          </p:spPr>
          <p:txBody>
            <a:bodyPr wrap="square">
              <a:spAutoFit/>
            </a:bodyPr>
            <a:lstStyle/>
            <a:p>
              <a:pPr algn="ctr" fontAlgn="base"/>
              <a:r>
                <a:rPr lang="fr-CA" sz="1000" dirty="0">
                  <a:latin typeface="Microsoft YaHei Light" panose="020B0502040204020203" pitchFamily="34" charset="-122"/>
                  <a:ea typeface="Microsoft YaHei Light" panose="020B0502040204020203" pitchFamily="34" charset="-122"/>
                </a:rPr>
                <a:t>La plupart ont entre 11 et 17 ans.</a:t>
              </a:r>
            </a:p>
          </p:txBody>
        </p:sp>
      </p:grpSp>
      <p:pic>
        <p:nvPicPr>
          <p:cNvPr id="32" name="Google Shape;106;p8"/>
          <p:cNvPicPr preferRelativeResize="0"/>
          <p:nvPr/>
        </p:nvPicPr>
        <p:blipFill>
          <a:blip r:embed="rId6">
            <a:alphaModFix/>
          </a:blip>
          <a:stretch>
            <a:fillRect/>
          </a:stretch>
        </p:blipFill>
        <p:spPr>
          <a:xfrm rot="20297049">
            <a:off x="7085907" y="78235"/>
            <a:ext cx="2863092" cy="2669834"/>
          </a:xfrm>
          <a:prstGeom prst="rect">
            <a:avLst/>
          </a:prstGeom>
          <a:noFill/>
          <a:ln>
            <a:noFill/>
          </a:ln>
        </p:spPr>
      </p:pic>
    </p:spTree>
    <p:extLst>
      <p:ext uri="{BB962C8B-B14F-4D97-AF65-F5344CB8AC3E}">
        <p14:creationId xmlns:p14="http://schemas.microsoft.com/office/powerpoint/2010/main" val="233734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7">
            <a:extLst>
              <a:ext uri="{FF2B5EF4-FFF2-40B4-BE49-F238E27FC236}">
                <a16:creationId xmlns:a16="http://schemas.microsoft.com/office/drawing/2014/main" id="{5CCDF11D-A8A4-2E4A-B582-4066AC2688C5}"/>
              </a:ext>
            </a:extLst>
          </p:cNvPr>
          <p:cNvSpPr txBox="1"/>
          <p:nvPr/>
        </p:nvSpPr>
        <p:spPr>
          <a:xfrm>
            <a:off x="1511781" y="542889"/>
            <a:ext cx="6167763" cy="738664"/>
          </a:xfrm>
          <a:prstGeom prst="rect">
            <a:avLst/>
          </a:prstGeom>
          <a:noFill/>
        </p:spPr>
        <p:txBody>
          <a:bodyPr wrap="square" rtlCol="0">
            <a:spAutoFit/>
          </a:bodyPr>
          <a:lstStyle/>
          <a:p>
            <a:r>
              <a:rPr lang="fr-CA" dirty="0">
                <a:latin typeface="Microsoft YaHei Light" panose="020B0502040204020203" pitchFamily="34" charset="-122"/>
                <a:ea typeface="Microsoft YaHei Light" panose="020B0502040204020203" pitchFamily="34" charset="-122"/>
              </a:rPr>
              <a:t>Parmi les genres les plus populaires auprès des Brésiliens, on trouve : </a:t>
            </a:r>
          </a:p>
          <a:p>
            <a:br>
              <a:rPr lang="fr-CA" dirty="0"/>
            </a:br>
            <a:endParaRPr lang="fr-CA" dirty="0">
              <a:latin typeface="Microsoft YaHei Light" panose="020B0502040204020203" pitchFamily="34" charset="-122"/>
              <a:ea typeface="Microsoft YaHei Light" panose="020B0502040204020203" pitchFamily="34" charset="-122"/>
            </a:endParaRPr>
          </a:p>
        </p:txBody>
      </p:sp>
      <p:grpSp>
        <p:nvGrpSpPr>
          <p:cNvPr id="5" name="Grupo 4"/>
          <p:cNvGrpSpPr/>
          <p:nvPr/>
        </p:nvGrpSpPr>
        <p:grpSpPr>
          <a:xfrm>
            <a:off x="2060479" y="996038"/>
            <a:ext cx="6596806" cy="2849153"/>
            <a:chOff x="1065407" y="1572985"/>
            <a:chExt cx="6596806" cy="2849153"/>
          </a:xfrm>
        </p:grpSpPr>
        <p:sp>
          <p:nvSpPr>
            <p:cNvPr id="2" name="Rectangle 1">
              <a:extLst>
                <a:ext uri="{FF2B5EF4-FFF2-40B4-BE49-F238E27FC236}">
                  <a16:creationId xmlns:a16="http://schemas.microsoft.com/office/drawing/2014/main" id="{00C89DE0-6892-4261-B4DF-86DF78DDAD82}"/>
                </a:ext>
              </a:extLst>
            </p:cNvPr>
            <p:cNvSpPr/>
            <p:nvPr/>
          </p:nvSpPr>
          <p:spPr>
            <a:xfrm>
              <a:off x="1065407" y="1672956"/>
              <a:ext cx="2177142" cy="1338943"/>
            </a:xfrm>
            <a:prstGeom prst="rect">
              <a:avLst/>
            </a:prstGeom>
            <a:solidFill>
              <a:srgbClr val="003866"/>
            </a:solidFill>
            <a:ln>
              <a:solidFill>
                <a:srgbClr val="00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050">
                <a:solidFill>
                  <a:schemeClr val="accent1">
                    <a:lumMod val="50000"/>
                  </a:schemeClr>
                </a:solidFill>
                <a:latin typeface="Source Sans Pro" panose="020B0503030403020204" pitchFamily="34" charset="0"/>
              </a:endParaRPr>
            </a:p>
          </p:txBody>
        </p:sp>
        <p:sp>
          <p:nvSpPr>
            <p:cNvPr id="3" name="Oval 2">
              <a:extLst>
                <a:ext uri="{FF2B5EF4-FFF2-40B4-BE49-F238E27FC236}">
                  <a16:creationId xmlns:a16="http://schemas.microsoft.com/office/drawing/2014/main" id="{567131CC-350C-4E5C-9458-AE54B4BCC98C}"/>
                </a:ext>
              </a:extLst>
            </p:cNvPr>
            <p:cNvSpPr/>
            <p:nvPr/>
          </p:nvSpPr>
          <p:spPr>
            <a:xfrm>
              <a:off x="2033449" y="1594404"/>
              <a:ext cx="228600" cy="228600"/>
            </a:xfrm>
            <a:prstGeom prst="ellips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050">
                <a:latin typeface="Source Sans Pro" panose="020B0503030403020204" pitchFamily="34" charset="0"/>
              </a:endParaRPr>
            </a:p>
          </p:txBody>
        </p:sp>
        <p:sp>
          <p:nvSpPr>
            <p:cNvPr id="42" name="TextBox 41">
              <a:extLst>
                <a:ext uri="{FF2B5EF4-FFF2-40B4-BE49-F238E27FC236}">
                  <a16:creationId xmlns:a16="http://schemas.microsoft.com/office/drawing/2014/main" id="{173913D1-1C18-4935-9109-9F68B994F7FC}"/>
                </a:ext>
              </a:extLst>
            </p:cNvPr>
            <p:cNvSpPr txBox="1"/>
            <p:nvPr/>
          </p:nvSpPr>
          <p:spPr>
            <a:xfrm>
              <a:off x="1306218" y="2057222"/>
              <a:ext cx="1695520" cy="230832"/>
            </a:xfrm>
            <a:prstGeom prst="rect">
              <a:avLst/>
            </a:prstGeom>
            <a:noFill/>
          </p:spPr>
          <p:txBody>
            <a:bodyPr wrap="square" lIns="0" tIns="0" rIns="0" bIns="0" rtlCol="0">
              <a:spAutoFit/>
            </a:bodyPr>
            <a:lstStyle/>
            <a:p>
              <a:pPr algn="ctr"/>
              <a:r>
                <a:rPr lang="fr-CA" sz="1500" b="1" dirty="0">
                  <a:solidFill>
                    <a:schemeClr val="bg1"/>
                  </a:solidFill>
                  <a:latin typeface="Source Sans Pro" panose="020B0503030403020204" pitchFamily="34" charset="0"/>
                  <a:ea typeface="PT Sans" panose="020B0503020203020204" pitchFamily="34" charset="0"/>
                  <a:cs typeface="Times Sans Serif" panose="02020603050405020304" pitchFamily="18" charset="0"/>
                </a:rPr>
                <a:t>1. La Bible</a:t>
              </a:r>
            </a:p>
          </p:txBody>
        </p:sp>
        <p:sp>
          <p:nvSpPr>
            <p:cNvPr id="46" name="Rectangle 45">
              <a:extLst>
                <a:ext uri="{FF2B5EF4-FFF2-40B4-BE49-F238E27FC236}">
                  <a16:creationId xmlns:a16="http://schemas.microsoft.com/office/drawing/2014/main" id="{EE2D7BBD-ED83-4CD3-96A0-C60A3C7F05CD}"/>
                </a:ext>
              </a:extLst>
            </p:cNvPr>
            <p:cNvSpPr/>
            <p:nvPr/>
          </p:nvSpPr>
          <p:spPr>
            <a:xfrm>
              <a:off x="3486406" y="1687285"/>
              <a:ext cx="2177142" cy="1338943"/>
            </a:xfrm>
            <a:prstGeom prst="rect">
              <a:avLst/>
            </a:prstGeom>
            <a:solidFill>
              <a:srgbClr val="003866"/>
            </a:solidFill>
            <a:ln>
              <a:solidFill>
                <a:srgbClr val="00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050">
                <a:latin typeface="Source Sans Pro" panose="020B0503030403020204" pitchFamily="34" charset="0"/>
              </a:endParaRPr>
            </a:p>
          </p:txBody>
        </p:sp>
        <p:sp>
          <p:nvSpPr>
            <p:cNvPr id="47" name="Oval 46">
              <a:extLst>
                <a:ext uri="{FF2B5EF4-FFF2-40B4-BE49-F238E27FC236}">
                  <a16:creationId xmlns:a16="http://schemas.microsoft.com/office/drawing/2014/main" id="{86EBDDC7-6FA7-4CB0-86D8-DFAF5024504D}"/>
                </a:ext>
              </a:extLst>
            </p:cNvPr>
            <p:cNvSpPr/>
            <p:nvPr/>
          </p:nvSpPr>
          <p:spPr>
            <a:xfrm>
              <a:off x="4460677" y="1572985"/>
              <a:ext cx="228600" cy="22860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050">
                <a:latin typeface="Source Sans Pro" panose="020B0503030403020204" pitchFamily="34" charset="0"/>
              </a:endParaRPr>
            </a:p>
          </p:txBody>
        </p:sp>
        <p:sp>
          <p:nvSpPr>
            <p:cNvPr id="54" name="TextBox 53">
              <a:extLst>
                <a:ext uri="{FF2B5EF4-FFF2-40B4-BE49-F238E27FC236}">
                  <a16:creationId xmlns:a16="http://schemas.microsoft.com/office/drawing/2014/main" id="{6937B7EC-D110-4D05-980F-9F27C3015904}"/>
                </a:ext>
              </a:extLst>
            </p:cNvPr>
            <p:cNvSpPr txBox="1"/>
            <p:nvPr/>
          </p:nvSpPr>
          <p:spPr>
            <a:xfrm>
              <a:off x="6566041" y="1959427"/>
              <a:ext cx="782138" cy="230832"/>
            </a:xfrm>
            <a:prstGeom prst="rect">
              <a:avLst/>
            </a:prstGeom>
            <a:noFill/>
          </p:spPr>
          <p:txBody>
            <a:bodyPr wrap="square" lIns="0" tIns="0" rIns="0" bIns="0" rtlCol="0">
              <a:spAutoFit/>
            </a:bodyPr>
            <a:lstStyle/>
            <a:p>
              <a:pPr algn="ctr"/>
              <a:r>
                <a:rPr lang="fr-CA" sz="1500" b="1">
                  <a:solidFill>
                    <a:schemeClr val="bg1"/>
                  </a:solidFill>
                  <a:latin typeface="Source Sans Pro" panose="020B0503030403020204" pitchFamily="34" charset="0"/>
                  <a:ea typeface="PT Sans" panose="020B0503020203020204" pitchFamily="34" charset="0"/>
                  <a:cs typeface="Times Sans Serif" panose="02020603050405020304" pitchFamily="18" charset="0"/>
                </a:rPr>
                <a:t>9,400+</a:t>
              </a:r>
            </a:p>
          </p:txBody>
        </p:sp>
        <p:sp>
          <p:nvSpPr>
            <p:cNvPr id="55" name="TextBox 54">
              <a:extLst>
                <a:ext uri="{FF2B5EF4-FFF2-40B4-BE49-F238E27FC236}">
                  <a16:creationId xmlns:a16="http://schemas.microsoft.com/office/drawing/2014/main" id="{E40FD0DF-FEC6-4F09-A324-72A80FE90DE5}"/>
                </a:ext>
              </a:extLst>
            </p:cNvPr>
            <p:cNvSpPr txBox="1"/>
            <p:nvPr/>
          </p:nvSpPr>
          <p:spPr>
            <a:xfrm>
              <a:off x="6252007" y="2249197"/>
              <a:ext cx="1410206" cy="126958"/>
            </a:xfrm>
            <a:prstGeom prst="rect">
              <a:avLst/>
            </a:prstGeom>
            <a:noFill/>
          </p:spPr>
          <p:txBody>
            <a:bodyPr wrap="square" lIns="0" tIns="0" rIns="0" bIns="0" rtlCol="0">
              <a:spAutoFit/>
            </a:bodyPr>
            <a:lstStyle/>
            <a:p>
              <a:pPr algn="ctr"/>
              <a:r>
                <a:rPr lang="fr-CA" sz="825" b="1">
                  <a:solidFill>
                    <a:schemeClr val="bg1"/>
                  </a:solidFill>
                  <a:latin typeface="Source Sans Pro" panose="020B0503030403020204" pitchFamily="34" charset="0"/>
                  <a:ea typeface="PT Sans" panose="020B0503020203020204" pitchFamily="34" charset="0"/>
                  <a:cs typeface="Times Sans Serif" panose="02020603050405020304" pitchFamily="18" charset="0"/>
                </a:rPr>
                <a:t>INFORMATIONS</a:t>
              </a:r>
            </a:p>
          </p:txBody>
        </p:sp>
        <p:sp>
          <p:nvSpPr>
            <p:cNvPr id="56" name="Rectangle 55">
              <a:extLst>
                <a:ext uri="{FF2B5EF4-FFF2-40B4-BE49-F238E27FC236}">
                  <a16:creationId xmlns:a16="http://schemas.microsoft.com/office/drawing/2014/main" id="{577E6587-5DCC-4CCE-BB23-940142B241DD}"/>
                </a:ext>
              </a:extLst>
            </p:cNvPr>
            <p:cNvSpPr/>
            <p:nvPr/>
          </p:nvSpPr>
          <p:spPr>
            <a:xfrm>
              <a:off x="6247071" y="2465920"/>
              <a:ext cx="1415142" cy="328039"/>
            </a:xfrm>
            <a:prstGeom prst="rect">
              <a:avLst/>
            </a:prstGeom>
          </p:spPr>
          <p:txBody>
            <a:bodyPr wrap="square" lIns="0" tIns="0" rIns="0" bIns="0">
              <a:spAutoFit/>
            </a:bodyPr>
            <a:lstStyle/>
            <a:p>
              <a:pPr algn="ctr">
                <a:lnSpc>
                  <a:spcPct val="150000"/>
                </a:lnSpc>
              </a:pPr>
              <a:r>
                <a:rPr lang="fr-CA" sz="750">
                  <a:solidFill>
                    <a:schemeClr val="bg1"/>
                  </a:solidFill>
                  <a:latin typeface="Source Sans Pro" panose="020B0503030403020204" pitchFamily="34" charset="0"/>
                  <a:ea typeface="PT Sans" panose="020B0503020203020204" pitchFamily="34" charset="0"/>
                </a:rPr>
                <a:t>Interactively procrastinate high-pay off content without.</a:t>
              </a:r>
            </a:p>
          </p:txBody>
        </p:sp>
        <p:sp>
          <p:nvSpPr>
            <p:cNvPr id="74" name="Rectangle 73">
              <a:extLst>
                <a:ext uri="{FF2B5EF4-FFF2-40B4-BE49-F238E27FC236}">
                  <a16:creationId xmlns:a16="http://schemas.microsoft.com/office/drawing/2014/main" id="{4003961A-F143-4870-9097-7D72B0C74E28}"/>
                </a:ext>
              </a:extLst>
            </p:cNvPr>
            <p:cNvSpPr/>
            <p:nvPr/>
          </p:nvSpPr>
          <p:spPr>
            <a:xfrm>
              <a:off x="1065407" y="3083195"/>
              <a:ext cx="2177142" cy="1338943"/>
            </a:xfrm>
            <a:prstGeom prst="rect">
              <a:avLst/>
            </a:prstGeom>
            <a:solidFill>
              <a:srgbClr val="003866"/>
            </a:solidFill>
            <a:ln>
              <a:solidFill>
                <a:srgbClr val="00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050">
                <a:latin typeface="Source Sans Pro" panose="020B0503030403020204" pitchFamily="34" charset="0"/>
              </a:endParaRPr>
            </a:p>
          </p:txBody>
        </p:sp>
        <p:sp>
          <p:nvSpPr>
            <p:cNvPr id="75" name="Oval 74">
              <a:extLst>
                <a:ext uri="{FF2B5EF4-FFF2-40B4-BE49-F238E27FC236}">
                  <a16:creationId xmlns:a16="http://schemas.microsoft.com/office/drawing/2014/main" id="{42F09D9B-C6DF-4A5B-94DA-87B665F52F61}"/>
                </a:ext>
              </a:extLst>
            </p:cNvPr>
            <p:cNvSpPr/>
            <p:nvPr/>
          </p:nvSpPr>
          <p:spPr>
            <a:xfrm>
              <a:off x="2039678" y="2968895"/>
              <a:ext cx="228600" cy="22860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050">
                <a:latin typeface="Source Sans Pro" panose="020B0503030403020204" pitchFamily="34" charset="0"/>
              </a:endParaRPr>
            </a:p>
          </p:txBody>
        </p:sp>
        <p:sp>
          <p:nvSpPr>
            <p:cNvPr id="72" name="Rectangle 71">
              <a:extLst>
                <a:ext uri="{FF2B5EF4-FFF2-40B4-BE49-F238E27FC236}">
                  <a16:creationId xmlns:a16="http://schemas.microsoft.com/office/drawing/2014/main" id="{FBB0FFB8-ED53-4340-BFEF-879CE0F58625}"/>
                </a:ext>
              </a:extLst>
            </p:cNvPr>
            <p:cNvSpPr/>
            <p:nvPr/>
          </p:nvSpPr>
          <p:spPr>
            <a:xfrm>
              <a:off x="3486406" y="3083195"/>
              <a:ext cx="2177142" cy="1338943"/>
            </a:xfrm>
            <a:prstGeom prst="rect">
              <a:avLst/>
            </a:prstGeom>
            <a:solidFill>
              <a:srgbClr val="003866"/>
            </a:solidFill>
            <a:ln>
              <a:solidFill>
                <a:srgbClr val="00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050">
                <a:latin typeface="Source Sans Pro" panose="020B0503030403020204" pitchFamily="34" charset="0"/>
              </a:endParaRPr>
            </a:p>
          </p:txBody>
        </p:sp>
        <p:sp>
          <p:nvSpPr>
            <p:cNvPr id="73" name="Oval 72">
              <a:extLst>
                <a:ext uri="{FF2B5EF4-FFF2-40B4-BE49-F238E27FC236}">
                  <a16:creationId xmlns:a16="http://schemas.microsoft.com/office/drawing/2014/main" id="{B06BA2F6-7E36-448C-AEC0-1B2C46B01D95}"/>
                </a:ext>
              </a:extLst>
            </p:cNvPr>
            <p:cNvSpPr/>
            <p:nvPr/>
          </p:nvSpPr>
          <p:spPr>
            <a:xfrm>
              <a:off x="4460677" y="2968895"/>
              <a:ext cx="228600" cy="22860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050">
                <a:latin typeface="Source Sans Pro" panose="020B0503030403020204" pitchFamily="34" charset="0"/>
              </a:endParaRPr>
            </a:p>
          </p:txBody>
        </p:sp>
        <p:sp>
          <p:nvSpPr>
            <p:cNvPr id="68" name="TextBox 67">
              <a:extLst>
                <a:ext uri="{FF2B5EF4-FFF2-40B4-BE49-F238E27FC236}">
                  <a16:creationId xmlns:a16="http://schemas.microsoft.com/office/drawing/2014/main" id="{E7EFD21D-283E-43D7-BA6A-00D2C17EF698}"/>
                </a:ext>
              </a:extLst>
            </p:cNvPr>
            <p:cNvSpPr txBox="1"/>
            <p:nvPr/>
          </p:nvSpPr>
          <p:spPr>
            <a:xfrm>
              <a:off x="6252007" y="3645106"/>
              <a:ext cx="1410206" cy="126958"/>
            </a:xfrm>
            <a:prstGeom prst="rect">
              <a:avLst/>
            </a:prstGeom>
            <a:noFill/>
          </p:spPr>
          <p:txBody>
            <a:bodyPr wrap="square" lIns="0" tIns="0" rIns="0" bIns="0" rtlCol="0">
              <a:spAutoFit/>
            </a:bodyPr>
            <a:lstStyle/>
            <a:p>
              <a:pPr algn="ctr"/>
              <a:r>
                <a:rPr lang="fr-CA" sz="825" b="1" dirty="0">
                  <a:solidFill>
                    <a:schemeClr val="bg1"/>
                  </a:solidFill>
                  <a:latin typeface="Source Sans Pro" panose="020B0503030403020204" pitchFamily="34" charset="0"/>
                  <a:ea typeface="PT Sans" panose="020B0503020203020204" pitchFamily="34" charset="0"/>
                  <a:cs typeface="Times Sans Serif" panose="02020603050405020304" pitchFamily="18" charset="0"/>
                </a:rPr>
                <a:t>INFORMATIONS</a:t>
              </a:r>
            </a:p>
          </p:txBody>
        </p:sp>
        <p:sp>
          <p:nvSpPr>
            <p:cNvPr id="69" name="Rectangle 68">
              <a:extLst>
                <a:ext uri="{FF2B5EF4-FFF2-40B4-BE49-F238E27FC236}">
                  <a16:creationId xmlns:a16="http://schemas.microsoft.com/office/drawing/2014/main" id="{0640890E-5ABE-4DED-B216-D861EEF3F0CE}"/>
                </a:ext>
              </a:extLst>
            </p:cNvPr>
            <p:cNvSpPr/>
            <p:nvPr/>
          </p:nvSpPr>
          <p:spPr>
            <a:xfrm>
              <a:off x="6247071" y="3861830"/>
              <a:ext cx="1415142" cy="328039"/>
            </a:xfrm>
            <a:prstGeom prst="rect">
              <a:avLst/>
            </a:prstGeom>
          </p:spPr>
          <p:txBody>
            <a:bodyPr wrap="square" lIns="0" tIns="0" rIns="0" bIns="0">
              <a:spAutoFit/>
            </a:bodyPr>
            <a:lstStyle/>
            <a:p>
              <a:pPr algn="ctr">
                <a:lnSpc>
                  <a:spcPct val="150000"/>
                </a:lnSpc>
              </a:pPr>
              <a:r>
                <a:rPr lang="fr-CA" sz="750">
                  <a:solidFill>
                    <a:schemeClr val="bg1"/>
                  </a:solidFill>
                  <a:latin typeface="Source Sans Pro" panose="020B0503030403020204" pitchFamily="34" charset="0"/>
                  <a:ea typeface="PT Sans" panose="020B0503020203020204" pitchFamily="34" charset="0"/>
                </a:rPr>
                <a:t>Interactively procrastinate high-pay off content without.</a:t>
              </a:r>
            </a:p>
          </p:txBody>
        </p:sp>
      </p:grpSp>
      <p:grpSp>
        <p:nvGrpSpPr>
          <p:cNvPr id="4" name="Grupo 3"/>
          <p:cNvGrpSpPr/>
          <p:nvPr/>
        </p:nvGrpSpPr>
        <p:grpSpPr>
          <a:xfrm>
            <a:off x="2599441" y="1510627"/>
            <a:ext cx="4097472" cy="2383781"/>
            <a:chOff x="2736671" y="2196316"/>
            <a:chExt cx="4097472" cy="2383781"/>
          </a:xfrm>
        </p:grpSpPr>
        <p:sp>
          <p:nvSpPr>
            <p:cNvPr id="76" name="TextBox 41">
              <a:extLst>
                <a:ext uri="{FF2B5EF4-FFF2-40B4-BE49-F238E27FC236}">
                  <a16:creationId xmlns:a16="http://schemas.microsoft.com/office/drawing/2014/main" id="{173913D1-1C18-4935-9109-9F68B994F7FC}"/>
                </a:ext>
              </a:extLst>
            </p:cNvPr>
            <p:cNvSpPr txBox="1"/>
            <p:nvPr/>
          </p:nvSpPr>
          <p:spPr>
            <a:xfrm>
              <a:off x="2777878" y="2541170"/>
              <a:ext cx="1695520" cy="230832"/>
            </a:xfrm>
            <a:prstGeom prst="rect">
              <a:avLst/>
            </a:prstGeom>
            <a:noFill/>
          </p:spPr>
          <p:txBody>
            <a:bodyPr wrap="square" lIns="0" tIns="0" rIns="0" bIns="0" rtlCol="0">
              <a:spAutoFit/>
            </a:bodyPr>
            <a:lstStyle/>
            <a:p>
              <a:pPr fontAlgn="base"/>
              <a:r>
                <a:rPr lang="fr-CA" sz="1500" b="1" dirty="0">
                  <a:solidFill>
                    <a:schemeClr val="bg1"/>
                  </a:solidFill>
                  <a:latin typeface="Source Sans Pro" panose="020B0503030403020204" pitchFamily="34" charset="0"/>
                  <a:ea typeface="PT Sans" panose="020B0503020203020204" pitchFamily="34" charset="0"/>
                  <a:cs typeface="Times Sans Serif" panose="02020603050405020304" pitchFamily="18" charset="0"/>
                </a:rPr>
                <a:t>2. Nouvelles </a:t>
              </a:r>
            </a:p>
          </p:txBody>
        </p:sp>
        <p:sp>
          <p:nvSpPr>
            <p:cNvPr id="77" name="TextBox 41">
              <a:extLst>
                <a:ext uri="{FF2B5EF4-FFF2-40B4-BE49-F238E27FC236}">
                  <a16:creationId xmlns:a16="http://schemas.microsoft.com/office/drawing/2014/main" id="{173913D1-1C18-4935-9109-9F68B994F7FC}"/>
                </a:ext>
              </a:extLst>
            </p:cNvPr>
            <p:cNvSpPr txBox="1"/>
            <p:nvPr/>
          </p:nvSpPr>
          <p:spPr>
            <a:xfrm>
              <a:off x="5110077" y="2196316"/>
              <a:ext cx="1695520" cy="230832"/>
            </a:xfrm>
            <a:prstGeom prst="rect">
              <a:avLst/>
            </a:prstGeom>
            <a:noFill/>
          </p:spPr>
          <p:txBody>
            <a:bodyPr wrap="square" lIns="0" tIns="0" rIns="0" bIns="0" rtlCol="0">
              <a:spAutoFit/>
            </a:bodyPr>
            <a:lstStyle/>
            <a:p>
              <a:pPr fontAlgn="base"/>
              <a:r>
                <a:rPr lang="fr-CA" sz="1500" b="1" dirty="0">
                  <a:solidFill>
                    <a:schemeClr val="bg1"/>
                  </a:solidFill>
                  <a:latin typeface="Source Sans Pro" panose="020B0503030403020204" pitchFamily="34" charset="0"/>
                  <a:ea typeface="PT Sans" panose="020B0503020203020204" pitchFamily="34" charset="0"/>
                  <a:cs typeface="Times Sans Serif" panose="02020603050405020304" pitchFamily="18" charset="0"/>
                </a:rPr>
                <a:t>3. Religion </a:t>
              </a:r>
            </a:p>
          </p:txBody>
        </p:sp>
        <p:sp>
          <p:nvSpPr>
            <p:cNvPr id="78" name="TextBox 41">
              <a:extLst>
                <a:ext uri="{FF2B5EF4-FFF2-40B4-BE49-F238E27FC236}">
                  <a16:creationId xmlns:a16="http://schemas.microsoft.com/office/drawing/2014/main" id="{173913D1-1C18-4935-9109-9F68B994F7FC}"/>
                </a:ext>
              </a:extLst>
            </p:cNvPr>
            <p:cNvSpPr txBox="1"/>
            <p:nvPr/>
          </p:nvSpPr>
          <p:spPr>
            <a:xfrm>
              <a:off x="5138623" y="2571495"/>
              <a:ext cx="1695520" cy="477054"/>
            </a:xfrm>
            <a:prstGeom prst="rect">
              <a:avLst/>
            </a:prstGeom>
            <a:noFill/>
          </p:spPr>
          <p:txBody>
            <a:bodyPr wrap="square" lIns="0" tIns="0" rIns="0" bIns="0" rtlCol="0">
              <a:spAutoFit/>
            </a:bodyPr>
            <a:lstStyle/>
            <a:p>
              <a:pPr fontAlgn="base"/>
              <a:r>
                <a:rPr lang="fr-CA" sz="1500" b="1" dirty="0">
                  <a:solidFill>
                    <a:schemeClr val="bg1"/>
                  </a:solidFill>
                  <a:latin typeface="Source Sans Pro" panose="020B0503030403020204" pitchFamily="34" charset="0"/>
                  <a:ea typeface="PT Sans" panose="020B0503020203020204" pitchFamily="34" charset="0"/>
                  <a:cs typeface="Times Sans Serif" panose="02020603050405020304" pitchFamily="18" charset="0"/>
                </a:rPr>
                <a:t>4. Romans</a:t>
              </a:r>
            </a:p>
            <a:p>
              <a:pPr fontAlgn="base"/>
              <a:r>
                <a:rPr lang="fr-CA" sz="1500" b="1" dirty="0">
                  <a:solidFill>
                    <a:schemeClr val="bg1"/>
                  </a:solidFill>
                  <a:latin typeface="Source Sans Pro" panose="020B0503030403020204" pitchFamily="34" charset="0"/>
                  <a:ea typeface="PT Sans" panose="020B0503020203020204" pitchFamily="34" charset="0"/>
                  <a:cs typeface="Times Sans Serif" panose="02020603050405020304" pitchFamily="18" charset="0"/>
                </a:rPr>
                <a:t> </a:t>
              </a:r>
            </a:p>
          </p:txBody>
        </p:sp>
        <p:sp>
          <p:nvSpPr>
            <p:cNvPr id="79" name="TextBox 41">
              <a:extLst>
                <a:ext uri="{FF2B5EF4-FFF2-40B4-BE49-F238E27FC236}">
                  <a16:creationId xmlns:a16="http://schemas.microsoft.com/office/drawing/2014/main" id="{173913D1-1C18-4935-9109-9F68B994F7FC}"/>
                </a:ext>
              </a:extLst>
            </p:cNvPr>
            <p:cNvSpPr txBox="1"/>
            <p:nvPr/>
          </p:nvSpPr>
          <p:spPr>
            <a:xfrm>
              <a:off x="2736671" y="3518190"/>
              <a:ext cx="1695520" cy="230832"/>
            </a:xfrm>
            <a:prstGeom prst="rect">
              <a:avLst/>
            </a:prstGeom>
            <a:noFill/>
          </p:spPr>
          <p:txBody>
            <a:bodyPr wrap="square" lIns="0" tIns="0" rIns="0" bIns="0" rtlCol="0">
              <a:spAutoFit/>
            </a:bodyPr>
            <a:lstStyle/>
            <a:p>
              <a:pPr fontAlgn="base"/>
              <a:r>
                <a:rPr lang="fr-CA" sz="1500" b="1" dirty="0">
                  <a:solidFill>
                    <a:schemeClr val="bg1"/>
                  </a:solidFill>
                  <a:latin typeface="Source Sans Pro" panose="020B0503030403020204" pitchFamily="34" charset="0"/>
                  <a:ea typeface="PT Sans" panose="020B0503020203020204" pitchFamily="34" charset="0"/>
                  <a:cs typeface="Times Sans Serif" panose="02020603050405020304" pitchFamily="18" charset="0"/>
                </a:rPr>
                <a:t>5. Éducation</a:t>
              </a:r>
            </a:p>
          </p:txBody>
        </p:sp>
        <p:sp>
          <p:nvSpPr>
            <p:cNvPr id="80" name="TextBox 41">
              <a:extLst>
                <a:ext uri="{FF2B5EF4-FFF2-40B4-BE49-F238E27FC236}">
                  <a16:creationId xmlns:a16="http://schemas.microsoft.com/office/drawing/2014/main" id="{173913D1-1C18-4935-9109-9F68B994F7FC}"/>
                </a:ext>
              </a:extLst>
            </p:cNvPr>
            <p:cNvSpPr txBox="1"/>
            <p:nvPr/>
          </p:nvSpPr>
          <p:spPr>
            <a:xfrm>
              <a:off x="2736671" y="3856822"/>
              <a:ext cx="1695520" cy="723275"/>
            </a:xfrm>
            <a:prstGeom prst="rect">
              <a:avLst/>
            </a:prstGeom>
            <a:noFill/>
          </p:spPr>
          <p:txBody>
            <a:bodyPr wrap="square" lIns="0" tIns="0" rIns="0" bIns="0" rtlCol="0">
              <a:spAutoFit/>
            </a:bodyPr>
            <a:lstStyle/>
            <a:p>
              <a:pPr fontAlgn="base"/>
              <a:r>
                <a:rPr lang="fr-CA" sz="1500" b="1" dirty="0">
                  <a:solidFill>
                    <a:schemeClr val="bg1"/>
                  </a:solidFill>
                  <a:latin typeface="Source Sans Pro" panose="020B0503030403020204" pitchFamily="34" charset="0"/>
                  <a:ea typeface="PT Sans" panose="020B0503020203020204" pitchFamily="34" charset="0"/>
                  <a:cs typeface="Times Sans Serif" panose="02020603050405020304" pitchFamily="18" charset="0"/>
                </a:rPr>
                <a:t>6. Poésie </a:t>
              </a:r>
            </a:p>
            <a:p>
              <a:br>
                <a:rPr lang="fr-CA" sz="1600" dirty="0"/>
              </a:br>
              <a:r>
                <a:rPr lang="fr-CA" sz="1500" b="1" dirty="0">
                  <a:solidFill>
                    <a:schemeClr val="bg1"/>
                  </a:solidFill>
                  <a:latin typeface="Source Sans Pro" panose="020B0503030403020204" pitchFamily="34" charset="0"/>
                  <a:ea typeface="PT Sans" panose="020B0503020203020204" pitchFamily="34" charset="0"/>
                  <a:cs typeface="Times Sans Serif" panose="02020603050405020304" pitchFamily="18" charset="0"/>
                </a:rPr>
                <a:t> </a:t>
              </a:r>
            </a:p>
          </p:txBody>
        </p:sp>
        <p:sp>
          <p:nvSpPr>
            <p:cNvPr id="81" name="TextBox 41">
              <a:extLst>
                <a:ext uri="{FF2B5EF4-FFF2-40B4-BE49-F238E27FC236}">
                  <a16:creationId xmlns:a16="http://schemas.microsoft.com/office/drawing/2014/main" id="{173913D1-1C18-4935-9109-9F68B994F7FC}"/>
                </a:ext>
              </a:extLst>
            </p:cNvPr>
            <p:cNvSpPr txBox="1"/>
            <p:nvPr/>
          </p:nvSpPr>
          <p:spPr>
            <a:xfrm>
              <a:off x="5081531" y="3480936"/>
              <a:ext cx="1695520" cy="461665"/>
            </a:xfrm>
            <a:prstGeom prst="rect">
              <a:avLst/>
            </a:prstGeom>
            <a:noFill/>
          </p:spPr>
          <p:txBody>
            <a:bodyPr wrap="square" lIns="0" tIns="0" rIns="0" bIns="0" rtlCol="0">
              <a:spAutoFit/>
            </a:bodyPr>
            <a:lstStyle/>
            <a:p>
              <a:pPr fontAlgn="base"/>
              <a:r>
                <a:rPr lang="fr-CA" sz="1500" b="1" dirty="0">
                  <a:solidFill>
                    <a:schemeClr val="bg1"/>
                  </a:solidFill>
                  <a:latin typeface="Source Sans Pro" panose="020B0503030403020204" pitchFamily="34" charset="0"/>
                  <a:ea typeface="PT Sans" panose="020B0503020203020204" pitchFamily="34" charset="0"/>
                  <a:cs typeface="Times Sans Serif" panose="02020603050405020304" pitchFamily="18" charset="0"/>
                </a:rPr>
                <a:t>7. Jeunesse</a:t>
              </a:r>
              <a:br>
                <a:rPr lang="fr-CA" sz="1600" dirty="0"/>
              </a:br>
              <a:endParaRPr lang="fr-CA" sz="1500" b="1" dirty="0">
                <a:solidFill>
                  <a:schemeClr val="bg1"/>
                </a:solidFill>
                <a:latin typeface="Source Sans Pro" panose="020B0503030403020204" pitchFamily="34" charset="0"/>
                <a:ea typeface="PT Sans" panose="020B0503020203020204" pitchFamily="34" charset="0"/>
                <a:cs typeface="Times Sans Serif" panose="02020603050405020304" pitchFamily="18" charset="0"/>
              </a:endParaRPr>
            </a:p>
          </p:txBody>
        </p:sp>
        <p:sp>
          <p:nvSpPr>
            <p:cNvPr id="82" name="TextBox 41">
              <a:extLst>
                <a:ext uri="{FF2B5EF4-FFF2-40B4-BE49-F238E27FC236}">
                  <a16:creationId xmlns:a16="http://schemas.microsoft.com/office/drawing/2014/main" id="{173913D1-1C18-4935-9109-9F68B994F7FC}"/>
                </a:ext>
              </a:extLst>
            </p:cNvPr>
            <p:cNvSpPr txBox="1"/>
            <p:nvPr/>
          </p:nvSpPr>
          <p:spPr>
            <a:xfrm>
              <a:off x="5081531" y="3796239"/>
              <a:ext cx="1752612" cy="569387"/>
            </a:xfrm>
            <a:prstGeom prst="rect">
              <a:avLst/>
            </a:prstGeom>
            <a:noFill/>
          </p:spPr>
          <p:txBody>
            <a:bodyPr wrap="square" lIns="0" tIns="0" rIns="0" bIns="0" rtlCol="0">
              <a:spAutoFit/>
            </a:bodyPr>
            <a:lstStyle/>
            <a:p>
              <a:pPr fontAlgn="base"/>
              <a:r>
                <a:rPr lang="fr-CA" sz="1500" b="1" dirty="0">
                  <a:solidFill>
                    <a:schemeClr val="bg1"/>
                  </a:solidFill>
                  <a:latin typeface="Source Sans Pro" panose="020B0503030403020204" pitchFamily="34" charset="0"/>
                  <a:ea typeface="PT Sans" panose="020B0503020203020204" pitchFamily="34" charset="0"/>
                  <a:cs typeface="Times Sans Serif" panose="02020603050405020304" pitchFamily="18" charset="0"/>
                </a:rPr>
                <a:t>8. </a:t>
              </a:r>
              <a:r>
                <a:rPr lang="fr-CA" sz="1100" b="1" dirty="0">
                  <a:solidFill>
                    <a:schemeClr val="bg1"/>
                  </a:solidFill>
                  <a:latin typeface="Source Sans Pro" panose="020B0503030403020204" pitchFamily="34" charset="0"/>
                  <a:ea typeface="PT Sans" panose="020B0503020203020204" pitchFamily="34" charset="0"/>
                  <a:cs typeface="Times Sans Serif" panose="02020603050405020304" pitchFamily="18" charset="0"/>
                </a:rPr>
                <a:t>Histoire, économie, politique, philosophie </a:t>
              </a:r>
              <a:br>
                <a:rPr lang="fr-CA" sz="1100" b="1" dirty="0">
                  <a:solidFill>
                    <a:schemeClr val="bg1"/>
                  </a:solidFill>
                  <a:latin typeface="Source Sans Pro" panose="020B0503030403020204" pitchFamily="34" charset="0"/>
                  <a:ea typeface="PT Sans" panose="020B0503020203020204" pitchFamily="34" charset="0"/>
                  <a:cs typeface="Times Sans Serif" panose="02020603050405020304" pitchFamily="18" charset="0"/>
                </a:rPr>
              </a:br>
              <a:r>
                <a:rPr lang="fr-CA" sz="1100" b="1" dirty="0">
                  <a:solidFill>
                    <a:schemeClr val="bg1"/>
                  </a:solidFill>
                  <a:latin typeface="Source Sans Pro" panose="020B0503030403020204" pitchFamily="34" charset="0"/>
                  <a:ea typeface="PT Sans" panose="020B0503020203020204" pitchFamily="34" charset="0"/>
                  <a:cs typeface="Times Sans Serif" panose="02020603050405020304" pitchFamily="18" charset="0"/>
                </a:rPr>
                <a:t>ou sciences sociales</a:t>
              </a:r>
            </a:p>
          </p:txBody>
        </p:sp>
      </p:grpSp>
      <p:pic>
        <p:nvPicPr>
          <p:cNvPr id="83" name="Google Shape;98;p7"/>
          <p:cNvPicPr preferRelativeResize="0"/>
          <p:nvPr/>
        </p:nvPicPr>
        <p:blipFill rotWithShape="1">
          <a:blip r:embed="rId3">
            <a:alphaModFix/>
          </a:blip>
          <a:srcRect r="29173" b="22758"/>
          <a:stretch/>
        </p:blipFill>
        <p:spPr>
          <a:xfrm rot="17579165">
            <a:off x="7722749" y="-202517"/>
            <a:ext cx="1862134" cy="1870013"/>
          </a:xfrm>
          <a:prstGeom prst="rect">
            <a:avLst/>
          </a:prstGeom>
          <a:noFill/>
          <a:ln>
            <a:noFill/>
          </a:ln>
        </p:spPr>
      </p:pic>
      <p:sp>
        <p:nvSpPr>
          <p:cNvPr id="29" name="TextBox 7">
            <a:extLst>
              <a:ext uri="{FF2B5EF4-FFF2-40B4-BE49-F238E27FC236}">
                <a16:creationId xmlns:a16="http://schemas.microsoft.com/office/drawing/2014/main" id="{5CCDF11D-A8A4-2E4A-B582-4066AC2688C5}"/>
              </a:ext>
            </a:extLst>
          </p:cNvPr>
          <p:cNvSpPr txBox="1"/>
          <p:nvPr/>
        </p:nvSpPr>
        <p:spPr>
          <a:xfrm>
            <a:off x="1511781" y="3910423"/>
            <a:ext cx="5917679" cy="825291"/>
          </a:xfrm>
          <a:prstGeom prst="rect">
            <a:avLst/>
          </a:prstGeom>
          <a:noFill/>
        </p:spPr>
        <p:txBody>
          <a:bodyPr wrap="square" rtlCol="0">
            <a:spAutoFit/>
          </a:bodyPr>
          <a:lstStyle/>
          <a:p>
            <a:pPr algn="ctr">
              <a:lnSpc>
                <a:spcPct val="150000"/>
              </a:lnSpc>
            </a:pPr>
            <a:r>
              <a:rPr lang="fr-CA" sz="1100" i="1" dirty="0">
                <a:latin typeface="Microsoft YaHei Light" panose="020B0502040204020203" pitchFamily="34" charset="-122"/>
                <a:ea typeface="Microsoft YaHei Light" panose="020B0502040204020203" pitchFamily="34" charset="-122"/>
              </a:rPr>
              <a:t>* Il est important de souligner que l’étude qui a produit ces données a été réalisée avant la pandémie. Aujourd’hui, nous savons que cette période a été marquée par une croissance des ventes de livres jeunesse et d’ouvrages généraux.</a:t>
            </a:r>
          </a:p>
        </p:txBody>
      </p:sp>
    </p:spTree>
    <p:extLst>
      <p:ext uri="{BB962C8B-B14F-4D97-AF65-F5344CB8AC3E}">
        <p14:creationId xmlns:p14="http://schemas.microsoft.com/office/powerpoint/2010/main" val="542294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Google Shape;98;p7"/>
          <p:cNvPicPr preferRelativeResize="0"/>
          <p:nvPr/>
        </p:nvPicPr>
        <p:blipFill rotWithShape="1">
          <a:blip r:embed="rId3">
            <a:alphaModFix/>
          </a:blip>
          <a:srcRect r="29173" b="22758"/>
          <a:stretch/>
        </p:blipFill>
        <p:spPr>
          <a:xfrm rot="17579165">
            <a:off x="7722749" y="-202517"/>
            <a:ext cx="1862134" cy="1870013"/>
          </a:xfrm>
          <a:prstGeom prst="rect">
            <a:avLst/>
          </a:prstGeom>
          <a:noFill/>
          <a:ln>
            <a:noFill/>
          </a:ln>
        </p:spPr>
      </p:pic>
      <p:sp>
        <p:nvSpPr>
          <p:cNvPr id="28" name="TextBox 7">
            <a:extLst>
              <a:ext uri="{FF2B5EF4-FFF2-40B4-BE49-F238E27FC236}">
                <a16:creationId xmlns:a16="http://schemas.microsoft.com/office/drawing/2014/main" id="{5CCDF11D-A8A4-2E4A-B582-4066AC2688C5}"/>
              </a:ext>
            </a:extLst>
          </p:cNvPr>
          <p:cNvSpPr txBox="1"/>
          <p:nvPr/>
        </p:nvSpPr>
        <p:spPr>
          <a:xfrm>
            <a:off x="593899" y="521177"/>
            <a:ext cx="3078691" cy="2000548"/>
          </a:xfrm>
          <a:prstGeom prst="rect">
            <a:avLst/>
          </a:prstGeom>
          <a:noFill/>
        </p:spPr>
        <p:txBody>
          <a:bodyPr wrap="square" rtlCol="0">
            <a:spAutoFit/>
          </a:bodyPr>
          <a:lstStyle/>
          <a:p>
            <a:r>
              <a:rPr lang="fr-CA" sz="2400" b="1" noProof="1">
                <a:solidFill>
                  <a:schemeClr val="tx1">
                    <a:lumMod val="85000"/>
                    <a:lumOff val="15000"/>
                  </a:schemeClr>
                </a:solidFill>
                <a:latin typeface="Poppins" pitchFamily="2" charset="77"/>
                <a:ea typeface="Open Sans" panose="020B0606030504020204" pitchFamily="34" charset="0"/>
                <a:cs typeface="Poppins" pitchFamily="2" charset="77"/>
              </a:rPr>
              <a:t>Les ventes</a:t>
            </a:r>
          </a:p>
          <a:p>
            <a:endParaRPr lang="fr-CA" sz="1800" b="1" noProof="1">
              <a:solidFill>
                <a:schemeClr val="tx1">
                  <a:lumMod val="85000"/>
                  <a:lumOff val="15000"/>
                </a:schemeClr>
              </a:solidFill>
              <a:latin typeface="Poppins" pitchFamily="2" charset="77"/>
              <a:ea typeface="Open Sans" panose="020B0606030504020204" pitchFamily="34" charset="0"/>
              <a:cs typeface="Poppins" pitchFamily="2" charset="77"/>
            </a:endParaRPr>
          </a:p>
          <a:p>
            <a:pPr>
              <a:lnSpc>
                <a:spcPct val="150000"/>
              </a:lnSpc>
            </a:pPr>
            <a:r>
              <a:rPr lang="fr-CA" sz="1200" dirty="0">
                <a:latin typeface="Microsoft YaHei Light" panose="020B0502040204020203" pitchFamily="34" charset="-122"/>
                <a:ea typeface="Microsoft YaHei Light" panose="020B0502040204020203" pitchFamily="34" charset="-122"/>
              </a:rPr>
              <a:t>Une caractéristique frappante du marché brésilien est la grande importance des ventes de livres pour le gouvernement.</a:t>
            </a:r>
          </a:p>
          <a:p>
            <a:br>
              <a:rPr lang="fr-CA" dirty="0"/>
            </a:br>
            <a:endParaRPr lang="fr-CA" noProof="1">
              <a:latin typeface="Microsoft YaHei Light" panose="020B0502040204020203" pitchFamily="34" charset="-122"/>
              <a:ea typeface="Microsoft YaHei Light" panose="020B0502040204020203" pitchFamily="34" charset="-122"/>
            </a:endParaRPr>
          </a:p>
        </p:txBody>
      </p:sp>
      <p:sp>
        <p:nvSpPr>
          <p:cNvPr id="4" name="Retângulo 3"/>
          <p:cNvSpPr/>
          <p:nvPr/>
        </p:nvSpPr>
        <p:spPr>
          <a:xfrm>
            <a:off x="0" y="4702599"/>
            <a:ext cx="8451056" cy="692497"/>
          </a:xfrm>
          <a:prstGeom prst="rect">
            <a:avLst/>
          </a:prstGeom>
        </p:spPr>
        <p:txBody>
          <a:bodyPr wrap="square">
            <a:spAutoFit/>
          </a:bodyPr>
          <a:lstStyle/>
          <a:p>
            <a:r>
              <a:rPr lang="fr-CA" sz="1000" dirty="0">
                <a:latin typeface="Microsoft YaHei Light" panose="020B0502040204020203" pitchFamily="34" charset="-122"/>
                <a:ea typeface="Microsoft YaHei Light" panose="020B0502040204020203" pitchFamily="34" charset="-122"/>
              </a:rPr>
              <a:t>Production et ventes du secteur brésilien de l’édition | Source: Nielsen Book</a:t>
            </a:r>
          </a:p>
          <a:p>
            <a:br>
              <a:rPr lang="fr-CA" dirty="0"/>
            </a:br>
            <a:endParaRPr lang="fr-CA" dirty="0"/>
          </a:p>
        </p:txBody>
      </p:sp>
      <p:sp>
        <p:nvSpPr>
          <p:cNvPr id="50" name="Google Shape;188;p27"/>
          <p:cNvSpPr txBox="1"/>
          <p:nvPr/>
        </p:nvSpPr>
        <p:spPr>
          <a:xfrm>
            <a:off x="410902" y="3127092"/>
            <a:ext cx="1089098" cy="379304"/>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fr-CA" sz="1100" b="1" dirty="0">
                <a:latin typeface="Microsoft YaHei Light" panose="020B0502040204020203" pitchFamily="34" charset="-122"/>
                <a:ea typeface="Microsoft YaHei Light" panose="020B0502040204020203" pitchFamily="34" charset="-122"/>
              </a:rPr>
              <a:t>EXEMPLAIRES</a:t>
            </a:r>
          </a:p>
        </p:txBody>
      </p:sp>
      <p:sp>
        <p:nvSpPr>
          <p:cNvPr id="17" name="Retângulo 16"/>
          <p:cNvSpPr/>
          <p:nvPr/>
        </p:nvSpPr>
        <p:spPr>
          <a:xfrm>
            <a:off x="185196" y="3884861"/>
            <a:ext cx="1588836" cy="273023"/>
          </a:xfrm>
          <a:prstGeom prst="rect">
            <a:avLst/>
          </a:prstGeom>
        </p:spPr>
        <p:txBody>
          <a:bodyPr wrap="square">
            <a:spAutoFit/>
          </a:bodyPr>
          <a:lstStyle/>
          <a:p>
            <a:pPr algn="r">
              <a:lnSpc>
                <a:spcPct val="115000"/>
              </a:lnSpc>
            </a:pPr>
            <a:r>
              <a:rPr lang="fr-CA" sz="1100" b="1" dirty="0">
                <a:latin typeface="Microsoft YaHei Light" panose="020B0502040204020203" pitchFamily="34" charset="-122"/>
                <a:ea typeface="Microsoft YaHei Light" panose="020B0502040204020203" pitchFamily="34" charset="-122"/>
              </a:rPr>
              <a:t>CHIFFRE D’AFFAIRES</a:t>
            </a:r>
          </a:p>
        </p:txBody>
      </p:sp>
      <p:grpSp>
        <p:nvGrpSpPr>
          <p:cNvPr id="24" name="Grupo 23"/>
          <p:cNvGrpSpPr/>
          <p:nvPr/>
        </p:nvGrpSpPr>
        <p:grpSpPr>
          <a:xfrm>
            <a:off x="862780" y="2228907"/>
            <a:ext cx="7008844" cy="1982095"/>
            <a:chOff x="996249" y="2417862"/>
            <a:chExt cx="6904684" cy="1789514"/>
          </a:xfrm>
        </p:grpSpPr>
        <p:sp>
          <p:nvSpPr>
            <p:cNvPr id="7" name="Retângulo 6"/>
            <p:cNvSpPr/>
            <p:nvPr/>
          </p:nvSpPr>
          <p:spPr>
            <a:xfrm>
              <a:off x="4454820" y="2417862"/>
              <a:ext cx="230877" cy="277873"/>
            </a:xfrm>
            <a:prstGeom prst="rect">
              <a:avLst/>
            </a:prstGeom>
          </p:spPr>
          <p:txBody>
            <a:bodyPr wrap="none">
              <a:spAutoFit/>
            </a:bodyPr>
            <a:lstStyle/>
            <a:p>
              <a:r>
                <a:rPr lang="fr-CA" dirty="0"/>
                <a:t> </a:t>
              </a:r>
            </a:p>
          </p:txBody>
        </p:sp>
        <p:grpSp>
          <p:nvGrpSpPr>
            <p:cNvPr id="18" name="Grupo 17"/>
            <p:cNvGrpSpPr/>
            <p:nvPr/>
          </p:nvGrpSpPr>
          <p:grpSpPr>
            <a:xfrm>
              <a:off x="2254955" y="2599698"/>
              <a:ext cx="5484034" cy="243196"/>
              <a:chOff x="2265974" y="2769054"/>
              <a:chExt cx="5484034" cy="243196"/>
            </a:xfrm>
          </p:grpSpPr>
          <p:sp>
            <p:nvSpPr>
              <p:cNvPr id="36" name="Parallelogram 51">
                <a:extLst>
                  <a:ext uri="{FF2B5EF4-FFF2-40B4-BE49-F238E27FC236}">
                    <a16:creationId xmlns:a16="http://schemas.microsoft.com/office/drawing/2014/main" id="{F434E40D-E03A-4E45-B3FF-DD62C25C3ABF}"/>
                  </a:ext>
                </a:extLst>
              </p:cNvPr>
              <p:cNvSpPr/>
              <p:nvPr/>
            </p:nvSpPr>
            <p:spPr>
              <a:xfrm>
                <a:off x="2265974" y="2792677"/>
                <a:ext cx="1406616" cy="198976"/>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Source Sans Pro" panose="020B0503030403020204" pitchFamily="34" charset="0"/>
                  <a:cs typeface="Segoe UI" panose="020B0502040204020203" pitchFamily="34" charset="0"/>
                </a:endParaRPr>
              </a:p>
            </p:txBody>
          </p:sp>
          <p:sp>
            <p:nvSpPr>
              <p:cNvPr id="11" name="CaixaDeTexto 10"/>
              <p:cNvSpPr txBox="1"/>
              <p:nvPr/>
            </p:nvSpPr>
            <p:spPr>
              <a:xfrm>
                <a:off x="2265975" y="2789952"/>
                <a:ext cx="1415707" cy="222298"/>
              </a:xfrm>
              <a:prstGeom prst="rect">
                <a:avLst/>
              </a:prstGeom>
              <a:noFill/>
            </p:spPr>
            <p:txBody>
              <a:bodyPr wrap="square" rtlCol="0">
                <a:spAutoFit/>
              </a:bodyPr>
              <a:lstStyle/>
              <a:p>
                <a:pPr algn="ctr"/>
                <a:r>
                  <a:rPr lang="fr-CA" sz="1000" b="1" dirty="0">
                    <a:solidFill>
                      <a:schemeClr val="bg1"/>
                    </a:solidFill>
                    <a:latin typeface="Microsoft YaHei Light" panose="020B0502040204020203" pitchFamily="34" charset="-122"/>
                    <a:ea typeface="Microsoft YaHei Light" panose="020B0502040204020203" pitchFamily="34" charset="-122"/>
                  </a:rPr>
                  <a:t>TOTAL</a:t>
                </a:r>
              </a:p>
            </p:txBody>
          </p:sp>
          <p:sp>
            <p:nvSpPr>
              <p:cNvPr id="39" name="Parallelogram 51">
                <a:extLst>
                  <a:ext uri="{FF2B5EF4-FFF2-40B4-BE49-F238E27FC236}">
                    <a16:creationId xmlns:a16="http://schemas.microsoft.com/office/drawing/2014/main" id="{F434E40D-E03A-4E45-B3FF-DD62C25C3ABF}"/>
                  </a:ext>
                </a:extLst>
              </p:cNvPr>
              <p:cNvSpPr/>
              <p:nvPr/>
            </p:nvSpPr>
            <p:spPr>
              <a:xfrm>
                <a:off x="4201748" y="2769054"/>
                <a:ext cx="1406616" cy="198976"/>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Source Sans Pro" panose="020B0503030403020204" pitchFamily="34" charset="0"/>
                  <a:cs typeface="Segoe UI" panose="020B0502040204020203" pitchFamily="34" charset="0"/>
                </a:endParaRPr>
              </a:p>
            </p:txBody>
          </p:sp>
          <p:sp>
            <p:nvSpPr>
              <p:cNvPr id="40" name="CaixaDeTexto 39"/>
              <p:cNvSpPr txBox="1"/>
              <p:nvPr/>
            </p:nvSpPr>
            <p:spPr>
              <a:xfrm>
                <a:off x="4201748" y="2771837"/>
                <a:ext cx="1406616" cy="222298"/>
              </a:xfrm>
              <a:prstGeom prst="rect">
                <a:avLst/>
              </a:prstGeom>
              <a:noFill/>
            </p:spPr>
            <p:txBody>
              <a:bodyPr wrap="square" rtlCol="0">
                <a:spAutoFit/>
              </a:bodyPr>
              <a:lstStyle/>
              <a:p>
                <a:pPr algn="ctr"/>
                <a:r>
                  <a:rPr lang="fr-CA" sz="1000" b="1" dirty="0">
                    <a:solidFill>
                      <a:schemeClr val="bg1"/>
                    </a:solidFill>
                    <a:latin typeface="Microsoft YaHei Light" panose="020B0502040204020203" pitchFamily="34" charset="-122"/>
                    <a:ea typeface="Microsoft YaHei Light" panose="020B0502040204020203" pitchFamily="34" charset="-122"/>
                  </a:rPr>
                  <a:t>MARCHÉ</a:t>
                </a:r>
              </a:p>
            </p:txBody>
          </p:sp>
          <p:sp>
            <p:nvSpPr>
              <p:cNvPr id="41" name="Parallelogram 51">
                <a:extLst>
                  <a:ext uri="{FF2B5EF4-FFF2-40B4-BE49-F238E27FC236}">
                    <a16:creationId xmlns:a16="http://schemas.microsoft.com/office/drawing/2014/main" id="{F434E40D-E03A-4E45-B3FF-DD62C25C3ABF}"/>
                  </a:ext>
                </a:extLst>
              </p:cNvPr>
              <p:cNvSpPr/>
              <p:nvPr/>
            </p:nvSpPr>
            <p:spPr>
              <a:xfrm>
                <a:off x="6343392" y="2776718"/>
                <a:ext cx="1406616" cy="198976"/>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Source Sans Pro" panose="020B0503030403020204" pitchFamily="34" charset="0"/>
                  <a:cs typeface="Segoe UI" panose="020B0502040204020203" pitchFamily="34" charset="0"/>
                </a:endParaRPr>
              </a:p>
            </p:txBody>
          </p:sp>
          <p:sp>
            <p:nvSpPr>
              <p:cNvPr id="43" name="CaixaDeTexto 42"/>
              <p:cNvSpPr txBox="1"/>
              <p:nvPr/>
            </p:nvSpPr>
            <p:spPr>
              <a:xfrm>
                <a:off x="6343392" y="2774935"/>
                <a:ext cx="1406616" cy="222298"/>
              </a:xfrm>
              <a:prstGeom prst="rect">
                <a:avLst/>
              </a:prstGeom>
              <a:noFill/>
            </p:spPr>
            <p:txBody>
              <a:bodyPr wrap="square" rtlCol="0">
                <a:spAutoFit/>
              </a:bodyPr>
              <a:lstStyle/>
              <a:p>
                <a:pPr algn="ctr"/>
                <a:r>
                  <a:rPr lang="fr-CA" sz="1000" b="1" dirty="0">
                    <a:solidFill>
                      <a:schemeClr val="bg1"/>
                    </a:solidFill>
                    <a:latin typeface="Microsoft YaHei Light" panose="020B0502040204020203" pitchFamily="34" charset="-122"/>
                    <a:ea typeface="Microsoft YaHei Light" panose="020B0502040204020203" pitchFamily="34" charset="-122"/>
                  </a:rPr>
                  <a:t>GOUVERNEMENT</a:t>
                </a:r>
              </a:p>
            </p:txBody>
          </p:sp>
        </p:grpSp>
        <p:cxnSp>
          <p:nvCxnSpPr>
            <p:cNvPr id="13" name="Conector reto 12"/>
            <p:cNvCxnSpPr/>
            <p:nvPr/>
          </p:nvCxnSpPr>
          <p:spPr>
            <a:xfrm flipV="1">
              <a:off x="996249" y="3488093"/>
              <a:ext cx="6892226" cy="5332"/>
            </a:xfrm>
            <a:prstGeom prst="line">
              <a:avLst/>
            </a:prstGeom>
            <a:ln>
              <a:solidFill>
                <a:schemeClr val="tx2">
                  <a:lumMod val="50000"/>
                </a:schemeClr>
              </a:solidFill>
              <a:prstDash val="lgDashDotDot"/>
            </a:ln>
          </p:spPr>
          <p:style>
            <a:lnRef idx="1">
              <a:schemeClr val="accent1"/>
            </a:lnRef>
            <a:fillRef idx="0">
              <a:schemeClr val="accent1"/>
            </a:fillRef>
            <a:effectRef idx="0">
              <a:schemeClr val="accent1"/>
            </a:effectRef>
            <a:fontRef idx="minor">
              <a:schemeClr val="tx1"/>
            </a:fontRef>
          </p:style>
        </p:cxnSp>
        <p:cxnSp>
          <p:nvCxnSpPr>
            <p:cNvPr id="49" name="Conector reto 48"/>
            <p:cNvCxnSpPr/>
            <p:nvPr/>
          </p:nvCxnSpPr>
          <p:spPr>
            <a:xfrm flipV="1">
              <a:off x="1008707" y="4152601"/>
              <a:ext cx="6892226" cy="5332"/>
            </a:xfrm>
            <a:prstGeom prst="line">
              <a:avLst/>
            </a:prstGeom>
            <a:ln>
              <a:solidFill>
                <a:schemeClr val="tx2">
                  <a:lumMod val="50000"/>
                </a:schemeClr>
              </a:solidFill>
              <a:prstDash val="lgDashDotDot"/>
            </a:ln>
          </p:spPr>
          <p:style>
            <a:lnRef idx="1">
              <a:schemeClr val="accent1"/>
            </a:lnRef>
            <a:fillRef idx="0">
              <a:schemeClr val="accent1"/>
            </a:fillRef>
            <a:effectRef idx="0">
              <a:schemeClr val="accent1"/>
            </a:effectRef>
            <a:fontRef idx="minor">
              <a:schemeClr val="tx1"/>
            </a:fontRef>
          </p:style>
        </p:cxnSp>
        <p:sp>
          <p:nvSpPr>
            <p:cNvPr id="53" name="Google Shape;190;p27"/>
            <p:cNvSpPr txBox="1"/>
            <p:nvPr/>
          </p:nvSpPr>
          <p:spPr>
            <a:xfrm>
              <a:off x="2217500" y="3024153"/>
              <a:ext cx="1899143" cy="614072"/>
            </a:xfrm>
            <a:prstGeom prst="rect">
              <a:avLst/>
            </a:prstGeom>
            <a:noFill/>
            <a:ln>
              <a:noFill/>
            </a:ln>
          </p:spPr>
          <p:txBody>
            <a:bodyPr spcFirstLastPara="1" wrap="square" lIns="91425" tIns="91425" rIns="91425" bIns="91425" anchor="t" anchorCtr="0">
              <a:spAutoFit/>
            </a:bodyPr>
            <a:lstStyle/>
            <a:p>
              <a:pPr marL="0" lvl="0" indent="0" rtl="0">
                <a:lnSpc>
                  <a:spcPct val="115000"/>
                </a:lnSpc>
                <a:spcBef>
                  <a:spcPts val="0"/>
                </a:spcBef>
                <a:spcAft>
                  <a:spcPts val="0"/>
                </a:spcAft>
                <a:buNone/>
              </a:pPr>
              <a:r>
                <a:rPr lang="fr-CA" sz="2800" b="1" dirty="0">
                  <a:solidFill>
                    <a:srgbClr val="52ADDE"/>
                  </a:solidFill>
                  <a:latin typeface="Microsoft YaHei Light" panose="020B0502040204020203" pitchFamily="34" charset="-122"/>
                  <a:ea typeface="Microsoft YaHei Light" panose="020B0502040204020203" pitchFamily="34" charset="-122"/>
                </a:rPr>
                <a:t>354</a:t>
              </a:r>
              <a:r>
                <a:rPr lang="fr-CA" sz="1100" dirty="0">
                  <a:latin typeface="Microsoft YaHei Light" panose="020B0502040204020203" pitchFamily="34" charset="-122"/>
                  <a:ea typeface="Microsoft YaHei Light" panose="020B0502040204020203" pitchFamily="34" charset="-122"/>
                </a:rPr>
                <a:t> </a:t>
              </a:r>
              <a:r>
                <a:rPr lang="fr-CA" sz="1100" b="1" dirty="0">
                  <a:latin typeface="Microsoft YaHei Light" panose="020B0502040204020203" pitchFamily="34" charset="-122"/>
                  <a:ea typeface="Microsoft YaHei Light" panose="020B0502040204020203" pitchFamily="34" charset="-122"/>
                </a:rPr>
                <a:t>MILLIONS</a:t>
              </a:r>
            </a:p>
          </p:txBody>
        </p:sp>
        <p:sp>
          <p:nvSpPr>
            <p:cNvPr id="19" name="Retângulo 18"/>
            <p:cNvSpPr/>
            <p:nvPr/>
          </p:nvSpPr>
          <p:spPr>
            <a:xfrm>
              <a:off x="4153657" y="3039927"/>
              <a:ext cx="1443687" cy="498609"/>
            </a:xfrm>
            <a:prstGeom prst="rect">
              <a:avLst/>
            </a:prstGeom>
          </p:spPr>
          <p:txBody>
            <a:bodyPr wrap="none">
              <a:spAutoFit/>
            </a:bodyPr>
            <a:lstStyle/>
            <a:p>
              <a:pPr>
                <a:lnSpc>
                  <a:spcPct val="115000"/>
                </a:lnSpc>
              </a:pPr>
              <a:r>
                <a:rPr lang="fr-CA" sz="2800" b="1" dirty="0">
                  <a:solidFill>
                    <a:srgbClr val="52ADDE"/>
                  </a:solidFill>
                  <a:latin typeface="Microsoft YaHei Light" panose="020B0502040204020203" pitchFamily="34" charset="-122"/>
                  <a:ea typeface="Microsoft YaHei Light" panose="020B0502040204020203" pitchFamily="34" charset="-122"/>
                </a:rPr>
                <a:t>193</a:t>
              </a:r>
              <a:r>
                <a:rPr lang="fr-CA" sz="2800" b="1" dirty="0">
                  <a:solidFill>
                    <a:schemeClr val="tx1"/>
                  </a:solidFill>
                  <a:latin typeface="Microsoft YaHei Light" panose="020B0502040204020203" pitchFamily="34" charset="-122"/>
                  <a:ea typeface="Microsoft YaHei Light" panose="020B0502040204020203" pitchFamily="34" charset="-122"/>
                </a:rPr>
                <a:t> </a:t>
              </a:r>
              <a:r>
                <a:rPr lang="fr-CA" sz="1100" b="1" dirty="0">
                  <a:solidFill>
                    <a:schemeClr val="tx1"/>
                  </a:solidFill>
                  <a:latin typeface="Microsoft YaHei Light" panose="020B0502040204020203" pitchFamily="34" charset="-122"/>
                  <a:ea typeface="Microsoft YaHei Light" panose="020B0502040204020203" pitchFamily="34" charset="-122"/>
                </a:rPr>
                <a:t>MILLIONS</a:t>
              </a:r>
            </a:p>
          </p:txBody>
        </p:sp>
        <p:sp>
          <p:nvSpPr>
            <p:cNvPr id="20" name="Retângulo 19"/>
            <p:cNvSpPr/>
            <p:nvPr/>
          </p:nvSpPr>
          <p:spPr>
            <a:xfrm>
              <a:off x="6287268" y="3044586"/>
              <a:ext cx="1382098" cy="498609"/>
            </a:xfrm>
            <a:prstGeom prst="rect">
              <a:avLst/>
            </a:prstGeom>
          </p:spPr>
          <p:txBody>
            <a:bodyPr wrap="none">
              <a:spAutoFit/>
            </a:bodyPr>
            <a:lstStyle/>
            <a:p>
              <a:pPr lvl="0">
                <a:lnSpc>
                  <a:spcPct val="115000"/>
                </a:lnSpc>
              </a:pPr>
              <a:r>
                <a:rPr lang="fr-CA" sz="2800" b="1" dirty="0">
                  <a:solidFill>
                    <a:srgbClr val="52ADDE"/>
                  </a:solidFill>
                  <a:latin typeface="Microsoft YaHei Light" panose="020B0502040204020203" pitchFamily="34" charset="-122"/>
                  <a:ea typeface="Microsoft YaHei Light" panose="020B0502040204020203" pitchFamily="34" charset="-122"/>
                </a:rPr>
                <a:t>161</a:t>
              </a:r>
              <a:r>
                <a:rPr lang="fr-CA" sz="2800" b="1" dirty="0">
                  <a:solidFill>
                    <a:schemeClr val="tx1"/>
                  </a:solidFill>
                  <a:latin typeface="Microsoft YaHei Light" panose="020B0502040204020203" pitchFamily="34" charset="-122"/>
                  <a:ea typeface="Microsoft YaHei Light" panose="020B0502040204020203" pitchFamily="34" charset="-122"/>
                </a:rPr>
                <a:t> </a:t>
              </a:r>
              <a:r>
                <a:rPr lang="fr-CA" sz="1100" b="1" dirty="0">
                  <a:solidFill>
                    <a:schemeClr val="tx1"/>
                  </a:solidFill>
                  <a:latin typeface="Microsoft YaHei Light" panose="020B0502040204020203" pitchFamily="34" charset="-122"/>
                  <a:ea typeface="Microsoft YaHei Light" panose="020B0502040204020203" pitchFamily="34" charset="-122"/>
                </a:rPr>
                <a:t>MILLIONS</a:t>
              </a:r>
            </a:p>
          </p:txBody>
        </p:sp>
        <p:sp>
          <p:nvSpPr>
            <p:cNvPr id="21" name="Retângulo 20"/>
            <p:cNvSpPr/>
            <p:nvPr/>
          </p:nvSpPr>
          <p:spPr>
            <a:xfrm>
              <a:off x="2217500" y="3688148"/>
              <a:ext cx="1453162" cy="498609"/>
            </a:xfrm>
            <a:prstGeom prst="rect">
              <a:avLst/>
            </a:prstGeom>
          </p:spPr>
          <p:txBody>
            <a:bodyPr wrap="none">
              <a:spAutoFit/>
            </a:bodyPr>
            <a:lstStyle/>
            <a:p>
              <a:pPr>
                <a:lnSpc>
                  <a:spcPct val="115000"/>
                </a:lnSpc>
              </a:pPr>
              <a:r>
                <a:rPr lang="fr-CA" sz="2800" b="1" dirty="0">
                  <a:solidFill>
                    <a:srgbClr val="52ADDE"/>
                  </a:solidFill>
                  <a:latin typeface="Microsoft YaHei Light" panose="020B0502040204020203" pitchFamily="34" charset="-122"/>
                  <a:ea typeface="Microsoft YaHei Light" panose="020B0502040204020203" pitchFamily="34" charset="-122"/>
                </a:rPr>
                <a:t>5,2 </a:t>
              </a:r>
              <a:r>
                <a:rPr lang="fr-CA" sz="1100" b="1" dirty="0">
                  <a:solidFill>
                    <a:schemeClr val="tx1"/>
                  </a:solidFill>
                  <a:latin typeface="Microsoft YaHei Light" panose="020B0502040204020203" pitchFamily="34" charset="-122"/>
                  <a:ea typeface="Microsoft YaHei Light" panose="020B0502040204020203" pitchFamily="34" charset="-122"/>
                </a:rPr>
                <a:t>MILLIARDS</a:t>
              </a:r>
            </a:p>
          </p:txBody>
        </p:sp>
        <p:sp>
          <p:nvSpPr>
            <p:cNvPr id="22" name="Retângulo 21"/>
            <p:cNvSpPr/>
            <p:nvPr/>
          </p:nvSpPr>
          <p:spPr>
            <a:xfrm>
              <a:off x="4116643" y="3708767"/>
              <a:ext cx="1446846" cy="498609"/>
            </a:xfrm>
            <a:prstGeom prst="rect">
              <a:avLst/>
            </a:prstGeom>
          </p:spPr>
          <p:txBody>
            <a:bodyPr wrap="none">
              <a:spAutoFit/>
            </a:bodyPr>
            <a:lstStyle/>
            <a:p>
              <a:pPr>
                <a:lnSpc>
                  <a:spcPct val="115000"/>
                </a:lnSpc>
              </a:pPr>
              <a:r>
                <a:rPr lang="fr-CA" sz="2800" b="1" dirty="0">
                  <a:solidFill>
                    <a:srgbClr val="52ADDE"/>
                  </a:solidFill>
                  <a:latin typeface="Microsoft YaHei Light" panose="020B0502040204020203" pitchFamily="34" charset="-122"/>
                  <a:ea typeface="Microsoft YaHei Light" panose="020B0502040204020203" pitchFamily="34" charset="-122"/>
                </a:rPr>
                <a:t>3,7 </a:t>
              </a:r>
              <a:r>
                <a:rPr lang="fr-CA" sz="1100" b="1" dirty="0">
                  <a:solidFill>
                    <a:schemeClr val="tx1"/>
                  </a:solidFill>
                  <a:latin typeface="Microsoft YaHei Light" panose="020B0502040204020203" pitchFamily="34" charset="-122"/>
                  <a:ea typeface="Microsoft YaHei Light" panose="020B0502040204020203" pitchFamily="34" charset="-122"/>
                </a:rPr>
                <a:t>MILLIARDS</a:t>
              </a:r>
            </a:p>
          </p:txBody>
        </p:sp>
      </p:grpSp>
      <p:sp>
        <p:nvSpPr>
          <p:cNvPr id="23" name="Retângulo 22"/>
          <p:cNvSpPr/>
          <p:nvPr/>
        </p:nvSpPr>
        <p:spPr>
          <a:xfrm>
            <a:off x="6279402" y="3640962"/>
            <a:ext cx="2949804" cy="1018740"/>
          </a:xfrm>
          <a:prstGeom prst="rect">
            <a:avLst/>
          </a:prstGeom>
        </p:spPr>
        <p:txBody>
          <a:bodyPr wrap="square">
            <a:spAutoFit/>
          </a:bodyPr>
          <a:lstStyle/>
          <a:p>
            <a:pPr>
              <a:lnSpc>
                <a:spcPct val="115000"/>
              </a:lnSpc>
            </a:pPr>
            <a:r>
              <a:rPr lang="fr-CA" sz="2800" b="1" dirty="0">
                <a:solidFill>
                  <a:srgbClr val="52ADDE"/>
                </a:solidFill>
                <a:latin typeface="Microsoft YaHei Light" panose="020B0502040204020203" pitchFamily="34" charset="-122"/>
                <a:ea typeface="Microsoft YaHei Light" panose="020B0502040204020203" pitchFamily="34" charset="-122"/>
              </a:rPr>
              <a:t>1,4</a:t>
            </a:r>
            <a:r>
              <a:rPr lang="fr-CA" sz="2800" b="1" dirty="0">
                <a:solidFill>
                  <a:schemeClr val="tx1"/>
                </a:solidFill>
                <a:latin typeface="Microsoft YaHei Light" panose="020B0502040204020203" pitchFamily="34" charset="-122"/>
                <a:ea typeface="Microsoft YaHei Light" panose="020B0502040204020203" pitchFamily="34" charset="-122"/>
              </a:rPr>
              <a:t> </a:t>
            </a:r>
            <a:r>
              <a:rPr lang="fr-CA" sz="1100" b="1" dirty="0">
                <a:solidFill>
                  <a:schemeClr val="tx1"/>
                </a:solidFill>
                <a:latin typeface="Microsoft YaHei Light" panose="020B0502040204020203" pitchFamily="34" charset="-122"/>
                <a:ea typeface="Microsoft YaHei Light" panose="020B0502040204020203" pitchFamily="34" charset="-122"/>
              </a:rPr>
              <a:t>MILLIARD</a:t>
            </a:r>
          </a:p>
          <a:p>
            <a:br>
              <a:rPr lang="fr-CA" dirty="0"/>
            </a:br>
            <a:endParaRPr lang="fr-CA" dirty="0"/>
          </a:p>
        </p:txBody>
      </p:sp>
      <p:sp>
        <p:nvSpPr>
          <p:cNvPr id="25" name="CaixaDeTexto 24"/>
          <p:cNvSpPr txBox="1"/>
          <p:nvPr/>
        </p:nvSpPr>
        <p:spPr>
          <a:xfrm>
            <a:off x="654847" y="4214953"/>
            <a:ext cx="1077951" cy="477054"/>
          </a:xfrm>
          <a:prstGeom prst="rect">
            <a:avLst/>
          </a:prstGeom>
          <a:noFill/>
        </p:spPr>
        <p:txBody>
          <a:bodyPr wrap="square" rtlCol="0">
            <a:spAutoFit/>
          </a:bodyPr>
          <a:lstStyle/>
          <a:p>
            <a:r>
              <a:rPr lang="fr-CA" sz="1100" b="1" dirty="0">
                <a:latin typeface="Microsoft YaHei Light" panose="020B0502040204020203" pitchFamily="34" charset="-122"/>
                <a:ea typeface="Microsoft YaHei Light" panose="020B0502040204020203" pitchFamily="34" charset="-122"/>
              </a:rPr>
              <a:t>(BRL)</a:t>
            </a:r>
          </a:p>
          <a:p>
            <a:endParaRPr lang="fr-CA" dirty="0"/>
          </a:p>
        </p:txBody>
      </p:sp>
    </p:spTree>
    <p:extLst>
      <p:ext uri="{BB962C8B-B14F-4D97-AF65-F5344CB8AC3E}">
        <p14:creationId xmlns:p14="http://schemas.microsoft.com/office/powerpoint/2010/main" val="1286437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0" name="Google Shape;67;p2"/>
          <p:cNvPicPr preferRelativeResize="0"/>
          <p:nvPr/>
        </p:nvPicPr>
        <p:blipFill rotWithShape="1">
          <a:blip r:embed="rId3">
            <a:alphaModFix/>
          </a:blip>
          <a:srcRect/>
          <a:stretch/>
        </p:blipFill>
        <p:spPr>
          <a:xfrm>
            <a:off x="0" y="4915354"/>
            <a:ext cx="9143875" cy="242700"/>
          </a:xfrm>
          <a:prstGeom prst="rect">
            <a:avLst/>
          </a:prstGeom>
          <a:noFill/>
          <a:ln>
            <a:noFill/>
          </a:ln>
        </p:spPr>
      </p:pic>
      <p:sp>
        <p:nvSpPr>
          <p:cNvPr id="198" name="Google Shape;198;p28"/>
          <p:cNvSpPr txBox="1"/>
          <p:nvPr/>
        </p:nvSpPr>
        <p:spPr>
          <a:xfrm>
            <a:off x="708466" y="935108"/>
            <a:ext cx="7215600" cy="815578"/>
          </a:xfrm>
          <a:prstGeom prst="rect">
            <a:avLst/>
          </a:prstGeom>
          <a:noFill/>
          <a:ln>
            <a:noFill/>
          </a:ln>
        </p:spPr>
        <p:txBody>
          <a:bodyPr spcFirstLastPara="1" wrap="square" lIns="91425" tIns="91425" rIns="91425" bIns="91425" anchor="t" anchorCtr="0">
            <a:spAutoFit/>
          </a:bodyPr>
          <a:lstStyle/>
          <a:p>
            <a:r>
              <a:rPr lang="fr-CA" sz="2400" b="1" noProof="1">
                <a:solidFill>
                  <a:schemeClr val="tx1">
                    <a:lumMod val="85000"/>
                    <a:lumOff val="15000"/>
                  </a:schemeClr>
                </a:solidFill>
                <a:latin typeface="Poppins" pitchFamily="2" charset="77"/>
                <a:ea typeface="Open Sans" panose="020B0606030504020204" pitchFamily="34" charset="0"/>
                <a:cs typeface="Poppins" pitchFamily="2" charset="77"/>
              </a:rPr>
              <a:t>La production</a:t>
            </a:r>
          </a:p>
          <a:p>
            <a:pPr marL="0" lvl="0" indent="0" algn="l" rtl="0">
              <a:spcBef>
                <a:spcPts val="0"/>
              </a:spcBef>
              <a:spcAft>
                <a:spcPts val="0"/>
              </a:spcAft>
              <a:buNone/>
            </a:pPr>
            <a:endParaRPr lang="fr-CA" sz="1700" dirty="0">
              <a:solidFill>
                <a:srgbClr val="EA9999"/>
              </a:solidFill>
              <a:latin typeface="Montserrat"/>
              <a:ea typeface="Montserrat"/>
              <a:cs typeface="Montserrat"/>
              <a:sym typeface="Montserrat"/>
            </a:endParaRPr>
          </a:p>
        </p:txBody>
      </p:sp>
      <p:sp>
        <p:nvSpPr>
          <p:cNvPr id="200" name="Google Shape;200;p28"/>
          <p:cNvSpPr txBox="1"/>
          <p:nvPr/>
        </p:nvSpPr>
        <p:spPr>
          <a:xfrm>
            <a:off x="708467" y="1372895"/>
            <a:ext cx="2655648" cy="954077"/>
          </a:xfrm>
          <a:prstGeom prst="rect">
            <a:avLst/>
          </a:prstGeom>
          <a:noFill/>
          <a:ln>
            <a:noFill/>
          </a:ln>
        </p:spPr>
        <p:txBody>
          <a:bodyPr spcFirstLastPara="1" wrap="square" lIns="91425" tIns="91425" rIns="91425" bIns="91425" anchor="t" anchorCtr="0">
            <a:spAutoFit/>
          </a:bodyPr>
          <a:lstStyle/>
          <a:p>
            <a:pPr lvl="0">
              <a:lnSpc>
                <a:spcPct val="150000"/>
              </a:lnSpc>
            </a:pPr>
            <a:r>
              <a:rPr lang="fr-CA" sz="1200" dirty="0">
                <a:latin typeface="Microsoft YaHei Light" panose="020B0502040204020203" pitchFamily="34" charset="-122"/>
                <a:ea typeface="Microsoft YaHei Light" panose="020B0502040204020203" pitchFamily="34" charset="-122"/>
                <a:sym typeface="Montserrat"/>
              </a:rPr>
              <a:t>En 2020, le secteur de l’édition a produit 314 millions d’exemplaires.</a:t>
            </a:r>
          </a:p>
          <a:p>
            <a:pPr marL="0" lvl="0" indent="0" algn="l" rtl="0">
              <a:spcBef>
                <a:spcPts val="0"/>
              </a:spcBef>
              <a:spcAft>
                <a:spcPts val="0"/>
              </a:spcAft>
              <a:buNone/>
            </a:pPr>
            <a:endParaRPr lang="fr-CA" dirty="0">
              <a:solidFill>
                <a:schemeClr val="dk1"/>
              </a:solidFill>
              <a:latin typeface="Montserrat"/>
              <a:ea typeface="Montserrat"/>
              <a:cs typeface="Montserrat"/>
              <a:sym typeface="Montserrat"/>
            </a:endParaRPr>
          </a:p>
        </p:txBody>
      </p:sp>
      <p:pic>
        <p:nvPicPr>
          <p:cNvPr id="8" name="Google Shape;92;p6"/>
          <p:cNvPicPr preferRelativeResize="0"/>
          <p:nvPr/>
        </p:nvPicPr>
        <p:blipFill rotWithShape="1">
          <a:blip r:embed="rId4">
            <a:alphaModFix/>
          </a:blip>
          <a:srcRect/>
          <a:stretch/>
        </p:blipFill>
        <p:spPr>
          <a:xfrm>
            <a:off x="5343025" y="1399120"/>
            <a:ext cx="4131225" cy="2487787"/>
          </a:xfrm>
          <a:prstGeom prst="rect">
            <a:avLst/>
          </a:prstGeom>
          <a:noFill/>
          <a:ln>
            <a:noFill/>
          </a:ln>
        </p:spPr>
      </p:pic>
      <p:sp>
        <p:nvSpPr>
          <p:cNvPr id="9" name="Retângulo 8"/>
          <p:cNvSpPr/>
          <p:nvPr/>
        </p:nvSpPr>
        <p:spPr>
          <a:xfrm>
            <a:off x="4571937" y="4691541"/>
            <a:ext cx="8451056" cy="692497"/>
          </a:xfrm>
          <a:prstGeom prst="rect">
            <a:avLst/>
          </a:prstGeom>
        </p:spPr>
        <p:txBody>
          <a:bodyPr wrap="square">
            <a:spAutoFit/>
          </a:bodyPr>
          <a:lstStyle/>
          <a:p>
            <a:r>
              <a:rPr lang="fr-CA" sz="1000" dirty="0">
                <a:latin typeface="Microsoft YaHei Light" panose="020B0502040204020203" pitchFamily="34" charset="-122"/>
                <a:ea typeface="Microsoft YaHei Light" panose="020B0502040204020203" pitchFamily="34" charset="-122"/>
              </a:rPr>
              <a:t>Production et ventes du secteur brésilien de l’édition | Source : Nielsen Book</a:t>
            </a:r>
          </a:p>
          <a:p>
            <a:br>
              <a:rPr lang="fr-CA" dirty="0"/>
            </a:br>
            <a:endParaRPr lang="fr-CA" dirty="0"/>
          </a:p>
        </p:txBody>
      </p:sp>
      <p:sp>
        <p:nvSpPr>
          <p:cNvPr id="202" name="Google Shape;202;p28"/>
          <p:cNvSpPr txBox="1"/>
          <p:nvPr/>
        </p:nvSpPr>
        <p:spPr>
          <a:xfrm>
            <a:off x="6244179" y="1735087"/>
            <a:ext cx="2430506" cy="2124526"/>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spAutoFit/>
          </a:bodyPr>
          <a:lstStyle/>
          <a:p>
            <a:pPr marR="38100" lvl="0">
              <a:lnSpc>
                <a:spcPct val="150000"/>
              </a:lnSpc>
              <a:buClr>
                <a:schemeClr val="dk1"/>
              </a:buClr>
              <a:buSzPts val="1100"/>
            </a:pPr>
            <a:r>
              <a:rPr lang="fr-CA" sz="1200" dirty="0">
                <a:solidFill>
                  <a:schemeClr val="bg1"/>
                </a:solidFill>
                <a:latin typeface="Microsoft YaHei Light" panose="020B0502040204020203" pitchFamily="34" charset="-122"/>
                <a:ea typeface="Microsoft YaHei Light" panose="020B0502040204020203" pitchFamily="34" charset="-122"/>
                <a:sym typeface="Montserrat"/>
              </a:rPr>
              <a:t>La grande majorité des titres publiés chaque année au Brésil sont des réimpressions. </a:t>
            </a:r>
            <a:br>
              <a:rPr lang="fr-CA" sz="1200" dirty="0">
                <a:solidFill>
                  <a:schemeClr val="bg1"/>
                </a:solidFill>
                <a:latin typeface="Microsoft YaHei Light" panose="020B0502040204020203" pitchFamily="34" charset="-122"/>
                <a:ea typeface="Microsoft YaHei Light" panose="020B0502040204020203" pitchFamily="34" charset="-122"/>
                <a:sym typeface="Montserrat"/>
              </a:rPr>
            </a:br>
            <a:r>
              <a:rPr lang="fr-CA" sz="1200" dirty="0">
                <a:solidFill>
                  <a:schemeClr val="bg1"/>
                </a:solidFill>
                <a:latin typeface="Microsoft YaHei Light" panose="020B0502040204020203" pitchFamily="34" charset="-122"/>
                <a:ea typeface="Microsoft YaHei Light" panose="020B0502040204020203" pitchFamily="34" charset="-122"/>
                <a:sym typeface="Montserrat"/>
              </a:rPr>
              <a:t>La faible </a:t>
            </a:r>
            <a:r>
              <a:rPr lang="fr-CA" sz="1200" dirty="0" err="1">
                <a:solidFill>
                  <a:schemeClr val="bg1"/>
                </a:solidFill>
                <a:latin typeface="Microsoft YaHei Light" panose="020B0502040204020203" pitchFamily="34" charset="-122"/>
                <a:ea typeface="Microsoft YaHei Light" panose="020B0502040204020203" pitchFamily="34" charset="-122"/>
                <a:sym typeface="Montserrat"/>
              </a:rPr>
              <a:t>bibliodiversité</a:t>
            </a:r>
            <a:r>
              <a:rPr lang="fr-CA" sz="1200" dirty="0">
                <a:solidFill>
                  <a:schemeClr val="bg1"/>
                </a:solidFill>
                <a:latin typeface="Microsoft YaHei Light" panose="020B0502040204020203" pitchFamily="34" charset="-122"/>
                <a:ea typeface="Microsoft YaHei Light" panose="020B0502040204020203" pitchFamily="34" charset="-122"/>
                <a:sym typeface="Montserrat"/>
              </a:rPr>
              <a:t> constitue un problème important pour le marché. </a:t>
            </a:r>
          </a:p>
          <a:p>
            <a:pPr marL="0" marR="38100" lvl="0" indent="0" algn="l" rtl="0">
              <a:lnSpc>
                <a:spcPct val="128571"/>
              </a:lnSpc>
              <a:spcBef>
                <a:spcPts val="0"/>
              </a:spcBef>
              <a:spcAft>
                <a:spcPts val="0"/>
              </a:spcAft>
              <a:buClr>
                <a:schemeClr val="dk1"/>
              </a:buClr>
              <a:buSzPts val="1100"/>
              <a:buFont typeface="Arial"/>
              <a:buNone/>
            </a:pPr>
            <a:endParaRPr lang="fr-CA" dirty="0">
              <a:solidFill>
                <a:schemeClr val="bg1"/>
              </a:solidFill>
              <a:latin typeface="Microsoft YaHei Light" panose="020B0502040204020203" pitchFamily="34" charset="-122"/>
              <a:ea typeface="Microsoft YaHei Light" panose="020B0502040204020203" pitchFamily="34" charset="-122"/>
              <a:sym typeface="Montserrat"/>
            </a:endParaRPr>
          </a:p>
        </p:txBody>
      </p:sp>
      <p:pic>
        <p:nvPicPr>
          <p:cNvPr id="11" name="Google Shape;98;p7"/>
          <p:cNvPicPr preferRelativeResize="0"/>
          <p:nvPr/>
        </p:nvPicPr>
        <p:blipFill rotWithShape="1">
          <a:blip r:embed="rId5">
            <a:alphaModFix/>
          </a:blip>
          <a:srcRect r="29173" b="22758"/>
          <a:stretch/>
        </p:blipFill>
        <p:spPr>
          <a:xfrm rot="10800000">
            <a:off x="-388863" y="-544905"/>
            <a:ext cx="1862134" cy="1870013"/>
          </a:xfrm>
          <a:prstGeom prst="rect">
            <a:avLst/>
          </a:prstGeom>
          <a:noFill/>
          <a:ln>
            <a:noFill/>
          </a:ln>
        </p:spPr>
      </p:pic>
      <p:grpSp>
        <p:nvGrpSpPr>
          <p:cNvPr id="2" name="Grupo 1"/>
          <p:cNvGrpSpPr/>
          <p:nvPr/>
        </p:nvGrpSpPr>
        <p:grpSpPr>
          <a:xfrm>
            <a:off x="1061516" y="2092319"/>
            <a:ext cx="4122410" cy="2685285"/>
            <a:chOff x="487534" y="2400015"/>
            <a:chExt cx="3881138" cy="2331516"/>
          </a:xfrm>
        </p:grpSpPr>
        <p:graphicFrame>
          <p:nvGraphicFramePr>
            <p:cNvPr id="12" name="Chart 55"/>
            <p:cNvGraphicFramePr/>
            <p:nvPr>
              <p:extLst>
                <p:ext uri="{D42A27DB-BD31-4B8C-83A1-F6EECF244321}">
                  <p14:modId xmlns:p14="http://schemas.microsoft.com/office/powerpoint/2010/main" val="979129248"/>
                </p:ext>
              </p:extLst>
            </p:nvPr>
          </p:nvGraphicFramePr>
          <p:xfrm>
            <a:off x="487534" y="2400015"/>
            <a:ext cx="2149528" cy="1747202"/>
          </p:xfrm>
          <a:graphic>
            <a:graphicData uri="http://schemas.openxmlformats.org/drawingml/2006/chart">
              <c:chart xmlns:c="http://schemas.openxmlformats.org/drawingml/2006/chart" xmlns:r="http://schemas.openxmlformats.org/officeDocument/2006/relationships" r:id="rId6"/>
            </a:graphicData>
          </a:graphic>
        </p:graphicFrame>
        <p:grpSp>
          <p:nvGrpSpPr>
            <p:cNvPr id="13" name="Grupo 12"/>
            <p:cNvGrpSpPr/>
            <p:nvPr/>
          </p:nvGrpSpPr>
          <p:grpSpPr>
            <a:xfrm>
              <a:off x="1203838" y="2416394"/>
              <a:ext cx="3164834" cy="2315137"/>
              <a:chOff x="725207" y="2148506"/>
              <a:chExt cx="3164834" cy="2315137"/>
            </a:xfrm>
          </p:grpSpPr>
          <p:cxnSp>
            <p:nvCxnSpPr>
              <p:cNvPr id="19" name="Elbow Connector 52"/>
              <p:cNvCxnSpPr>
                <a:stCxn id="12" idx="3"/>
              </p:cNvCxnSpPr>
              <p:nvPr/>
            </p:nvCxnSpPr>
            <p:spPr>
              <a:xfrm flipV="1">
                <a:off x="2158431" y="2532080"/>
                <a:ext cx="318235" cy="473648"/>
              </a:xfrm>
              <a:prstGeom prst="bentConnector2">
                <a:avLst/>
              </a:prstGeom>
              <a:ln>
                <a:solidFill>
                  <a:srgbClr val="52ADDE"/>
                </a:solidFill>
              </a:ln>
            </p:spPr>
            <p:style>
              <a:lnRef idx="2">
                <a:schemeClr val="accent1"/>
              </a:lnRef>
              <a:fillRef idx="0">
                <a:schemeClr val="accent1"/>
              </a:fillRef>
              <a:effectRef idx="1">
                <a:schemeClr val="accent1"/>
              </a:effectRef>
              <a:fontRef idx="minor">
                <a:schemeClr val="tx1"/>
              </a:fontRef>
            </p:style>
          </p:cxnSp>
          <p:graphicFrame>
            <p:nvGraphicFramePr>
              <p:cNvPr id="14" name="Chart 55"/>
              <p:cNvGraphicFramePr/>
              <p:nvPr>
                <p:extLst>
                  <p:ext uri="{D42A27DB-BD31-4B8C-83A1-F6EECF244321}">
                    <p14:modId xmlns:p14="http://schemas.microsoft.com/office/powerpoint/2010/main" val="1243776333"/>
                  </p:ext>
                </p:extLst>
              </p:nvPr>
            </p:nvGraphicFramePr>
            <p:xfrm>
              <a:off x="725207" y="2252262"/>
              <a:ext cx="1901246" cy="1917895"/>
            </p:xfrm>
            <a:graphic>
              <a:graphicData uri="http://schemas.openxmlformats.org/drawingml/2006/chart">
                <c:chart xmlns:c="http://schemas.openxmlformats.org/drawingml/2006/chart" xmlns:r="http://schemas.openxmlformats.org/officeDocument/2006/relationships" r:id="rId7"/>
              </a:graphicData>
            </a:graphic>
          </p:graphicFrame>
          <p:sp>
            <p:nvSpPr>
              <p:cNvPr id="15" name="TextBox 33"/>
              <p:cNvSpPr txBox="1"/>
              <p:nvPr/>
            </p:nvSpPr>
            <p:spPr>
              <a:xfrm>
                <a:off x="1507373" y="2148506"/>
                <a:ext cx="2087849" cy="347398"/>
              </a:xfrm>
              <a:prstGeom prst="rect">
                <a:avLst/>
              </a:prstGeom>
              <a:noFill/>
            </p:spPr>
            <p:txBody>
              <a:bodyPr wrap="square" rtlCol="0">
                <a:spAutoFit/>
              </a:bodyPr>
              <a:lstStyle/>
              <a:p>
                <a:pPr algn="ctr"/>
                <a:r>
                  <a:rPr lang="fr-CA" sz="2000" b="1" dirty="0">
                    <a:solidFill>
                      <a:srgbClr val="52ADDE"/>
                    </a:solidFill>
                  </a:rPr>
                  <a:t>82 %</a:t>
                </a:r>
              </a:p>
            </p:txBody>
          </p:sp>
          <p:sp>
            <p:nvSpPr>
              <p:cNvPr id="16" name="TextBox 34"/>
              <p:cNvSpPr txBox="1"/>
              <p:nvPr/>
            </p:nvSpPr>
            <p:spPr>
              <a:xfrm>
                <a:off x="1231869" y="3856882"/>
                <a:ext cx="1496891" cy="347398"/>
              </a:xfrm>
              <a:prstGeom prst="rect">
                <a:avLst/>
              </a:prstGeom>
              <a:noFill/>
            </p:spPr>
            <p:txBody>
              <a:bodyPr wrap="square" rtlCol="0">
                <a:spAutoFit/>
              </a:bodyPr>
              <a:lstStyle/>
              <a:p>
                <a:r>
                  <a:rPr lang="fr-CA" sz="2000" b="1" dirty="0">
                    <a:solidFill>
                      <a:srgbClr val="52ADDE"/>
                    </a:solidFill>
                  </a:rPr>
                  <a:t>18 %</a:t>
                </a:r>
              </a:p>
            </p:txBody>
          </p:sp>
          <p:sp>
            <p:nvSpPr>
              <p:cNvPr id="17" name="TextBox 35"/>
              <p:cNvSpPr txBox="1"/>
              <p:nvPr/>
            </p:nvSpPr>
            <p:spPr>
              <a:xfrm>
                <a:off x="2366297" y="2534131"/>
                <a:ext cx="1523744" cy="240506"/>
              </a:xfrm>
              <a:prstGeom prst="rect">
                <a:avLst/>
              </a:prstGeom>
              <a:noFill/>
            </p:spPr>
            <p:txBody>
              <a:bodyPr wrap="square" rtlCol="0" anchor="ctr">
                <a:spAutoFit/>
              </a:bodyPr>
              <a:lstStyle/>
              <a:p>
                <a:pPr algn="ctr"/>
                <a:r>
                  <a:rPr lang="fr-CA" sz="1200" dirty="0">
                    <a:latin typeface="Microsoft YaHei Light" panose="020B0502040204020203" pitchFamily="34" charset="-122"/>
                    <a:ea typeface="Microsoft YaHei Light" panose="020B0502040204020203" pitchFamily="34" charset="-122"/>
                  </a:rPr>
                  <a:t>RÉIMPRESSIONS</a:t>
                </a:r>
              </a:p>
            </p:txBody>
          </p:sp>
          <p:sp>
            <p:nvSpPr>
              <p:cNvPr id="18" name="TextBox 37"/>
              <p:cNvSpPr txBox="1"/>
              <p:nvPr/>
            </p:nvSpPr>
            <p:spPr>
              <a:xfrm>
                <a:off x="1096726" y="4223137"/>
                <a:ext cx="1440000" cy="240506"/>
              </a:xfrm>
              <a:prstGeom prst="rect">
                <a:avLst/>
              </a:prstGeom>
              <a:noFill/>
            </p:spPr>
            <p:txBody>
              <a:bodyPr wrap="square" rtlCol="0" anchor="ctr">
                <a:spAutoFit/>
              </a:bodyPr>
              <a:lstStyle/>
              <a:p>
                <a:pPr algn="ctr"/>
                <a:r>
                  <a:rPr lang="fr-CA" sz="1200" dirty="0">
                    <a:latin typeface="Microsoft YaHei Light" panose="020B0502040204020203" pitchFamily="34" charset="-122"/>
                    <a:ea typeface="Microsoft YaHei Light" panose="020B0502040204020203" pitchFamily="34" charset="-122"/>
                  </a:rPr>
                  <a:t>NOUVEAUX TITRES</a:t>
                </a:r>
              </a:p>
            </p:txBody>
          </p:sp>
          <p:sp>
            <p:nvSpPr>
              <p:cNvPr id="21" name="Rectangle 48"/>
              <p:cNvSpPr/>
              <p:nvPr/>
            </p:nvSpPr>
            <p:spPr>
              <a:xfrm>
                <a:off x="2842489" y="3370023"/>
                <a:ext cx="393166" cy="4845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grpSp>
      </p:grpSp>
    </p:spTree>
    <p:extLst>
      <p:ext uri="{BB962C8B-B14F-4D97-AF65-F5344CB8AC3E}">
        <p14:creationId xmlns:p14="http://schemas.microsoft.com/office/powerpoint/2010/main" val="279943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grpSp>
        <p:nvGrpSpPr>
          <p:cNvPr id="211" name="Google Shape;211;p29"/>
          <p:cNvGrpSpPr/>
          <p:nvPr/>
        </p:nvGrpSpPr>
        <p:grpSpPr>
          <a:xfrm>
            <a:off x="3512330" y="2667408"/>
            <a:ext cx="4731589" cy="2933458"/>
            <a:chOff x="1242391" y="3186909"/>
            <a:chExt cx="4731589" cy="2933458"/>
          </a:xfrm>
        </p:grpSpPr>
        <p:grpSp>
          <p:nvGrpSpPr>
            <p:cNvPr id="212" name="Google Shape;212;p29"/>
            <p:cNvGrpSpPr/>
            <p:nvPr/>
          </p:nvGrpSpPr>
          <p:grpSpPr>
            <a:xfrm>
              <a:off x="1242391" y="3186909"/>
              <a:ext cx="831700" cy="1677401"/>
              <a:chOff x="496789" y="2387194"/>
              <a:chExt cx="2282382" cy="985953"/>
            </a:xfrm>
          </p:grpSpPr>
          <p:sp>
            <p:nvSpPr>
              <p:cNvPr id="213" name="Google Shape;213;p29"/>
              <p:cNvSpPr txBox="1"/>
              <p:nvPr/>
            </p:nvSpPr>
            <p:spPr>
              <a:xfrm>
                <a:off x="496789" y="2611620"/>
                <a:ext cx="2019561" cy="34370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CA" sz="1200" dirty="0">
                    <a:latin typeface="Microsoft YaHei Light" panose="020B0502040204020203" pitchFamily="34" charset="-122"/>
                    <a:ea typeface="Microsoft YaHei Light" panose="020B0502040204020203" pitchFamily="34" charset="-122"/>
                    <a:sym typeface="Montserrat"/>
                  </a:rPr>
                  <a:t>21 599</a:t>
                </a:r>
              </a:p>
              <a:p>
                <a:pPr marL="0" lvl="0" indent="0" algn="l" rtl="0">
                  <a:spcBef>
                    <a:spcPts val="0"/>
                  </a:spcBef>
                  <a:spcAft>
                    <a:spcPts val="0"/>
                  </a:spcAft>
                  <a:buNone/>
                </a:pPr>
                <a:endParaRPr lang="fr-CA" dirty="0">
                  <a:solidFill>
                    <a:schemeClr val="dk1"/>
                  </a:solidFill>
                  <a:latin typeface="Montserrat"/>
                  <a:ea typeface="Montserrat"/>
                  <a:cs typeface="Montserrat"/>
                  <a:sym typeface="Montserrat"/>
                </a:endParaRPr>
              </a:p>
            </p:txBody>
          </p:sp>
          <p:sp>
            <p:nvSpPr>
              <p:cNvPr id="214" name="Google Shape;214;p29"/>
              <p:cNvSpPr txBox="1"/>
              <p:nvPr/>
            </p:nvSpPr>
            <p:spPr>
              <a:xfrm>
                <a:off x="496789" y="2387194"/>
                <a:ext cx="2282382" cy="21707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CA" sz="1200" dirty="0">
                    <a:latin typeface="Microsoft YaHei Light" panose="020B0502040204020203" pitchFamily="34" charset="-122"/>
                    <a:ea typeface="Microsoft YaHei Light" panose="020B0502040204020203" pitchFamily="34" charset="-122"/>
                    <a:sym typeface="Montserrat"/>
                  </a:rPr>
                  <a:t>12 273</a:t>
                </a:r>
                <a:endParaRPr lang="fr-CA" sz="1200" dirty="0">
                  <a:latin typeface="Microsoft YaHei Light" panose="020B0502040204020203" pitchFamily="34" charset="-122"/>
                  <a:ea typeface="Microsoft YaHei Light" panose="020B0502040204020203" pitchFamily="34" charset="-122"/>
                </a:endParaRPr>
              </a:p>
            </p:txBody>
          </p:sp>
          <p:sp>
            <p:nvSpPr>
              <p:cNvPr id="215" name="Google Shape;215;p29"/>
              <p:cNvSpPr txBox="1"/>
              <p:nvPr/>
            </p:nvSpPr>
            <p:spPr>
              <a:xfrm>
                <a:off x="552146" y="2843294"/>
                <a:ext cx="2227025" cy="21707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fr-CA" sz="1200" dirty="0">
                    <a:latin typeface="Microsoft YaHei Light" panose="020B0502040204020203" pitchFamily="34" charset="-122"/>
                    <a:ea typeface="Microsoft YaHei Light" panose="020B0502040204020203" pitchFamily="34" charset="-122"/>
                    <a:sym typeface="Montserrat"/>
                  </a:rPr>
                  <a:t>4 976</a:t>
                </a:r>
                <a:endParaRPr lang="fr-CA" dirty="0"/>
              </a:p>
            </p:txBody>
          </p:sp>
          <p:sp>
            <p:nvSpPr>
              <p:cNvPr id="216" name="Google Shape;216;p29"/>
              <p:cNvSpPr txBox="1"/>
              <p:nvPr/>
            </p:nvSpPr>
            <p:spPr>
              <a:xfrm>
                <a:off x="603131" y="3047532"/>
                <a:ext cx="2176040" cy="325615"/>
              </a:xfrm>
              <a:prstGeom prst="rect">
                <a:avLst/>
              </a:prstGeom>
              <a:noFill/>
              <a:ln>
                <a:noFill/>
              </a:ln>
            </p:spPr>
            <p:txBody>
              <a:bodyPr spcFirstLastPara="1" wrap="square" lIns="91425" tIns="91425" rIns="91425" bIns="91425" anchor="t" anchorCtr="0">
                <a:spAutoFit/>
              </a:bodyPr>
              <a:lstStyle/>
              <a:p>
                <a:r>
                  <a:rPr lang="fr-CA" sz="1200" dirty="0">
                    <a:latin typeface="Microsoft YaHei Light" panose="020B0502040204020203" pitchFamily="34" charset="-122"/>
                    <a:ea typeface="Microsoft YaHei Light" panose="020B0502040204020203" pitchFamily="34" charset="-122"/>
                    <a:sym typeface="Montserrat"/>
                  </a:rPr>
                  <a:t>7 534</a:t>
                </a:r>
                <a:endParaRPr lang="fr-CA" sz="1200" dirty="0">
                  <a:latin typeface="Microsoft YaHei Light" panose="020B0502040204020203" pitchFamily="34" charset="-122"/>
                  <a:ea typeface="Microsoft YaHei Light" panose="020B0502040204020203" pitchFamily="34" charset="-122"/>
                </a:endParaRPr>
              </a:p>
              <a:p>
                <a:endParaRPr lang="fr-CA" sz="1200" dirty="0">
                  <a:latin typeface="Microsoft YaHei Light" panose="020B0502040204020203" pitchFamily="34" charset="-122"/>
                  <a:ea typeface="Microsoft YaHei Light" panose="020B0502040204020203" pitchFamily="34" charset="-122"/>
                  <a:sym typeface="Montserrat"/>
                </a:endParaRPr>
              </a:p>
            </p:txBody>
          </p:sp>
        </p:grpSp>
        <p:sp>
          <p:nvSpPr>
            <p:cNvPr id="217" name="Google Shape;217;p29"/>
            <p:cNvSpPr txBox="1"/>
            <p:nvPr/>
          </p:nvSpPr>
          <p:spPr>
            <a:xfrm>
              <a:off x="2973980" y="5751067"/>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lang="fr-CA" sz="1200" dirty="0">
                <a:solidFill>
                  <a:schemeClr val="dk1"/>
                </a:solidFill>
              </a:endParaRPr>
            </a:p>
          </p:txBody>
        </p:sp>
      </p:grpSp>
      <p:sp>
        <p:nvSpPr>
          <p:cNvPr id="16" name="Google Shape;198;p28"/>
          <p:cNvSpPr txBox="1"/>
          <p:nvPr/>
        </p:nvSpPr>
        <p:spPr>
          <a:xfrm>
            <a:off x="519742" y="754780"/>
            <a:ext cx="2724213" cy="553968"/>
          </a:xfrm>
          <a:prstGeom prst="rect">
            <a:avLst/>
          </a:prstGeom>
          <a:noFill/>
          <a:ln>
            <a:noFill/>
          </a:ln>
        </p:spPr>
        <p:txBody>
          <a:bodyPr spcFirstLastPara="1" wrap="square" lIns="91425" tIns="91425" rIns="91425" bIns="91425" anchor="t" anchorCtr="0">
            <a:spAutoFit/>
          </a:bodyPr>
          <a:lstStyle/>
          <a:p>
            <a:r>
              <a:rPr lang="fr-CA" sz="2400" b="1" noProof="1">
                <a:solidFill>
                  <a:schemeClr val="tx1">
                    <a:lumMod val="85000"/>
                    <a:lumOff val="15000"/>
                  </a:schemeClr>
                </a:solidFill>
                <a:latin typeface="Poppins" pitchFamily="2" charset="77"/>
                <a:ea typeface="Open Sans" panose="020B0606030504020204" pitchFamily="34" charset="0"/>
                <a:cs typeface="Poppins" pitchFamily="2" charset="77"/>
              </a:rPr>
              <a:t>La production</a:t>
            </a:r>
          </a:p>
        </p:txBody>
      </p:sp>
      <p:sp>
        <p:nvSpPr>
          <p:cNvPr id="3" name="Retângulo 2"/>
          <p:cNvSpPr/>
          <p:nvPr/>
        </p:nvSpPr>
        <p:spPr>
          <a:xfrm>
            <a:off x="519742" y="1308748"/>
            <a:ext cx="2871640" cy="830997"/>
          </a:xfrm>
          <a:prstGeom prst="rect">
            <a:avLst/>
          </a:prstGeom>
        </p:spPr>
        <p:txBody>
          <a:bodyPr wrap="square">
            <a:spAutoFit/>
          </a:bodyPr>
          <a:lstStyle/>
          <a:p>
            <a:pPr>
              <a:lnSpc>
                <a:spcPct val="150000"/>
              </a:lnSpc>
            </a:pPr>
            <a:r>
              <a:rPr lang="fr-CA" sz="1200" dirty="0">
                <a:latin typeface="Microsoft YaHei Light" panose="020B0502040204020203" pitchFamily="34" charset="-122"/>
                <a:ea typeface="Microsoft YaHei Light" panose="020B0502040204020203" pitchFamily="34" charset="-122"/>
                <a:sym typeface="Montserrat"/>
              </a:rPr>
              <a:t>Le secteur de l’édition brésilien compte quatre principaux sous-secteurs :</a:t>
            </a:r>
          </a:p>
          <a:p>
            <a:pPr lvl="0"/>
            <a:endParaRPr lang="fr-CA" sz="1200" dirty="0">
              <a:latin typeface="Microsoft YaHei Light" panose="020B0502040204020203" pitchFamily="34" charset="-122"/>
              <a:ea typeface="Microsoft YaHei Light" panose="020B0502040204020203" pitchFamily="34" charset="-122"/>
              <a:sym typeface="Montserrat"/>
            </a:endParaRPr>
          </a:p>
        </p:txBody>
      </p:sp>
      <p:grpSp>
        <p:nvGrpSpPr>
          <p:cNvPr id="5" name="Grupo 4"/>
          <p:cNvGrpSpPr/>
          <p:nvPr/>
        </p:nvGrpSpPr>
        <p:grpSpPr>
          <a:xfrm>
            <a:off x="6233256" y="2608205"/>
            <a:ext cx="3169755" cy="2645192"/>
            <a:chOff x="816443" y="2848064"/>
            <a:chExt cx="3169755" cy="2645192"/>
          </a:xfrm>
        </p:grpSpPr>
        <p:pic>
          <p:nvPicPr>
            <p:cNvPr id="18" name="Google Shape;92;p6"/>
            <p:cNvPicPr preferRelativeResize="0"/>
            <p:nvPr/>
          </p:nvPicPr>
          <p:blipFill rotWithShape="1">
            <a:blip r:embed="rId3">
              <a:alphaModFix/>
            </a:blip>
            <a:srcRect/>
            <a:stretch/>
          </p:blipFill>
          <p:spPr>
            <a:xfrm>
              <a:off x="816443" y="2848064"/>
              <a:ext cx="3169755" cy="2645192"/>
            </a:xfrm>
            <a:prstGeom prst="rect">
              <a:avLst/>
            </a:prstGeom>
            <a:noFill/>
            <a:ln>
              <a:noFill/>
            </a:ln>
          </p:spPr>
        </p:pic>
        <p:sp>
          <p:nvSpPr>
            <p:cNvPr id="4" name="Retângulo 3"/>
            <p:cNvSpPr/>
            <p:nvPr/>
          </p:nvSpPr>
          <p:spPr>
            <a:xfrm>
              <a:off x="1325129" y="3166704"/>
              <a:ext cx="2329756" cy="2246769"/>
            </a:xfrm>
            <a:prstGeom prst="rect">
              <a:avLst/>
            </a:prstGeom>
          </p:spPr>
          <p:txBody>
            <a:bodyPr wrap="square">
              <a:spAutoFit/>
            </a:bodyPr>
            <a:lstStyle/>
            <a:p>
              <a:pPr>
                <a:lnSpc>
                  <a:spcPct val="150000"/>
                </a:lnSpc>
              </a:pPr>
              <a:r>
                <a:rPr lang="fr-CA" sz="1200" dirty="0">
                  <a:solidFill>
                    <a:schemeClr val="bg1"/>
                  </a:solidFill>
                  <a:latin typeface="Microsoft YaHei Light" panose="020B0502040204020203" pitchFamily="34" charset="-122"/>
                  <a:ea typeface="Microsoft YaHei Light" panose="020B0502040204020203" pitchFamily="34" charset="-122"/>
                  <a:sym typeface="Montserrat"/>
                </a:rPr>
                <a:t>Les ouvrages généraux représentent la plus grande part de marché. Dans ce </a:t>
              </a:r>
              <a:br>
                <a:rPr lang="fr-CA" sz="1200" dirty="0">
                  <a:solidFill>
                    <a:schemeClr val="bg1"/>
                  </a:solidFill>
                  <a:latin typeface="Microsoft YaHei Light" panose="020B0502040204020203" pitchFamily="34" charset="-122"/>
                  <a:ea typeface="Microsoft YaHei Light" panose="020B0502040204020203" pitchFamily="34" charset="-122"/>
                  <a:sym typeface="Montserrat"/>
                </a:rPr>
              </a:br>
              <a:r>
                <a:rPr lang="fr-CA" sz="1200" dirty="0">
                  <a:solidFill>
                    <a:schemeClr val="bg1"/>
                  </a:solidFill>
                  <a:latin typeface="Microsoft YaHei Light" panose="020B0502040204020203" pitchFamily="34" charset="-122"/>
                  <a:ea typeface="Microsoft YaHei Light" panose="020B0502040204020203" pitchFamily="34" charset="-122"/>
                  <a:sym typeface="Montserrat"/>
                </a:rPr>
                <a:t>sous-secteur, les livres jeunesse se distinguent : en 2020, </a:t>
              </a:r>
              <a:br>
                <a:rPr lang="fr-CA" sz="1200" dirty="0">
                  <a:solidFill>
                    <a:schemeClr val="bg1"/>
                  </a:solidFill>
                  <a:latin typeface="Microsoft YaHei Light" panose="020B0502040204020203" pitchFamily="34" charset="-122"/>
                  <a:ea typeface="Microsoft YaHei Light" panose="020B0502040204020203" pitchFamily="34" charset="-122"/>
                  <a:sym typeface="Montserrat"/>
                </a:rPr>
              </a:br>
              <a:r>
                <a:rPr lang="fr-CA" sz="1200" dirty="0">
                  <a:solidFill>
                    <a:schemeClr val="bg1"/>
                  </a:solidFill>
                  <a:latin typeface="Microsoft YaHei Light" panose="020B0502040204020203" pitchFamily="34" charset="-122"/>
                  <a:ea typeface="Microsoft YaHei Light" panose="020B0502040204020203" pitchFamily="34" charset="-122"/>
                  <a:sym typeface="Montserrat"/>
                </a:rPr>
                <a:t>le Brésil en a produit plus de </a:t>
              </a:r>
              <a:br>
                <a:rPr lang="fr-CA" sz="1200" dirty="0">
                  <a:solidFill>
                    <a:schemeClr val="bg1"/>
                  </a:solidFill>
                  <a:latin typeface="Microsoft YaHei Light" panose="020B0502040204020203" pitchFamily="34" charset="-122"/>
                  <a:ea typeface="Microsoft YaHei Light" panose="020B0502040204020203" pitchFamily="34" charset="-122"/>
                  <a:sym typeface="Montserrat"/>
                </a:rPr>
              </a:br>
              <a:r>
                <a:rPr lang="fr-CA" sz="1200" dirty="0">
                  <a:solidFill>
                    <a:schemeClr val="bg1"/>
                  </a:solidFill>
                  <a:latin typeface="Microsoft YaHei Light" panose="020B0502040204020203" pitchFamily="34" charset="-122"/>
                  <a:ea typeface="Microsoft YaHei Light" panose="020B0502040204020203" pitchFamily="34" charset="-122"/>
                  <a:sym typeface="Montserrat"/>
                </a:rPr>
                <a:t>16 000 exemplaires. </a:t>
              </a:r>
            </a:p>
            <a:p>
              <a:endParaRPr lang="fr-CA" dirty="0"/>
            </a:p>
          </p:txBody>
        </p:sp>
      </p:grpSp>
      <p:pic>
        <p:nvPicPr>
          <p:cNvPr id="21" name="Google Shape;80;p4"/>
          <p:cNvPicPr preferRelativeResize="0"/>
          <p:nvPr/>
        </p:nvPicPr>
        <p:blipFill rotWithShape="1">
          <a:blip r:embed="rId4">
            <a:alphaModFix/>
          </a:blip>
          <a:srcRect/>
          <a:stretch/>
        </p:blipFill>
        <p:spPr>
          <a:xfrm rot="-1053090">
            <a:off x="7090295" y="-225314"/>
            <a:ext cx="2732076" cy="2732076"/>
          </a:xfrm>
          <a:prstGeom prst="rect">
            <a:avLst/>
          </a:prstGeom>
          <a:noFill/>
          <a:ln>
            <a:noFill/>
          </a:ln>
        </p:spPr>
      </p:pic>
      <p:pic>
        <p:nvPicPr>
          <p:cNvPr id="22" name="Google Shape;98;p7"/>
          <p:cNvPicPr preferRelativeResize="0"/>
          <p:nvPr/>
        </p:nvPicPr>
        <p:blipFill rotWithShape="1">
          <a:blip r:embed="rId5">
            <a:alphaModFix/>
          </a:blip>
          <a:srcRect r="29173" b="22758"/>
          <a:stretch/>
        </p:blipFill>
        <p:spPr>
          <a:xfrm rot="6520138">
            <a:off x="-411325" y="3694060"/>
            <a:ext cx="1862134" cy="1870013"/>
          </a:xfrm>
          <a:prstGeom prst="rect">
            <a:avLst/>
          </a:prstGeom>
          <a:noFill/>
          <a:ln>
            <a:noFill/>
          </a:ln>
        </p:spPr>
      </p:pic>
      <p:grpSp>
        <p:nvGrpSpPr>
          <p:cNvPr id="8" name="Grupo 7"/>
          <p:cNvGrpSpPr/>
          <p:nvPr/>
        </p:nvGrpSpPr>
        <p:grpSpPr>
          <a:xfrm>
            <a:off x="1284789" y="2170129"/>
            <a:ext cx="5161227" cy="2100985"/>
            <a:chOff x="1261004" y="2013498"/>
            <a:chExt cx="5161227" cy="2100985"/>
          </a:xfrm>
        </p:grpSpPr>
        <p:grpSp>
          <p:nvGrpSpPr>
            <p:cNvPr id="2" name="Grupo 1"/>
            <p:cNvGrpSpPr/>
            <p:nvPr/>
          </p:nvGrpSpPr>
          <p:grpSpPr>
            <a:xfrm>
              <a:off x="1261004" y="2567975"/>
              <a:ext cx="1639712" cy="1359267"/>
              <a:chOff x="1097892" y="2951480"/>
              <a:chExt cx="1639712" cy="1359267"/>
            </a:xfrm>
          </p:grpSpPr>
          <p:sp>
            <p:nvSpPr>
              <p:cNvPr id="23" name="Parallelogram 51">
                <a:extLst>
                  <a:ext uri="{FF2B5EF4-FFF2-40B4-BE49-F238E27FC236}">
                    <a16:creationId xmlns:a16="http://schemas.microsoft.com/office/drawing/2014/main" id="{F434E40D-E03A-4E45-B3FF-DD62C25C3ABF}"/>
                  </a:ext>
                </a:extLst>
              </p:cNvPr>
              <p:cNvSpPr/>
              <p:nvPr/>
            </p:nvSpPr>
            <p:spPr>
              <a:xfrm>
                <a:off x="1167930" y="2964397"/>
                <a:ext cx="1427835" cy="220389"/>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Source Sans Pro" panose="020B0503030403020204" pitchFamily="34" charset="0"/>
                  <a:cs typeface="Segoe UI" panose="020B0502040204020203" pitchFamily="34" charset="0"/>
                </a:endParaRPr>
              </a:p>
            </p:txBody>
          </p:sp>
          <p:sp>
            <p:nvSpPr>
              <p:cNvPr id="24" name="Parallelogram 51">
                <a:extLst>
                  <a:ext uri="{FF2B5EF4-FFF2-40B4-BE49-F238E27FC236}">
                    <a16:creationId xmlns:a16="http://schemas.microsoft.com/office/drawing/2014/main" id="{F434E40D-E03A-4E45-B3FF-DD62C25C3ABF}"/>
                  </a:ext>
                </a:extLst>
              </p:cNvPr>
              <p:cNvSpPr/>
              <p:nvPr/>
            </p:nvSpPr>
            <p:spPr>
              <a:xfrm>
                <a:off x="1162434" y="3336889"/>
                <a:ext cx="1427835" cy="220389"/>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Source Sans Pro" panose="020B0503030403020204" pitchFamily="34" charset="0"/>
                  <a:cs typeface="Segoe UI" panose="020B0502040204020203" pitchFamily="34" charset="0"/>
                </a:endParaRPr>
              </a:p>
            </p:txBody>
          </p:sp>
          <p:sp>
            <p:nvSpPr>
              <p:cNvPr id="25" name="Parallelogram 51">
                <a:extLst>
                  <a:ext uri="{FF2B5EF4-FFF2-40B4-BE49-F238E27FC236}">
                    <a16:creationId xmlns:a16="http://schemas.microsoft.com/office/drawing/2014/main" id="{F434E40D-E03A-4E45-B3FF-DD62C25C3ABF}"/>
                  </a:ext>
                </a:extLst>
              </p:cNvPr>
              <p:cNvSpPr/>
              <p:nvPr/>
            </p:nvSpPr>
            <p:spPr>
              <a:xfrm>
                <a:off x="1131510" y="3710995"/>
                <a:ext cx="1427835" cy="220389"/>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Source Sans Pro" panose="020B0503030403020204" pitchFamily="34" charset="0"/>
                  <a:cs typeface="Segoe UI" panose="020B0502040204020203" pitchFamily="34" charset="0"/>
                </a:endParaRPr>
              </a:p>
            </p:txBody>
          </p:sp>
          <p:sp>
            <p:nvSpPr>
              <p:cNvPr id="26" name="Parallelogram 51">
                <a:extLst>
                  <a:ext uri="{FF2B5EF4-FFF2-40B4-BE49-F238E27FC236}">
                    <a16:creationId xmlns:a16="http://schemas.microsoft.com/office/drawing/2014/main" id="{F434E40D-E03A-4E45-B3FF-DD62C25C3ABF}"/>
                  </a:ext>
                </a:extLst>
              </p:cNvPr>
              <p:cNvSpPr/>
              <p:nvPr/>
            </p:nvSpPr>
            <p:spPr>
              <a:xfrm>
                <a:off x="1115507" y="4078028"/>
                <a:ext cx="1427835" cy="220389"/>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Source Sans Pro" panose="020B0503030403020204" pitchFamily="34" charset="0"/>
                  <a:cs typeface="Segoe UI" panose="020B0502040204020203" pitchFamily="34" charset="0"/>
                </a:endParaRPr>
              </a:p>
            </p:txBody>
          </p:sp>
          <p:sp>
            <p:nvSpPr>
              <p:cNvPr id="27" name="CaixaDeTexto 26"/>
              <p:cNvSpPr txBox="1"/>
              <p:nvPr/>
            </p:nvSpPr>
            <p:spPr>
              <a:xfrm>
                <a:off x="1372014" y="2951480"/>
                <a:ext cx="1218255" cy="246221"/>
              </a:xfrm>
              <a:prstGeom prst="rect">
                <a:avLst/>
              </a:prstGeom>
              <a:noFill/>
            </p:spPr>
            <p:txBody>
              <a:bodyPr wrap="square" rtlCol="0">
                <a:spAutoFit/>
              </a:bodyPr>
              <a:lstStyle/>
              <a:p>
                <a:r>
                  <a:rPr lang="fr-CA" sz="1000" b="1" dirty="0">
                    <a:solidFill>
                      <a:schemeClr val="bg1"/>
                    </a:solidFill>
                    <a:latin typeface="Microsoft YaHei Light" panose="020B0502040204020203" pitchFamily="34" charset="-122"/>
                    <a:ea typeface="Microsoft YaHei Light" panose="020B0502040204020203" pitchFamily="34" charset="-122"/>
                  </a:rPr>
                  <a:t>ÉDUCATION</a:t>
                </a:r>
              </a:p>
            </p:txBody>
          </p:sp>
          <p:sp>
            <p:nvSpPr>
              <p:cNvPr id="28" name="CaixaDeTexto 27"/>
              <p:cNvSpPr txBox="1"/>
              <p:nvPr/>
            </p:nvSpPr>
            <p:spPr>
              <a:xfrm>
                <a:off x="1097892" y="3331430"/>
                <a:ext cx="1543062" cy="246221"/>
              </a:xfrm>
              <a:prstGeom prst="rect">
                <a:avLst/>
              </a:prstGeom>
              <a:noFill/>
            </p:spPr>
            <p:txBody>
              <a:bodyPr wrap="square" rtlCol="0">
                <a:spAutoFit/>
              </a:bodyPr>
              <a:lstStyle/>
              <a:p>
                <a:r>
                  <a:rPr lang="fr-CA" sz="1000" b="1" dirty="0">
                    <a:solidFill>
                      <a:schemeClr val="bg1"/>
                    </a:solidFill>
                    <a:latin typeface="Microsoft YaHei Light" panose="020B0502040204020203" pitchFamily="34" charset="-122"/>
                    <a:ea typeface="Microsoft YaHei Light" panose="020B0502040204020203" pitchFamily="34" charset="-122"/>
                  </a:rPr>
                  <a:t>OUVRAGES GÉNÉRAUX</a:t>
                </a:r>
              </a:p>
            </p:txBody>
          </p:sp>
          <p:sp>
            <p:nvSpPr>
              <p:cNvPr id="29" name="CaixaDeTexto 28"/>
              <p:cNvSpPr txBox="1"/>
              <p:nvPr/>
            </p:nvSpPr>
            <p:spPr>
              <a:xfrm>
                <a:off x="1399551" y="3710769"/>
                <a:ext cx="1218255" cy="246221"/>
              </a:xfrm>
              <a:prstGeom prst="rect">
                <a:avLst/>
              </a:prstGeom>
              <a:noFill/>
            </p:spPr>
            <p:txBody>
              <a:bodyPr wrap="square" rtlCol="0">
                <a:spAutoFit/>
              </a:bodyPr>
              <a:lstStyle/>
              <a:p>
                <a:r>
                  <a:rPr lang="fr-CA" sz="1000" b="1" dirty="0">
                    <a:solidFill>
                      <a:schemeClr val="bg1"/>
                    </a:solidFill>
                    <a:latin typeface="Microsoft YaHei Light" panose="020B0502040204020203" pitchFamily="34" charset="-122"/>
                    <a:ea typeface="Microsoft YaHei Light" panose="020B0502040204020203" pitchFamily="34" charset="-122"/>
                  </a:rPr>
                  <a:t>RELIGION</a:t>
                </a:r>
              </a:p>
            </p:txBody>
          </p:sp>
          <p:sp>
            <p:nvSpPr>
              <p:cNvPr id="30" name="CaixaDeTexto 29"/>
              <p:cNvSpPr txBox="1"/>
              <p:nvPr/>
            </p:nvSpPr>
            <p:spPr>
              <a:xfrm>
                <a:off x="1519349" y="4064526"/>
                <a:ext cx="1218255" cy="246221"/>
              </a:xfrm>
              <a:prstGeom prst="rect">
                <a:avLst/>
              </a:prstGeom>
              <a:noFill/>
            </p:spPr>
            <p:txBody>
              <a:bodyPr wrap="square" rtlCol="0">
                <a:spAutoFit/>
              </a:bodyPr>
              <a:lstStyle/>
              <a:p>
                <a:r>
                  <a:rPr lang="fr-CA" sz="1000" b="1" dirty="0">
                    <a:solidFill>
                      <a:schemeClr val="bg1"/>
                    </a:solidFill>
                    <a:latin typeface="Microsoft YaHei Light" panose="020B0502040204020203" pitchFamily="34" charset="-122"/>
                    <a:ea typeface="Microsoft YaHei Light" panose="020B0502040204020203" pitchFamily="34" charset="-122"/>
                  </a:rPr>
                  <a:t>STM</a:t>
                </a:r>
              </a:p>
            </p:txBody>
          </p:sp>
        </p:grpSp>
        <p:sp>
          <p:nvSpPr>
            <p:cNvPr id="31" name="Google Shape;218;p29"/>
            <p:cNvSpPr txBox="1"/>
            <p:nvPr/>
          </p:nvSpPr>
          <p:spPr>
            <a:xfrm>
              <a:off x="2039462" y="2013498"/>
              <a:ext cx="3480963" cy="40007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CA" dirty="0">
                  <a:solidFill>
                    <a:schemeClr val="dk1"/>
                  </a:solidFill>
                  <a:latin typeface="Montserrat"/>
                  <a:ea typeface="Montserrat"/>
                  <a:cs typeface="Montserrat"/>
                  <a:sym typeface="Montserrat"/>
                </a:rPr>
                <a:t> </a:t>
              </a:r>
              <a:r>
                <a:rPr lang="fr-CA" sz="1200" b="1" dirty="0">
                  <a:latin typeface="Microsoft YaHei Light" panose="020B0502040204020203" pitchFamily="34" charset="-122"/>
                  <a:ea typeface="Microsoft YaHei Light" panose="020B0502040204020203" pitchFamily="34" charset="-122"/>
                  <a:sym typeface="Montserrat"/>
                </a:rPr>
                <a:t>Exemplaires produits en 2020 par sous-secteur</a:t>
              </a:r>
              <a:endParaRPr lang="fr-CA" sz="1200" b="1" dirty="0">
                <a:latin typeface="Microsoft YaHei Light" panose="020B0502040204020203" pitchFamily="34" charset="-122"/>
                <a:ea typeface="Microsoft YaHei Light" panose="020B0502040204020203" pitchFamily="34" charset="-122"/>
              </a:endParaRPr>
            </a:p>
          </p:txBody>
        </p:sp>
        <p:cxnSp>
          <p:nvCxnSpPr>
            <p:cNvPr id="32" name="Conector reto 31"/>
            <p:cNvCxnSpPr/>
            <p:nvPr/>
          </p:nvCxnSpPr>
          <p:spPr>
            <a:xfrm>
              <a:off x="1381700" y="2431912"/>
              <a:ext cx="5040531" cy="1327"/>
            </a:xfrm>
            <a:prstGeom prst="line">
              <a:avLst/>
            </a:prstGeom>
            <a:ln>
              <a:solidFill>
                <a:schemeClr val="tx2">
                  <a:lumMod val="50000"/>
                </a:schemeClr>
              </a:solidFill>
              <a:prstDash val="lgDashDotDot"/>
            </a:ln>
          </p:spPr>
          <p:style>
            <a:lnRef idx="1">
              <a:schemeClr val="accent1"/>
            </a:lnRef>
            <a:fillRef idx="0">
              <a:schemeClr val="accent1"/>
            </a:fillRef>
            <a:effectRef idx="0">
              <a:schemeClr val="accent1"/>
            </a:effectRef>
            <a:fontRef idx="minor">
              <a:schemeClr val="tx1"/>
            </a:fontRef>
          </p:style>
        </p:cxnSp>
        <p:sp>
          <p:nvSpPr>
            <p:cNvPr id="7" name="Retângulo 6"/>
            <p:cNvSpPr/>
            <p:nvPr/>
          </p:nvSpPr>
          <p:spPr>
            <a:xfrm>
              <a:off x="4705100" y="3852873"/>
              <a:ext cx="910827" cy="261610"/>
            </a:xfrm>
            <a:prstGeom prst="rect">
              <a:avLst/>
            </a:prstGeom>
          </p:spPr>
          <p:txBody>
            <a:bodyPr wrap="none">
              <a:spAutoFit/>
            </a:bodyPr>
            <a:lstStyle/>
            <a:p>
              <a:pPr lvl="0"/>
              <a:r>
                <a:rPr lang="fr-CA" sz="1100" i="1" dirty="0">
                  <a:latin typeface="Microsoft YaHei Light" panose="020B0502040204020203" pitchFamily="34" charset="-122"/>
                  <a:ea typeface="Microsoft YaHei Light" panose="020B0502040204020203" pitchFamily="34" charset="-122"/>
                  <a:sym typeface="Montserrat"/>
                </a:rPr>
                <a:t>(en milliers)</a:t>
              </a:r>
              <a:endParaRPr lang="fr-CA" sz="1100" i="1" dirty="0">
                <a:latin typeface="Microsoft YaHei Light" panose="020B0502040204020203" pitchFamily="34" charset="-122"/>
                <a:ea typeface="Microsoft YaHei Light" panose="020B0502040204020203" pitchFamily="34" charset="-122"/>
              </a:endParaRPr>
            </a:p>
          </p:txBody>
        </p:sp>
      </p:grpSp>
      <p:sp>
        <p:nvSpPr>
          <p:cNvPr id="33" name="Retângulo 32"/>
          <p:cNvSpPr/>
          <p:nvPr/>
        </p:nvSpPr>
        <p:spPr>
          <a:xfrm>
            <a:off x="949207" y="4908369"/>
            <a:ext cx="8451056" cy="692497"/>
          </a:xfrm>
          <a:prstGeom prst="rect">
            <a:avLst/>
          </a:prstGeom>
        </p:spPr>
        <p:txBody>
          <a:bodyPr wrap="square">
            <a:spAutoFit/>
          </a:bodyPr>
          <a:lstStyle/>
          <a:p>
            <a:r>
              <a:rPr lang="fr-CA" sz="1000" dirty="0">
                <a:latin typeface="Microsoft YaHei Light" panose="020B0502040204020203" pitchFamily="34" charset="-122"/>
                <a:ea typeface="Microsoft YaHei Light" panose="020B0502040204020203" pitchFamily="34" charset="-122"/>
              </a:rPr>
              <a:t>Production et ventes du secteur brésilien de l’édition | Source : Nielsen Book</a:t>
            </a:r>
          </a:p>
          <a:p>
            <a:br>
              <a:rPr lang="fr-CA" dirty="0"/>
            </a:br>
            <a:endParaRPr lang="fr-CA" dirty="0"/>
          </a:p>
        </p:txBody>
      </p:sp>
    </p:spTree>
    <p:extLst>
      <p:ext uri="{BB962C8B-B14F-4D97-AF65-F5344CB8AC3E}">
        <p14:creationId xmlns:p14="http://schemas.microsoft.com/office/powerpoint/2010/main" val="843854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
          <p:cNvPicPr preferRelativeResize="0"/>
          <p:nvPr/>
        </p:nvPicPr>
        <p:blipFill rotWithShape="1">
          <a:blip r:embed="rId3">
            <a:alphaModFix/>
          </a:blip>
          <a:srcRect l="714"/>
          <a:stretch/>
        </p:blipFill>
        <p:spPr>
          <a:xfrm>
            <a:off x="0" y="0"/>
            <a:ext cx="9144000" cy="5180525"/>
          </a:xfrm>
          <a:prstGeom prst="rect">
            <a:avLst/>
          </a:prstGeom>
          <a:noFill/>
          <a:ln>
            <a:noFill/>
          </a:ln>
        </p:spPr>
      </p:pic>
      <p:sp>
        <p:nvSpPr>
          <p:cNvPr id="60" name="Google Shape;60;p1"/>
          <p:cNvSpPr txBox="1"/>
          <p:nvPr/>
        </p:nvSpPr>
        <p:spPr>
          <a:xfrm>
            <a:off x="2338725" y="2571750"/>
            <a:ext cx="6805200" cy="800400"/>
          </a:xfrm>
          <a:prstGeom prst="rect">
            <a:avLst/>
          </a:prstGeom>
          <a:noFill/>
          <a:ln>
            <a:noFill/>
          </a:ln>
        </p:spPr>
        <p:txBody>
          <a:bodyPr spcFirstLastPara="1" wrap="square" lIns="91425" tIns="91425" rIns="91425" bIns="91425" anchor="t" anchorCtr="0">
            <a:spAutoFit/>
          </a:bodyPr>
          <a:lstStyle/>
          <a:p>
            <a:pPr lvl="0">
              <a:buSzPts val="4000"/>
            </a:pPr>
            <a:r>
              <a:rPr lang="fr-CA" sz="4000" b="1">
                <a:solidFill>
                  <a:schemeClr val="lt1"/>
                </a:solidFill>
              </a:rPr>
              <a:t>À PROPOS DE NOUS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35" name="Google Shape;79;p4"/>
          <p:cNvPicPr preferRelativeResize="0"/>
          <p:nvPr/>
        </p:nvPicPr>
        <p:blipFill rotWithShape="1">
          <a:blip r:embed="rId4">
            <a:alphaModFix/>
          </a:blip>
          <a:srcRect/>
          <a:stretch/>
        </p:blipFill>
        <p:spPr>
          <a:xfrm>
            <a:off x="-5257" y="0"/>
            <a:ext cx="9143875" cy="5143500"/>
          </a:xfrm>
          <a:prstGeom prst="rect">
            <a:avLst/>
          </a:prstGeom>
          <a:noFill/>
          <a:ln>
            <a:noFill/>
          </a:ln>
        </p:spPr>
      </p:pic>
      <p:grpSp>
        <p:nvGrpSpPr>
          <p:cNvPr id="4" name="Grupo 3"/>
          <p:cNvGrpSpPr/>
          <p:nvPr/>
        </p:nvGrpSpPr>
        <p:grpSpPr>
          <a:xfrm>
            <a:off x="3654874" y="1392873"/>
            <a:ext cx="5464504" cy="3247058"/>
            <a:chOff x="1011695" y="1110119"/>
            <a:chExt cx="5464504" cy="3247058"/>
          </a:xfrm>
        </p:grpSpPr>
        <p:grpSp>
          <p:nvGrpSpPr>
            <p:cNvPr id="2" name="Grupo 1"/>
            <p:cNvGrpSpPr/>
            <p:nvPr/>
          </p:nvGrpSpPr>
          <p:grpSpPr>
            <a:xfrm>
              <a:off x="1011695" y="1110119"/>
              <a:ext cx="1640507" cy="3238480"/>
              <a:chOff x="3040520" y="1152982"/>
              <a:chExt cx="1640507" cy="3238480"/>
            </a:xfrm>
          </p:grpSpPr>
          <p:sp>
            <p:nvSpPr>
              <p:cNvPr id="8" name="Parallelogram 51">
                <a:extLst>
                  <a:ext uri="{FF2B5EF4-FFF2-40B4-BE49-F238E27FC236}">
                    <a16:creationId xmlns:a16="http://schemas.microsoft.com/office/drawing/2014/main" id="{F434E40D-E03A-4E45-B3FF-DD62C25C3ABF}"/>
                  </a:ext>
                </a:extLst>
              </p:cNvPr>
              <p:cNvSpPr/>
              <p:nvPr/>
            </p:nvSpPr>
            <p:spPr>
              <a:xfrm>
                <a:off x="3133621" y="1165898"/>
                <a:ext cx="1427835" cy="220389"/>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Source Sans Pro" panose="020B0503030403020204" pitchFamily="34" charset="0"/>
                  <a:cs typeface="Segoe UI" panose="020B0502040204020203" pitchFamily="34" charset="0"/>
                </a:endParaRPr>
              </a:p>
            </p:txBody>
          </p:sp>
          <p:sp>
            <p:nvSpPr>
              <p:cNvPr id="9" name="Parallelogram 51">
                <a:extLst>
                  <a:ext uri="{FF2B5EF4-FFF2-40B4-BE49-F238E27FC236}">
                    <a16:creationId xmlns:a16="http://schemas.microsoft.com/office/drawing/2014/main" id="{F434E40D-E03A-4E45-B3FF-DD62C25C3ABF}"/>
                  </a:ext>
                </a:extLst>
              </p:cNvPr>
              <p:cNvSpPr/>
              <p:nvPr/>
            </p:nvSpPr>
            <p:spPr>
              <a:xfrm>
                <a:off x="3133620" y="1594523"/>
                <a:ext cx="1427835" cy="220389"/>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Source Sans Pro" panose="020B0503030403020204" pitchFamily="34" charset="0"/>
                  <a:cs typeface="Segoe UI" panose="020B0502040204020203" pitchFamily="34" charset="0"/>
                </a:endParaRPr>
              </a:p>
            </p:txBody>
          </p:sp>
          <p:sp>
            <p:nvSpPr>
              <p:cNvPr id="10" name="Parallelogram 51">
                <a:extLst>
                  <a:ext uri="{FF2B5EF4-FFF2-40B4-BE49-F238E27FC236}">
                    <a16:creationId xmlns:a16="http://schemas.microsoft.com/office/drawing/2014/main" id="{F434E40D-E03A-4E45-B3FF-DD62C25C3ABF}"/>
                  </a:ext>
                </a:extLst>
              </p:cNvPr>
              <p:cNvSpPr/>
              <p:nvPr/>
            </p:nvSpPr>
            <p:spPr>
              <a:xfrm>
                <a:off x="3125365" y="2023148"/>
                <a:ext cx="1427835" cy="220389"/>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Source Sans Pro" panose="020B0503030403020204" pitchFamily="34" charset="0"/>
                  <a:cs typeface="Segoe UI" panose="020B0502040204020203" pitchFamily="34" charset="0"/>
                </a:endParaRPr>
              </a:p>
            </p:txBody>
          </p:sp>
          <p:sp>
            <p:nvSpPr>
              <p:cNvPr id="11" name="Parallelogram 51">
                <a:extLst>
                  <a:ext uri="{FF2B5EF4-FFF2-40B4-BE49-F238E27FC236}">
                    <a16:creationId xmlns:a16="http://schemas.microsoft.com/office/drawing/2014/main" id="{F434E40D-E03A-4E45-B3FF-DD62C25C3ABF}"/>
                  </a:ext>
                </a:extLst>
              </p:cNvPr>
              <p:cNvSpPr/>
              <p:nvPr/>
            </p:nvSpPr>
            <p:spPr>
              <a:xfrm>
                <a:off x="3125364" y="2451773"/>
                <a:ext cx="1427835" cy="220389"/>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Source Sans Pro" panose="020B0503030403020204" pitchFamily="34" charset="0"/>
                  <a:cs typeface="Segoe UI" panose="020B0502040204020203" pitchFamily="34" charset="0"/>
                </a:endParaRPr>
              </a:p>
            </p:txBody>
          </p:sp>
          <p:sp>
            <p:nvSpPr>
              <p:cNvPr id="12" name="Parallelogram 51">
                <a:extLst>
                  <a:ext uri="{FF2B5EF4-FFF2-40B4-BE49-F238E27FC236}">
                    <a16:creationId xmlns:a16="http://schemas.microsoft.com/office/drawing/2014/main" id="{F434E40D-E03A-4E45-B3FF-DD62C25C3ABF}"/>
                  </a:ext>
                </a:extLst>
              </p:cNvPr>
              <p:cNvSpPr/>
              <p:nvPr/>
            </p:nvSpPr>
            <p:spPr>
              <a:xfrm>
                <a:off x="3133620" y="2880398"/>
                <a:ext cx="1427835" cy="220389"/>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Source Sans Pro" panose="020B0503030403020204" pitchFamily="34" charset="0"/>
                  <a:cs typeface="Segoe UI" panose="020B0502040204020203" pitchFamily="34" charset="0"/>
                </a:endParaRPr>
              </a:p>
            </p:txBody>
          </p:sp>
          <p:sp>
            <p:nvSpPr>
              <p:cNvPr id="13" name="Parallelogram 51">
                <a:extLst>
                  <a:ext uri="{FF2B5EF4-FFF2-40B4-BE49-F238E27FC236}">
                    <a16:creationId xmlns:a16="http://schemas.microsoft.com/office/drawing/2014/main" id="{F434E40D-E03A-4E45-B3FF-DD62C25C3ABF}"/>
                  </a:ext>
                </a:extLst>
              </p:cNvPr>
              <p:cNvSpPr/>
              <p:nvPr/>
            </p:nvSpPr>
            <p:spPr>
              <a:xfrm>
                <a:off x="3133620" y="3309023"/>
                <a:ext cx="1427835" cy="220389"/>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Source Sans Pro" panose="020B0503030403020204" pitchFamily="34" charset="0"/>
                  <a:cs typeface="Segoe UI" panose="020B0502040204020203" pitchFamily="34" charset="0"/>
                </a:endParaRPr>
              </a:p>
            </p:txBody>
          </p:sp>
          <p:sp>
            <p:nvSpPr>
              <p:cNvPr id="14" name="Parallelogram 51">
                <a:extLst>
                  <a:ext uri="{FF2B5EF4-FFF2-40B4-BE49-F238E27FC236}">
                    <a16:creationId xmlns:a16="http://schemas.microsoft.com/office/drawing/2014/main" id="{F434E40D-E03A-4E45-B3FF-DD62C25C3ABF}"/>
                  </a:ext>
                </a:extLst>
              </p:cNvPr>
              <p:cNvSpPr/>
              <p:nvPr/>
            </p:nvSpPr>
            <p:spPr>
              <a:xfrm>
                <a:off x="3133620" y="3737648"/>
                <a:ext cx="1427835" cy="220389"/>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Source Sans Pro" panose="020B0503030403020204" pitchFamily="34" charset="0"/>
                  <a:cs typeface="Segoe UI" panose="020B0502040204020203" pitchFamily="34" charset="0"/>
                </a:endParaRPr>
              </a:p>
            </p:txBody>
          </p:sp>
          <p:sp>
            <p:nvSpPr>
              <p:cNvPr id="15" name="Parallelogram 51">
                <a:extLst>
                  <a:ext uri="{FF2B5EF4-FFF2-40B4-BE49-F238E27FC236}">
                    <a16:creationId xmlns:a16="http://schemas.microsoft.com/office/drawing/2014/main" id="{F434E40D-E03A-4E45-B3FF-DD62C25C3ABF}"/>
                  </a:ext>
                </a:extLst>
              </p:cNvPr>
              <p:cNvSpPr/>
              <p:nvPr/>
            </p:nvSpPr>
            <p:spPr>
              <a:xfrm>
                <a:off x="3133620" y="4145241"/>
                <a:ext cx="1427835" cy="220389"/>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Source Sans Pro" panose="020B0503030403020204" pitchFamily="34" charset="0"/>
                  <a:cs typeface="Segoe UI" panose="020B0502040204020203" pitchFamily="34" charset="0"/>
                </a:endParaRPr>
              </a:p>
            </p:txBody>
          </p:sp>
          <p:sp>
            <p:nvSpPr>
              <p:cNvPr id="16" name="CaixaDeTexto 15"/>
              <p:cNvSpPr txBox="1"/>
              <p:nvPr/>
            </p:nvSpPr>
            <p:spPr>
              <a:xfrm>
                <a:off x="3141178" y="1152982"/>
                <a:ext cx="1420278" cy="246221"/>
              </a:xfrm>
              <a:prstGeom prst="rect">
                <a:avLst/>
              </a:prstGeom>
              <a:noFill/>
            </p:spPr>
            <p:txBody>
              <a:bodyPr wrap="square" rtlCol="0">
                <a:spAutoFit/>
              </a:bodyPr>
              <a:lstStyle/>
              <a:p>
                <a:pPr algn="ctr"/>
                <a:r>
                  <a:rPr lang="fr-CA" sz="1000" b="1" dirty="0">
                    <a:solidFill>
                      <a:schemeClr val="bg1"/>
                    </a:solidFill>
                    <a:latin typeface="Microsoft YaHei Light" panose="020B0502040204020203" pitchFamily="34" charset="-122"/>
                    <a:ea typeface="Microsoft YaHei Light" panose="020B0502040204020203" pitchFamily="34" charset="-122"/>
                  </a:rPr>
                  <a:t>LIBRAIRIES</a:t>
                </a:r>
              </a:p>
            </p:txBody>
          </p:sp>
          <p:sp>
            <p:nvSpPr>
              <p:cNvPr id="17" name="CaixaDeTexto 16"/>
              <p:cNvSpPr txBox="1"/>
              <p:nvPr/>
            </p:nvSpPr>
            <p:spPr>
              <a:xfrm>
                <a:off x="3109429" y="1594523"/>
                <a:ext cx="1452026" cy="215444"/>
              </a:xfrm>
              <a:prstGeom prst="rect">
                <a:avLst/>
              </a:prstGeom>
              <a:noFill/>
            </p:spPr>
            <p:txBody>
              <a:bodyPr wrap="square" rtlCol="0">
                <a:spAutoFit/>
              </a:bodyPr>
              <a:lstStyle/>
              <a:p>
                <a:pPr algn="ctr"/>
                <a:r>
                  <a:rPr lang="fr-CA" sz="800" b="1" dirty="0">
                    <a:solidFill>
                      <a:schemeClr val="bg1"/>
                    </a:solidFill>
                    <a:latin typeface="Microsoft YaHei Light" panose="020B0502040204020203" pitchFamily="34" charset="-122"/>
                    <a:ea typeface="Microsoft YaHei Light" panose="020B0502040204020203" pitchFamily="34" charset="-122"/>
                  </a:rPr>
                  <a:t>LIBRAIRIES VIRTUELLES</a:t>
                </a:r>
              </a:p>
            </p:txBody>
          </p:sp>
          <p:sp>
            <p:nvSpPr>
              <p:cNvPr id="18" name="CaixaDeTexto 17"/>
              <p:cNvSpPr txBox="1"/>
              <p:nvPr/>
            </p:nvSpPr>
            <p:spPr>
              <a:xfrm>
                <a:off x="3123818" y="2032740"/>
                <a:ext cx="1429381" cy="246221"/>
              </a:xfrm>
              <a:prstGeom prst="rect">
                <a:avLst/>
              </a:prstGeom>
              <a:noFill/>
            </p:spPr>
            <p:txBody>
              <a:bodyPr wrap="square" rtlCol="0">
                <a:spAutoFit/>
              </a:bodyPr>
              <a:lstStyle/>
              <a:p>
                <a:pPr algn="ctr"/>
                <a:r>
                  <a:rPr lang="fr-CA" sz="1000" b="1" dirty="0">
                    <a:solidFill>
                      <a:schemeClr val="bg1"/>
                    </a:solidFill>
                    <a:latin typeface="Microsoft YaHei Light" panose="020B0502040204020203" pitchFamily="34" charset="-122"/>
                    <a:ea typeface="Microsoft YaHei Light" panose="020B0502040204020203" pitchFamily="34" charset="-122"/>
                  </a:rPr>
                  <a:t>DISTRIBUTEURS</a:t>
                </a:r>
              </a:p>
            </p:txBody>
          </p:sp>
          <p:sp>
            <p:nvSpPr>
              <p:cNvPr id="19" name="CaixaDeTexto 18"/>
              <p:cNvSpPr txBox="1"/>
              <p:nvPr/>
            </p:nvSpPr>
            <p:spPr>
              <a:xfrm>
                <a:off x="3123818" y="2471958"/>
                <a:ext cx="1437638" cy="215444"/>
              </a:xfrm>
              <a:prstGeom prst="rect">
                <a:avLst/>
              </a:prstGeom>
              <a:noFill/>
            </p:spPr>
            <p:txBody>
              <a:bodyPr wrap="square" rtlCol="0">
                <a:spAutoFit/>
              </a:bodyPr>
              <a:lstStyle/>
              <a:p>
                <a:pPr algn="ctr"/>
                <a:r>
                  <a:rPr lang="fr-CA" sz="800" b="1" dirty="0">
                    <a:solidFill>
                      <a:schemeClr val="bg1"/>
                    </a:solidFill>
                    <a:latin typeface="Microsoft YaHei Light" panose="020B0502040204020203" pitchFamily="34" charset="-122"/>
                    <a:ea typeface="Microsoft YaHei Light" panose="020B0502040204020203" pitchFamily="34" charset="-122"/>
                  </a:rPr>
                  <a:t>ÉCOLES ET COLLÈGES</a:t>
                </a:r>
              </a:p>
            </p:txBody>
          </p:sp>
          <p:sp>
            <p:nvSpPr>
              <p:cNvPr id="20" name="CaixaDeTexto 19"/>
              <p:cNvSpPr txBox="1"/>
              <p:nvPr/>
            </p:nvSpPr>
            <p:spPr>
              <a:xfrm>
                <a:off x="3133620" y="2874606"/>
                <a:ext cx="1419579" cy="238527"/>
              </a:xfrm>
              <a:prstGeom prst="rect">
                <a:avLst/>
              </a:prstGeom>
              <a:noFill/>
            </p:spPr>
            <p:txBody>
              <a:bodyPr wrap="square" rtlCol="0">
                <a:spAutoFit/>
              </a:bodyPr>
              <a:lstStyle/>
              <a:p>
                <a:pPr algn="ctr"/>
                <a:r>
                  <a:rPr lang="fr-CA" sz="950" b="1" dirty="0">
                    <a:solidFill>
                      <a:schemeClr val="bg1"/>
                    </a:solidFill>
                    <a:latin typeface="Microsoft YaHei Light" panose="020B0502040204020203" pitchFamily="34" charset="-122"/>
                    <a:ea typeface="Microsoft YaHei Light" panose="020B0502040204020203" pitchFamily="34" charset="-122"/>
                  </a:rPr>
                  <a:t>PLACES DE MARCHÉ</a:t>
                </a:r>
              </a:p>
            </p:txBody>
          </p:sp>
          <p:sp>
            <p:nvSpPr>
              <p:cNvPr id="21" name="CaixaDeTexto 20"/>
              <p:cNvSpPr txBox="1"/>
              <p:nvPr/>
            </p:nvSpPr>
            <p:spPr>
              <a:xfrm>
                <a:off x="3123818" y="3322631"/>
                <a:ext cx="1437637" cy="215444"/>
              </a:xfrm>
              <a:prstGeom prst="rect">
                <a:avLst/>
              </a:prstGeom>
              <a:noFill/>
            </p:spPr>
            <p:txBody>
              <a:bodyPr wrap="square" rtlCol="0">
                <a:spAutoFit/>
              </a:bodyPr>
              <a:lstStyle/>
              <a:p>
                <a:pPr algn="ctr"/>
                <a:r>
                  <a:rPr lang="fr-CA" sz="800" b="1" dirty="0">
                    <a:solidFill>
                      <a:schemeClr val="bg1"/>
                    </a:solidFill>
                    <a:latin typeface="Microsoft YaHei Light" panose="020B0502040204020203" pitchFamily="34" charset="-122"/>
                    <a:ea typeface="Microsoft YaHei Light" panose="020B0502040204020203" pitchFamily="34" charset="-122"/>
                  </a:rPr>
                  <a:t>ÉGLISES ET TEMPLES</a:t>
                </a:r>
              </a:p>
            </p:txBody>
          </p:sp>
          <p:sp>
            <p:nvSpPr>
              <p:cNvPr id="22" name="CaixaDeTexto 21"/>
              <p:cNvSpPr txBox="1"/>
              <p:nvPr/>
            </p:nvSpPr>
            <p:spPr>
              <a:xfrm>
                <a:off x="3040520" y="3758053"/>
                <a:ext cx="1640507" cy="184666"/>
              </a:xfrm>
              <a:prstGeom prst="rect">
                <a:avLst/>
              </a:prstGeom>
              <a:noFill/>
            </p:spPr>
            <p:txBody>
              <a:bodyPr wrap="square" rtlCol="0">
                <a:spAutoFit/>
              </a:bodyPr>
              <a:lstStyle/>
              <a:p>
                <a:pPr algn="ctr"/>
                <a:r>
                  <a:rPr lang="fr-CA" sz="600" b="1" dirty="0">
                    <a:solidFill>
                      <a:schemeClr val="bg1"/>
                    </a:solidFill>
                    <a:latin typeface="Microsoft YaHei Light" panose="020B0502040204020203" pitchFamily="34" charset="-122"/>
                    <a:ea typeface="Microsoft YaHei Light" panose="020B0502040204020203" pitchFamily="34" charset="-122"/>
                  </a:rPr>
                  <a:t>PORTE-À-PORTE ET CATALOGUE</a:t>
                </a:r>
              </a:p>
            </p:txBody>
          </p:sp>
          <p:sp>
            <p:nvSpPr>
              <p:cNvPr id="23" name="CaixaDeTexto 22"/>
              <p:cNvSpPr txBox="1"/>
              <p:nvPr/>
            </p:nvSpPr>
            <p:spPr>
              <a:xfrm>
                <a:off x="3133620" y="4145241"/>
                <a:ext cx="1419579" cy="246221"/>
              </a:xfrm>
              <a:prstGeom prst="rect">
                <a:avLst/>
              </a:prstGeom>
              <a:noFill/>
            </p:spPr>
            <p:txBody>
              <a:bodyPr wrap="square" rtlCol="0">
                <a:spAutoFit/>
              </a:bodyPr>
              <a:lstStyle/>
              <a:p>
                <a:pPr algn="ctr"/>
                <a:r>
                  <a:rPr lang="fr-CA" sz="1000" b="1" dirty="0">
                    <a:solidFill>
                      <a:schemeClr val="bg1"/>
                    </a:solidFill>
                    <a:latin typeface="Microsoft YaHei Light" panose="020B0502040204020203" pitchFamily="34" charset="-122"/>
                    <a:ea typeface="Microsoft YaHei Light" panose="020B0502040204020203" pitchFamily="34" charset="-122"/>
                  </a:rPr>
                  <a:t>AUTRES</a:t>
                </a:r>
              </a:p>
            </p:txBody>
          </p:sp>
        </p:grpSp>
        <p:sp>
          <p:nvSpPr>
            <p:cNvPr id="3" name="Retângulo 2"/>
            <p:cNvSpPr/>
            <p:nvPr/>
          </p:nvSpPr>
          <p:spPr>
            <a:xfrm>
              <a:off x="2715672" y="1123035"/>
              <a:ext cx="1570578" cy="2558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8" name="Retângulo 27"/>
            <p:cNvSpPr/>
            <p:nvPr/>
          </p:nvSpPr>
          <p:spPr>
            <a:xfrm>
              <a:off x="2694764" y="1573658"/>
              <a:ext cx="1698642" cy="2558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29" name="Retângulo 28"/>
            <p:cNvSpPr/>
            <p:nvPr/>
          </p:nvSpPr>
          <p:spPr>
            <a:xfrm>
              <a:off x="2694764" y="1968030"/>
              <a:ext cx="1470042" cy="2558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0" name="Retângulo 29"/>
            <p:cNvSpPr/>
            <p:nvPr/>
          </p:nvSpPr>
          <p:spPr>
            <a:xfrm>
              <a:off x="2694764" y="2407063"/>
              <a:ext cx="1470042" cy="2558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1" name="Retângulo 30"/>
            <p:cNvSpPr/>
            <p:nvPr/>
          </p:nvSpPr>
          <p:spPr>
            <a:xfrm>
              <a:off x="2680704" y="2837535"/>
              <a:ext cx="841165" cy="2113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2" name="Retângulo 31"/>
            <p:cNvSpPr/>
            <p:nvPr/>
          </p:nvSpPr>
          <p:spPr>
            <a:xfrm>
              <a:off x="2694764" y="3248447"/>
              <a:ext cx="2177274" cy="2558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3" name="Retângulo 32"/>
            <p:cNvSpPr/>
            <p:nvPr/>
          </p:nvSpPr>
          <p:spPr>
            <a:xfrm>
              <a:off x="2694763" y="3668462"/>
              <a:ext cx="2241567" cy="2558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4" name="Retângulo 33"/>
            <p:cNvSpPr/>
            <p:nvPr/>
          </p:nvSpPr>
          <p:spPr>
            <a:xfrm>
              <a:off x="2694763" y="4091457"/>
              <a:ext cx="2241567" cy="2558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6" name="CaixaDeTexto 35"/>
            <p:cNvSpPr txBox="1"/>
            <p:nvPr/>
          </p:nvSpPr>
          <p:spPr>
            <a:xfrm>
              <a:off x="3245845" y="1996641"/>
              <a:ext cx="1218255" cy="246221"/>
            </a:xfrm>
            <a:prstGeom prst="rect">
              <a:avLst/>
            </a:prstGeom>
            <a:noFill/>
          </p:spPr>
          <p:txBody>
            <a:bodyPr wrap="square" rtlCol="0">
              <a:spAutoFit/>
            </a:bodyPr>
            <a:lstStyle/>
            <a:p>
              <a:r>
                <a:rPr lang="fr-CA" sz="1000" b="1" dirty="0">
                  <a:solidFill>
                    <a:schemeClr val="tx1"/>
                  </a:solidFill>
                  <a:latin typeface="Microsoft YaHei Light" panose="020B0502040204020203" pitchFamily="34" charset="-122"/>
                  <a:ea typeface="Microsoft YaHei Light" panose="020B0502040204020203" pitchFamily="34" charset="-122"/>
                </a:rPr>
                <a:t>16 %</a:t>
              </a:r>
            </a:p>
          </p:txBody>
        </p:sp>
        <p:sp>
          <p:nvSpPr>
            <p:cNvPr id="37" name="CaixaDeTexto 36"/>
            <p:cNvSpPr txBox="1"/>
            <p:nvPr/>
          </p:nvSpPr>
          <p:spPr>
            <a:xfrm>
              <a:off x="3194768" y="1144167"/>
              <a:ext cx="1218255" cy="246221"/>
            </a:xfrm>
            <a:prstGeom prst="rect">
              <a:avLst/>
            </a:prstGeom>
            <a:noFill/>
          </p:spPr>
          <p:txBody>
            <a:bodyPr wrap="square" rtlCol="0">
              <a:spAutoFit/>
            </a:bodyPr>
            <a:lstStyle/>
            <a:p>
              <a:r>
                <a:rPr lang="fr-CA" sz="1000" b="1" dirty="0">
                  <a:solidFill>
                    <a:schemeClr val="tx1"/>
                  </a:solidFill>
                  <a:latin typeface="Microsoft YaHei Light" panose="020B0502040204020203" pitchFamily="34" charset="-122"/>
                  <a:ea typeface="Microsoft YaHei Light" panose="020B0502040204020203" pitchFamily="34" charset="-122"/>
                </a:rPr>
                <a:t>29 %</a:t>
              </a:r>
            </a:p>
          </p:txBody>
        </p:sp>
        <p:sp>
          <p:nvSpPr>
            <p:cNvPr id="38" name="CaixaDeTexto 37"/>
            <p:cNvSpPr txBox="1"/>
            <p:nvPr/>
          </p:nvSpPr>
          <p:spPr>
            <a:xfrm>
              <a:off x="3247606" y="1591057"/>
              <a:ext cx="1218255" cy="246221"/>
            </a:xfrm>
            <a:prstGeom prst="rect">
              <a:avLst/>
            </a:prstGeom>
            <a:noFill/>
          </p:spPr>
          <p:txBody>
            <a:bodyPr wrap="square" rtlCol="0">
              <a:spAutoFit/>
            </a:bodyPr>
            <a:lstStyle/>
            <a:p>
              <a:r>
                <a:rPr lang="fr-CA" sz="1000" b="1" dirty="0">
                  <a:solidFill>
                    <a:schemeClr val="tx1"/>
                  </a:solidFill>
                  <a:latin typeface="Microsoft YaHei Light" panose="020B0502040204020203" pitchFamily="34" charset="-122"/>
                  <a:ea typeface="Microsoft YaHei Light" panose="020B0502040204020203" pitchFamily="34" charset="-122"/>
                </a:rPr>
                <a:t>28 %</a:t>
              </a:r>
            </a:p>
          </p:txBody>
        </p:sp>
        <p:sp>
          <p:nvSpPr>
            <p:cNvPr id="39" name="CaixaDeTexto 38"/>
            <p:cNvSpPr txBox="1"/>
            <p:nvPr/>
          </p:nvSpPr>
          <p:spPr>
            <a:xfrm>
              <a:off x="3221363" y="2450852"/>
              <a:ext cx="1218255" cy="246221"/>
            </a:xfrm>
            <a:prstGeom prst="rect">
              <a:avLst/>
            </a:prstGeom>
            <a:noFill/>
          </p:spPr>
          <p:txBody>
            <a:bodyPr wrap="square" rtlCol="0">
              <a:spAutoFit/>
            </a:bodyPr>
            <a:lstStyle/>
            <a:p>
              <a:r>
                <a:rPr lang="fr-CA" sz="1000" b="1" dirty="0">
                  <a:solidFill>
                    <a:schemeClr val="tx1"/>
                  </a:solidFill>
                  <a:latin typeface="Microsoft YaHei Light" panose="020B0502040204020203" pitchFamily="34" charset="-122"/>
                  <a:ea typeface="Microsoft YaHei Light" panose="020B0502040204020203" pitchFamily="34" charset="-122"/>
                </a:rPr>
                <a:t>6 %</a:t>
              </a:r>
            </a:p>
          </p:txBody>
        </p:sp>
        <p:sp>
          <p:nvSpPr>
            <p:cNvPr id="40" name="CaixaDeTexto 39"/>
            <p:cNvSpPr txBox="1"/>
            <p:nvPr/>
          </p:nvSpPr>
          <p:spPr>
            <a:xfrm>
              <a:off x="2928344" y="2832493"/>
              <a:ext cx="1218255" cy="246221"/>
            </a:xfrm>
            <a:prstGeom prst="rect">
              <a:avLst/>
            </a:prstGeom>
            <a:noFill/>
          </p:spPr>
          <p:txBody>
            <a:bodyPr wrap="square" rtlCol="0">
              <a:spAutoFit/>
            </a:bodyPr>
            <a:lstStyle/>
            <a:p>
              <a:r>
                <a:rPr lang="fr-CA" sz="1000" b="1" dirty="0">
                  <a:solidFill>
                    <a:schemeClr val="tx1"/>
                  </a:solidFill>
                  <a:latin typeface="Microsoft YaHei Light" panose="020B0502040204020203" pitchFamily="34" charset="-122"/>
                  <a:ea typeface="Microsoft YaHei Light" panose="020B0502040204020203" pitchFamily="34" charset="-122"/>
                </a:rPr>
                <a:t>3 %</a:t>
              </a:r>
            </a:p>
          </p:txBody>
        </p:sp>
        <p:sp>
          <p:nvSpPr>
            <p:cNvPr id="41" name="CaixaDeTexto 40"/>
            <p:cNvSpPr txBox="1"/>
            <p:nvPr/>
          </p:nvSpPr>
          <p:spPr>
            <a:xfrm>
              <a:off x="3263824" y="3279768"/>
              <a:ext cx="1218255" cy="246221"/>
            </a:xfrm>
            <a:prstGeom prst="rect">
              <a:avLst/>
            </a:prstGeom>
            <a:noFill/>
          </p:spPr>
          <p:txBody>
            <a:bodyPr wrap="square" rtlCol="0">
              <a:spAutoFit/>
            </a:bodyPr>
            <a:lstStyle/>
            <a:p>
              <a:r>
                <a:rPr lang="fr-CA" sz="1000" b="1" dirty="0">
                  <a:solidFill>
                    <a:schemeClr val="tx1"/>
                  </a:solidFill>
                  <a:latin typeface="Microsoft YaHei Light" panose="020B0502040204020203" pitchFamily="34" charset="-122"/>
                  <a:ea typeface="Microsoft YaHei Light" panose="020B0502040204020203" pitchFamily="34" charset="-122"/>
                </a:rPr>
                <a:t>5 %</a:t>
              </a:r>
            </a:p>
          </p:txBody>
        </p:sp>
        <p:sp>
          <p:nvSpPr>
            <p:cNvPr id="42" name="CaixaDeTexto 41"/>
            <p:cNvSpPr txBox="1"/>
            <p:nvPr/>
          </p:nvSpPr>
          <p:spPr>
            <a:xfrm>
              <a:off x="3263824" y="3667134"/>
              <a:ext cx="1218255" cy="246221"/>
            </a:xfrm>
            <a:prstGeom prst="rect">
              <a:avLst/>
            </a:prstGeom>
            <a:noFill/>
          </p:spPr>
          <p:txBody>
            <a:bodyPr wrap="square" rtlCol="0">
              <a:spAutoFit/>
            </a:bodyPr>
            <a:lstStyle/>
            <a:p>
              <a:r>
                <a:rPr lang="fr-CA" sz="1000" b="1" dirty="0">
                  <a:solidFill>
                    <a:schemeClr val="tx1"/>
                  </a:solidFill>
                  <a:latin typeface="Microsoft YaHei Light" panose="020B0502040204020203" pitchFamily="34" charset="-122"/>
                  <a:ea typeface="Microsoft YaHei Light" panose="020B0502040204020203" pitchFamily="34" charset="-122"/>
                </a:rPr>
                <a:t>4 %</a:t>
              </a:r>
            </a:p>
          </p:txBody>
        </p:sp>
        <p:sp>
          <p:nvSpPr>
            <p:cNvPr id="43" name="CaixaDeTexto 42"/>
            <p:cNvSpPr txBox="1"/>
            <p:nvPr/>
          </p:nvSpPr>
          <p:spPr>
            <a:xfrm>
              <a:off x="3288681" y="4089461"/>
              <a:ext cx="1218255" cy="246221"/>
            </a:xfrm>
            <a:prstGeom prst="rect">
              <a:avLst/>
            </a:prstGeom>
            <a:noFill/>
          </p:spPr>
          <p:txBody>
            <a:bodyPr wrap="square" rtlCol="0">
              <a:spAutoFit/>
            </a:bodyPr>
            <a:lstStyle/>
            <a:p>
              <a:r>
                <a:rPr lang="fr-CA" sz="1000" b="1" dirty="0">
                  <a:solidFill>
                    <a:schemeClr val="tx1"/>
                  </a:solidFill>
                  <a:latin typeface="Microsoft YaHei Light" panose="020B0502040204020203" pitchFamily="34" charset="-122"/>
                  <a:ea typeface="Microsoft YaHei Light" panose="020B0502040204020203" pitchFamily="34" charset="-122"/>
                </a:rPr>
                <a:t>10 %</a:t>
              </a:r>
            </a:p>
          </p:txBody>
        </p:sp>
        <p:sp>
          <p:nvSpPr>
            <p:cNvPr id="44" name="Retângulo 43"/>
            <p:cNvSpPr/>
            <p:nvPr/>
          </p:nvSpPr>
          <p:spPr>
            <a:xfrm>
              <a:off x="4306443" y="1132578"/>
              <a:ext cx="1622869" cy="255814"/>
            </a:xfrm>
            <a:prstGeom prst="rect">
              <a:avLst/>
            </a:prstGeom>
            <a:solidFill>
              <a:srgbClr val="003866"/>
            </a:solidFill>
            <a:ln>
              <a:solidFill>
                <a:srgbClr val="00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45" name="Retângulo 44"/>
            <p:cNvSpPr/>
            <p:nvPr/>
          </p:nvSpPr>
          <p:spPr>
            <a:xfrm>
              <a:off x="4393407" y="1586260"/>
              <a:ext cx="1535906" cy="255814"/>
            </a:xfrm>
            <a:prstGeom prst="rect">
              <a:avLst/>
            </a:prstGeom>
            <a:solidFill>
              <a:srgbClr val="003866"/>
            </a:solidFill>
            <a:ln>
              <a:solidFill>
                <a:srgbClr val="00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46" name="Retângulo 45"/>
            <p:cNvSpPr/>
            <p:nvPr/>
          </p:nvSpPr>
          <p:spPr>
            <a:xfrm>
              <a:off x="4191277" y="1987863"/>
              <a:ext cx="1736933" cy="255814"/>
            </a:xfrm>
            <a:prstGeom prst="rect">
              <a:avLst/>
            </a:prstGeom>
            <a:solidFill>
              <a:srgbClr val="003866"/>
            </a:solidFill>
            <a:ln>
              <a:solidFill>
                <a:srgbClr val="00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47" name="Retângulo 46"/>
            <p:cNvSpPr/>
            <p:nvPr/>
          </p:nvSpPr>
          <p:spPr>
            <a:xfrm>
              <a:off x="4191276" y="2411306"/>
              <a:ext cx="1736933" cy="255814"/>
            </a:xfrm>
            <a:prstGeom prst="rect">
              <a:avLst/>
            </a:prstGeom>
            <a:solidFill>
              <a:srgbClr val="003866"/>
            </a:solidFill>
            <a:ln>
              <a:solidFill>
                <a:srgbClr val="00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48" name="Retângulo 47"/>
            <p:cNvSpPr/>
            <p:nvPr/>
          </p:nvSpPr>
          <p:spPr>
            <a:xfrm>
              <a:off x="3547523" y="2827938"/>
              <a:ext cx="2380686" cy="255814"/>
            </a:xfrm>
            <a:prstGeom prst="rect">
              <a:avLst/>
            </a:prstGeom>
            <a:solidFill>
              <a:srgbClr val="003866"/>
            </a:solidFill>
            <a:ln>
              <a:solidFill>
                <a:srgbClr val="00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49" name="Retângulo 48"/>
            <p:cNvSpPr/>
            <p:nvPr/>
          </p:nvSpPr>
          <p:spPr>
            <a:xfrm>
              <a:off x="4901064" y="3244570"/>
              <a:ext cx="1027145" cy="255814"/>
            </a:xfrm>
            <a:prstGeom prst="rect">
              <a:avLst/>
            </a:prstGeom>
            <a:solidFill>
              <a:srgbClr val="003866"/>
            </a:solidFill>
            <a:ln>
              <a:solidFill>
                <a:srgbClr val="00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50" name="Retângulo 49"/>
            <p:cNvSpPr/>
            <p:nvPr/>
          </p:nvSpPr>
          <p:spPr>
            <a:xfrm>
              <a:off x="4962802" y="3677072"/>
              <a:ext cx="1005701" cy="255814"/>
            </a:xfrm>
            <a:prstGeom prst="rect">
              <a:avLst/>
            </a:prstGeom>
            <a:solidFill>
              <a:srgbClr val="003866"/>
            </a:solidFill>
            <a:ln>
              <a:solidFill>
                <a:srgbClr val="00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51" name="Retângulo 50"/>
            <p:cNvSpPr/>
            <p:nvPr/>
          </p:nvSpPr>
          <p:spPr>
            <a:xfrm>
              <a:off x="4962801" y="4100515"/>
              <a:ext cx="1005701" cy="255814"/>
            </a:xfrm>
            <a:prstGeom prst="rect">
              <a:avLst/>
            </a:prstGeom>
            <a:solidFill>
              <a:srgbClr val="003866"/>
            </a:solidFill>
            <a:ln>
              <a:solidFill>
                <a:srgbClr val="00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52" name="CaixaDeTexto 51"/>
            <p:cNvSpPr txBox="1"/>
            <p:nvPr/>
          </p:nvSpPr>
          <p:spPr>
            <a:xfrm>
              <a:off x="4805508" y="1137374"/>
              <a:ext cx="1218255" cy="246221"/>
            </a:xfrm>
            <a:prstGeom prst="rect">
              <a:avLst/>
            </a:prstGeom>
            <a:noFill/>
          </p:spPr>
          <p:txBody>
            <a:bodyPr wrap="square" rtlCol="0">
              <a:spAutoFit/>
            </a:bodyPr>
            <a:lstStyle/>
            <a:p>
              <a:r>
                <a:rPr lang="fr-CA" sz="1000" b="1" dirty="0">
                  <a:solidFill>
                    <a:schemeClr val="bg1"/>
                  </a:solidFill>
                  <a:latin typeface="Microsoft YaHei Light" panose="020B0502040204020203" pitchFamily="34" charset="-122"/>
                  <a:ea typeface="Microsoft YaHei Light" panose="020B0502040204020203" pitchFamily="34" charset="-122"/>
                </a:rPr>
                <a:t>30 %</a:t>
              </a:r>
            </a:p>
          </p:txBody>
        </p:sp>
        <p:sp>
          <p:nvSpPr>
            <p:cNvPr id="53" name="CaixaDeTexto 52"/>
            <p:cNvSpPr txBox="1"/>
            <p:nvPr/>
          </p:nvSpPr>
          <p:spPr>
            <a:xfrm>
              <a:off x="4791203" y="1602538"/>
              <a:ext cx="1218255" cy="246221"/>
            </a:xfrm>
            <a:prstGeom prst="rect">
              <a:avLst/>
            </a:prstGeom>
            <a:noFill/>
          </p:spPr>
          <p:txBody>
            <a:bodyPr wrap="square" rtlCol="0">
              <a:spAutoFit/>
            </a:bodyPr>
            <a:lstStyle/>
            <a:p>
              <a:r>
                <a:rPr lang="fr-CA" sz="1000" b="1" dirty="0">
                  <a:solidFill>
                    <a:schemeClr val="bg1"/>
                  </a:solidFill>
                  <a:latin typeface="Microsoft YaHei Light" panose="020B0502040204020203" pitchFamily="34" charset="-122"/>
                  <a:ea typeface="Microsoft YaHei Light" panose="020B0502040204020203" pitchFamily="34" charset="-122"/>
                </a:rPr>
                <a:t>25 %</a:t>
              </a:r>
            </a:p>
          </p:txBody>
        </p:sp>
        <p:sp>
          <p:nvSpPr>
            <p:cNvPr id="54" name="CaixaDeTexto 53"/>
            <p:cNvSpPr txBox="1"/>
            <p:nvPr/>
          </p:nvSpPr>
          <p:spPr>
            <a:xfrm>
              <a:off x="4791203" y="2433469"/>
              <a:ext cx="1218255" cy="246221"/>
            </a:xfrm>
            <a:prstGeom prst="rect">
              <a:avLst/>
            </a:prstGeom>
            <a:noFill/>
          </p:spPr>
          <p:txBody>
            <a:bodyPr wrap="square" rtlCol="0">
              <a:spAutoFit/>
            </a:bodyPr>
            <a:lstStyle/>
            <a:p>
              <a:r>
                <a:rPr lang="fr-CA" sz="1000" b="1" dirty="0">
                  <a:solidFill>
                    <a:schemeClr val="bg1"/>
                  </a:solidFill>
                  <a:latin typeface="Microsoft YaHei Light" panose="020B0502040204020203" pitchFamily="34" charset="-122"/>
                  <a:ea typeface="Microsoft YaHei Light" panose="020B0502040204020203" pitchFamily="34" charset="-122"/>
                </a:rPr>
                <a:t>9 %</a:t>
              </a:r>
            </a:p>
          </p:txBody>
        </p:sp>
        <p:sp>
          <p:nvSpPr>
            <p:cNvPr id="55" name="CaixaDeTexto 54"/>
            <p:cNvSpPr txBox="1"/>
            <p:nvPr/>
          </p:nvSpPr>
          <p:spPr>
            <a:xfrm>
              <a:off x="4826944" y="1993292"/>
              <a:ext cx="1218255" cy="246221"/>
            </a:xfrm>
            <a:prstGeom prst="rect">
              <a:avLst/>
            </a:prstGeom>
            <a:noFill/>
          </p:spPr>
          <p:txBody>
            <a:bodyPr wrap="square" rtlCol="0">
              <a:spAutoFit/>
            </a:bodyPr>
            <a:lstStyle/>
            <a:p>
              <a:r>
                <a:rPr lang="fr-CA" sz="1000" b="1" dirty="0">
                  <a:solidFill>
                    <a:schemeClr val="bg1"/>
                  </a:solidFill>
                  <a:latin typeface="Microsoft YaHei Light" panose="020B0502040204020203" pitchFamily="34" charset="-122"/>
                  <a:ea typeface="Microsoft YaHei Light" panose="020B0502040204020203" pitchFamily="34" charset="-122"/>
                </a:rPr>
                <a:t>19 %</a:t>
              </a:r>
            </a:p>
          </p:txBody>
        </p:sp>
        <p:sp>
          <p:nvSpPr>
            <p:cNvPr id="56" name="CaixaDeTexto 55"/>
            <p:cNvSpPr txBox="1"/>
            <p:nvPr/>
          </p:nvSpPr>
          <p:spPr>
            <a:xfrm>
              <a:off x="4805507" y="2843808"/>
              <a:ext cx="1218255" cy="246221"/>
            </a:xfrm>
            <a:prstGeom prst="rect">
              <a:avLst/>
            </a:prstGeom>
            <a:noFill/>
          </p:spPr>
          <p:txBody>
            <a:bodyPr wrap="square" rtlCol="0">
              <a:spAutoFit/>
            </a:bodyPr>
            <a:lstStyle/>
            <a:p>
              <a:r>
                <a:rPr lang="fr-CA" sz="1000" b="1" dirty="0">
                  <a:solidFill>
                    <a:schemeClr val="bg1"/>
                  </a:solidFill>
                  <a:latin typeface="Microsoft YaHei Light" panose="020B0502040204020203" pitchFamily="34" charset="-122"/>
                  <a:ea typeface="Microsoft YaHei Light" panose="020B0502040204020203" pitchFamily="34" charset="-122"/>
                </a:rPr>
                <a:t>8 %</a:t>
              </a:r>
            </a:p>
          </p:txBody>
        </p:sp>
        <p:sp>
          <p:nvSpPr>
            <p:cNvPr id="57" name="CaixaDeTexto 56"/>
            <p:cNvSpPr txBox="1"/>
            <p:nvPr/>
          </p:nvSpPr>
          <p:spPr>
            <a:xfrm>
              <a:off x="5257944" y="3260440"/>
              <a:ext cx="1218255" cy="246221"/>
            </a:xfrm>
            <a:prstGeom prst="rect">
              <a:avLst/>
            </a:prstGeom>
            <a:noFill/>
          </p:spPr>
          <p:txBody>
            <a:bodyPr wrap="square" rtlCol="0">
              <a:spAutoFit/>
            </a:bodyPr>
            <a:lstStyle/>
            <a:p>
              <a:r>
                <a:rPr lang="fr-CA" sz="1000" b="1" dirty="0">
                  <a:solidFill>
                    <a:schemeClr val="bg1"/>
                  </a:solidFill>
                  <a:latin typeface="Microsoft YaHei Light" panose="020B0502040204020203" pitchFamily="34" charset="-122"/>
                  <a:ea typeface="Microsoft YaHei Light" panose="020B0502040204020203" pitchFamily="34" charset="-122"/>
                </a:rPr>
                <a:t>2 %</a:t>
              </a:r>
            </a:p>
          </p:txBody>
        </p:sp>
        <p:sp>
          <p:nvSpPr>
            <p:cNvPr id="58" name="CaixaDeTexto 57"/>
            <p:cNvSpPr txBox="1"/>
            <p:nvPr/>
          </p:nvSpPr>
          <p:spPr>
            <a:xfrm>
              <a:off x="5257944" y="3690160"/>
              <a:ext cx="1218255" cy="246221"/>
            </a:xfrm>
            <a:prstGeom prst="rect">
              <a:avLst/>
            </a:prstGeom>
            <a:noFill/>
          </p:spPr>
          <p:txBody>
            <a:bodyPr wrap="square" rtlCol="0">
              <a:spAutoFit/>
            </a:bodyPr>
            <a:lstStyle/>
            <a:p>
              <a:r>
                <a:rPr lang="fr-CA" sz="1000" b="1" dirty="0">
                  <a:solidFill>
                    <a:schemeClr val="bg1"/>
                  </a:solidFill>
                  <a:latin typeface="Microsoft YaHei Light" panose="020B0502040204020203" pitchFamily="34" charset="-122"/>
                  <a:ea typeface="Microsoft YaHei Light" panose="020B0502040204020203" pitchFamily="34" charset="-122"/>
                </a:rPr>
                <a:t>2 %</a:t>
              </a:r>
            </a:p>
          </p:txBody>
        </p:sp>
        <p:sp>
          <p:nvSpPr>
            <p:cNvPr id="59" name="CaixaDeTexto 58"/>
            <p:cNvSpPr txBox="1"/>
            <p:nvPr/>
          </p:nvSpPr>
          <p:spPr>
            <a:xfrm>
              <a:off x="5257944" y="4110956"/>
              <a:ext cx="1218255" cy="246221"/>
            </a:xfrm>
            <a:prstGeom prst="rect">
              <a:avLst/>
            </a:prstGeom>
            <a:noFill/>
          </p:spPr>
          <p:txBody>
            <a:bodyPr wrap="square" rtlCol="0">
              <a:spAutoFit/>
            </a:bodyPr>
            <a:lstStyle/>
            <a:p>
              <a:r>
                <a:rPr lang="fr-CA" sz="1000" b="1" dirty="0">
                  <a:solidFill>
                    <a:schemeClr val="bg1"/>
                  </a:solidFill>
                  <a:latin typeface="Microsoft YaHei Light" panose="020B0502040204020203" pitchFamily="34" charset="-122"/>
                  <a:ea typeface="Microsoft YaHei Light" panose="020B0502040204020203" pitchFamily="34" charset="-122"/>
                </a:rPr>
                <a:t>5 %</a:t>
              </a:r>
            </a:p>
          </p:txBody>
        </p:sp>
      </p:grpSp>
      <p:sp>
        <p:nvSpPr>
          <p:cNvPr id="61" name="Google Shape;198;p28"/>
          <p:cNvSpPr txBox="1"/>
          <p:nvPr/>
        </p:nvSpPr>
        <p:spPr>
          <a:xfrm>
            <a:off x="622123" y="756322"/>
            <a:ext cx="2724213" cy="923299"/>
          </a:xfrm>
          <a:prstGeom prst="rect">
            <a:avLst/>
          </a:prstGeom>
          <a:noFill/>
          <a:ln>
            <a:noFill/>
          </a:ln>
        </p:spPr>
        <p:txBody>
          <a:bodyPr spcFirstLastPara="1" wrap="square" lIns="91425" tIns="91425" rIns="91425" bIns="91425" anchor="t" anchorCtr="0">
            <a:spAutoFit/>
          </a:bodyPr>
          <a:lstStyle/>
          <a:p>
            <a:r>
              <a:rPr lang="fr-CA" sz="2400" b="1" noProof="1">
                <a:solidFill>
                  <a:schemeClr val="tx1">
                    <a:lumMod val="85000"/>
                    <a:lumOff val="15000"/>
                  </a:schemeClr>
                </a:solidFill>
                <a:latin typeface="Poppins" pitchFamily="2" charset="77"/>
                <a:ea typeface="Open Sans" panose="020B0606030504020204" pitchFamily="34" charset="0"/>
                <a:cs typeface="Poppins" pitchFamily="2" charset="77"/>
              </a:rPr>
              <a:t>Les circuits de distribution</a:t>
            </a:r>
          </a:p>
        </p:txBody>
      </p:sp>
      <p:sp>
        <p:nvSpPr>
          <p:cNvPr id="5" name="Retângulo 4"/>
          <p:cNvSpPr/>
          <p:nvPr/>
        </p:nvSpPr>
        <p:spPr>
          <a:xfrm>
            <a:off x="7094804" y="435593"/>
            <a:ext cx="1588897" cy="307777"/>
          </a:xfrm>
          <a:prstGeom prst="rect">
            <a:avLst/>
          </a:prstGeom>
        </p:spPr>
        <p:txBody>
          <a:bodyPr wrap="none">
            <a:spAutoFit/>
          </a:bodyPr>
          <a:lstStyle/>
          <a:p>
            <a:r>
              <a:rPr lang="fr-CA" b="1" dirty="0">
                <a:latin typeface="Microsoft YaHei Light" panose="020B0502040204020203" pitchFamily="34" charset="-122"/>
                <a:ea typeface="Microsoft YaHei Light" panose="020B0502040204020203" pitchFamily="34" charset="-122"/>
                <a:sym typeface="Montserrat"/>
              </a:rPr>
              <a:t>Ventes par circuit</a:t>
            </a:r>
            <a:endParaRPr lang="fr-CA" b="1" dirty="0"/>
          </a:p>
        </p:txBody>
      </p:sp>
      <p:sp>
        <p:nvSpPr>
          <p:cNvPr id="63" name="Google Shape;228;p30"/>
          <p:cNvSpPr txBox="1"/>
          <p:nvPr/>
        </p:nvSpPr>
        <p:spPr>
          <a:xfrm>
            <a:off x="622122" y="1616825"/>
            <a:ext cx="2808067" cy="1015632"/>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spAutoFit/>
          </a:bodyPr>
          <a:lstStyle/>
          <a:p>
            <a:pPr lvl="0">
              <a:lnSpc>
                <a:spcPct val="150000"/>
              </a:lnSpc>
              <a:buClr>
                <a:schemeClr val="dk1"/>
              </a:buClr>
              <a:buSzPts val="1100"/>
            </a:pPr>
            <a:r>
              <a:rPr lang="fr-CA" sz="1200" dirty="0">
                <a:latin typeface="Microsoft YaHei Light" panose="020B0502040204020203" pitchFamily="34" charset="-122"/>
                <a:ea typeface="Microsoft YaHei Light" panose="020B0502040204020203" pitchFamily="34" charset="-122"/>
                <a:sym typeface="Montserrat"/>
              </a:rPr>
              <a:t>Les librairies, tant physiques que virtuelles, sont les principaux circuits de distribution sur le marché brésilien.</a:t>
            </a:r>
          </a:p>
        </p:txBody>
      </p:sp>
      <p:pic>
        <p:nvPicPr>
          <p:cNvPr id="1026" name="Picture 2" descr="https://lh4.googleusercontent.com/4fGeWzNfg2jwBvglL07Er_gEMYNVdwh79XTXtWwP2qzLGD3OwrHZpBIP7QmM-Fd9Ks17RbXUWwsNfC6JOhqeEnj833uGxt5Ek3ZeEVULXNvLnYm6WINN0L0uRI3-Mldve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553058">
            <a:off x="149883" y="3115852"/>
            <a:ext cx="2851174" cy="285117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upo 5"/>
          <p:cNvGrpSpPr/>
          <p:nvPr/>
        </p:nvGrpSpPr>
        <p:grpSpPr>
          <a:xfrm>
            <a:off x="6117530" y="909919"/>
            <a:ext cx="2633704" cy="615830"/>
            <a:chOff x="5907003" y="4794659"/>
            <a:chExt cx="2633704" cy="615830"/>
          </a:xfrm>
        </p:grpSpPr>
        <p:sp>
          <p:nvSpPr>
            <p:cNvPr id="114" name="Parallelogram 51">
              <a:extLst>
                <a:ext uri="{FF2B5EF4-FFF2-40B4-BE49-F238E27FC236}">
                  <a16:creationId xmlns:a16="http://schemas.microsoft.com/office/drawing/2014/main" id="{F434E40D-E03A-4E45-B3FF-DD62C25C3ABF}"/>
                </a:ext>
              </a:extLst>
            </p:cNvPr>
            <p:cNvSpPr/>
            <p:nvPr/>
          </p:nvSpPr>
          <p:spPr>
            <a:xfrm>
              <a:off x="5907003" y="4831360"/>
              <a:ext cx="207086" cy="156495"/>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Source Sans Pro" panose="020B0503030403020204" pitchFamily="34" charset="0"/>
                <a:cs typeface="Segoe UI" panose="020B0502040204020203" pitchFamily="34" charset="0"/>
              </a:endParaRPr>
            </a:p>
          </p:txBody>
        </p:sp>
        <p:sp>
          <p:nvSpPr>
            <p:cNvPr id="115" name="CaixaDeTexto 114"/>
            <p:cNvSpPr txBox="1"/>
            <p:nvPr/>
          </p:nvSpPr>
          <p:spPr>
            <a:xfrm>
              <a:off x="7597013" y="4794936"/>
              <a:ext cx="943694" cy="615553"/>
            </a:xfrm>
            <a:prstGeom prst="rect">
              <a:avLst/>
            </a:prstGeom>
            <a:noFill/>
          </p:spPr>
          <p:txBody>
            <a:bodyPr wrap="square" rtlCol="0">
              <a:spAutoFit/>
            </a:bodyPr>
            <a:lstStyle/>
            <a:p>
              <a:r>
                <a:rPr lang="fr-CA" sz="1000" noProof="1">
                  <a:latin typeface="Microsoft YaHei Light" panose="020B0502040204020203" pitchFamily="34" charset="-122"/>
                  <a:ea typeface="Microsoft YaHei Light" panose="020B0502040204020203" pitchFamily="34" charset="-122"/>
                </a:rPr>
                <a:t>CHIFFRE D’AFFAIRES</a:t>
              </a:r>
              <a:endParaRPr lang="fr-CA" noProof="1">
                <a:latin typeface="Microsoft YaHei Light" panose="020B0502040204020203" pitchFamily="34" charset="-122"/>
                <a:ea typeface="Microsoft YaHei Light" panose="020B0502040204020203" pitchFamily="34" charset="-122"/>
              </a:endParaRPr>
            </a:p>
            <a:p>
              <a:endParaRPr lang="fr-CA" dirty="0"/>
            </a:p>
          </p:txBody>
        </p:sp>
        <p:sp>
          <p:nvSpPr>
            <p:cNvPr id="116" name="Parallelogram 51">
              <a:extLst>
                <a:ext uri="{FF2B5EF4-FFF2-40B4-BE49-F238E27FC236}">
                  <a16:creationId xmlns:a16="http://schemas.microsoft.com/office/drawing/2014/main" id="{F434E40D-E03A-4E45-B3FF-DD62C25C3ABF}"/>
                </a:ext>
              </a:extLst>
            </p:cNvPr>
            <p:cNvSpPr/>
            <p:nvPr/>
          </p:nvSpPr>
          <p:spPr>
            <a:xfrm>
              <a:off x="7308699" y="4831359"/>
              <a:ext cx="207086" cy="156495"/>
            </a:xfrm>
            <a:prstGeom prst="parallelogram">
              <a:avLst/>
            </a:prstGeom>
            <a:solidFill>
              <a:srgbClr val="00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latin typeface="Source Sans Pro" panose="020B0503030403020204" pitchFamily="34" charset="0"/>
                <a:cs typeface="Segoe UI" panose="020B0502040204020203" pitchFamily="34" charset="0"/>
              </a:endParaRPr>
            </a:p>
          </p:txBody>
        </p:sp>
        <p:sp>
          <p:nvSpPr>
            <p:cNvPr id="117" name="CaixaDeTexto 116"/>
            <p:cNvSpPr txBox="1"/>
            <p:nvPr/>
          </p:nvSpPr>
          <p:spPr>
            <a:xfrm>
              <a:off x="6112805" y="4794659"/>
              <a:ext cx="1335881" cy="477054"/>
            </a:xfrm>
            <a:prstGeom prst="rect">
              <a:avLst/>
            </a:prstGeom>
            <a:noFill/>
          </p:spPr>
          <p:txBody>
            <a:bodyPr wrap="square" rtlCol="0">
              <a:spAutoFit/>
            </a:bodyPr>
            <a:lstStyle/>
            <a:p>
              <a:r>
                <a:rPr lang="fr-CA" sz="1000" noProof="1">
                  <a:latin typeface="Microsoft YaHei Light" panose="020B0502040204020203" pitchFamily="34" charset="-122"/>
                  <a:ea typeface="Microsoft YaHei Light" panose="020B0502040204020203" pitchFamily="34" charset="-122"/>
                </a:rPr>
                <a:t>EXEMPLAIRES</a:t>
              </a:r>
              <a:endParaRPr lang="fr-CA" noProof="1">
                <a:latin typeface="Microsoft YaHei Light" panose="020B0502040204020203" pitchFamily="34" charset="-122"/>
                <a:ea typeface="Microsoft YaHei Light" panose="020B0502040204020203" pitchFamily="34" charset="-122"/>
              </a:endParaRPr>
            </a:p>
            <a:p>
              <a:endParaRPr lang="fr-CA" dirty="0"/>
            </a:p>
          </p:txBody>
        </p:sp>
      </p:grpSp>
    </p:spTree>
    <p:extLst>
      <p:ext uri="{BB962C8B-B14F-4D97-AF65-F5344CB8AC3E}">
        <p14:creationId xmlns:p14="http://schemas.microsoft.com/office/powerpoint/2010/main" val="4244709871"/>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oogle Shape;92;p6"/>
          <p:cNvPicPr preferRelativeResize="0"/>
          <p:nvPr/>
        </p:nvPicPr>
        <p:blipFill rotWithShape="1">
          <a:blip r:embed="rId3">
            <a:alphaModFix/>
          </a:blip>
          <a:srcRect/>
          <a:stretch/>
        </p:blipFill>
        <p:spPr>
          <a:xfrm>
            <a:off x="4810768" y="996283"/>
            <a:ext cx="4590407" cy="4420394"/>
          </a:xfrm>
          <a:prstGeom prst="rect">
            <a:avLst/>
          </a:prstGeom>
          <a:noFill/>
          <a:ln>
            <a:noFill/>
          </a:ln>
        </p:spPr>
      </p:pic>
      <p:pic>
        <p:nvPicPr>
          <p:cNvPr id="7" name="Image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9427" y="1875506"/>
            <a:ext cx="3077951" cy="3077951"/>
          </a:xfrm>
          <a:prstGeom prst="rect">
            <a:avLst/>
          </a:prstGeom>
        </p:spPr>
      </p:pic>
      <p:pic>
        <p:nvPicPr>
          <p:cNvPr id="22" name="Google Shape;98;p7"/>
          <p:cNvPicPr preferRelativeResize="0"/>
          <p:nvPr/>
        </p:nvPicPr>
        <p:blipFill rotWithShape="1">
          <a:blip r:embed="rId5">
            <a:alphaModFix/>
          </a:blip>
          <a:srcRect r="29173" b="22758"/>
          <a:stretch/>
        </p:blipFill>
        <p:spPr>
          <a:xfrm rot="10800000">
            <a:off x="-369896" y="-327570"/>
            <a:ext cx="1434167" cy="1323852"/>
          </a:xfrm>
          <a:prstGeom prst="rect">
            <a:avLst/>
          </a:prstGeom>
          <a:noFill/>
          <a:ln>
            <a:noFill/>
          </a:ln>
        </p:spPr>
      </p:pic>
      <p:grpSp>
        <p:nvGrpSpPr>
          <p:cNvPr id="19" name="Grupo 18"/>
          <p:cNvGrpSpPr/>
          <p:nvPr/>
        </p:nvGrpSpPr>
        <p:grpSpPr>
          <a:xfrm>
            <a:off x="857075" y="1105419"/>
            <a:ext cx="3389896" cy="1838401"/>
            <a:chOff x="528132" y="1331061"/>
            <a:chExt cx="3389896" cy="1838401"/>
          </a:xfrm>
        </p:grpSpPr>
        <p:sp>
          <p:nvSpPr>
            <p:cNvPr id="8" name="TextBox 7">
              <a:extLst>
                <a:ext uri="{FF2B5EF4-FFF2-40B4-BE49-F238E27FC236}">
                  <a16:creationId xmlns:a16="http://schemas.microsoft.com/office/drawing/2014/main" id="{99C9547D-D171-964B-8828-9DF4E9C221A9}"/>
                </a:ext>
              </a:extLst>
            </p:cNvPr>
            <p:cNvSpPr txBox="1"/>
            <p:nvPr/>
          </p:nvSpPr>
          <p:spPr>
            <a:xfrm>
              <a:off x="528132" y="1331061"/>
              <a:ext cx="2419252" cy="461665"/>
            </a:xfrm>
            <a:prstGeom prst="rect">
              <a:avLst/>
            </a:prstGeom>
            <a:noFill/>
          </p:spPr>
          <p:txBody>
            <a:bodyPr wrap="none" rtlCol="0">
              <a:spAutoFit/>
            </a:bodyPr>
            <a:lstStyle/>
            <a:p>
              <a:r>
                <a:rPr lang="fr-CA" sz="2400" b="1" noProof="1">
                  <a:solidFill>
                    <a:schemeClr val="tx1">
                      <a:lumMod val="85000"/>
                      <a:lumOff val="15000"/>
                    </a:schemeClr>
                  </a:solidFill>
                  <a:latin typeface="Poppins" pitchFamily="2" charset="77"/>
                  <a:ea typeface="Open Sans" panose="020B0606030504020204" pitchFamily="34" charset="0"/>
                  <a:cs typeface="Poppins" pitchFamily="2" charset="77"/>
                </a:rPr>
                <a:t>Les coéditions</a:t>
              </a:r>
            </a:p>
          </p:txBody>
        </p:sp>
        <p:sp>
          <p:nvSpPr>
            <p:cNvPr id="18" name="Retângulo 17"/>
            <p:cNvSpPr/>
            <p:nvPr/>
          </p:nvSpPr>
          <p:spPr>
            <a:xfrm>
              <a:off x="528132" y="1836405"/>
              <a:ext cx="3389896" cy="1333057"/>
            </a:xfrm>
            <a:prstGeom prst="rect">
              <a:avLst/>
            </a:prstGeom>
          </p:spPr>
          <p:txBody>
            <a:bodyPr wrap="square">
              <a:spAutoFit/>
            </a:bodyPr>
            <a:lstStyle/>
            <a:p>
              <a:pPr>
                <a:lnSpc>
                  <a:spcPct val="150000"/>
                </a:lnSpc>
              </a:pPr>
              <a:r>
                <a:rPr lang="fr-CA" sz="1100" dirty="0">
                  <a:latin typeface="Microsoft YaHei Light" panose="020B0502040204020203" pitchFamily="34" charset="-122"/>
                  <a:ea typeface="Microsoft YaHei Light" panose="020B0502040204020203" pitchFamily="34" charset="-122"/>
                </a:rPr>
                <a:t>Les éditeurs brésiliens sont plutôt enclins à participer à des coéditions. Nos maisons d’édition en organisent rarement. </a:t>
              </a:r>
            </a:p>
            <a:p>
              <a:pPr>
                <a:lnSpc>
                  <a:spcPct val="150000"/>
                </a:lnSpc>
              </a:pPr>
              <a:endParaRPr lang="fr-CA" sz="1100" dirty="0">
                <a:latin typeface="Microsoft YaHei Light" panose="020B0502040204020203" pitchFamily="34" charset="-122"/>
                <a:ea typeface="Microsoft YaHei Light" panose="020B0502040204020203" pitchFamily="34" charset="-122"/>
              </a:endParaRPr>
            </a:p>
            <a:p>
              <a:pPr>
                <a:lnSpc>
                  <a:spcPct val="150000"/>
                </a:lnSpc>
              </a:pPr>
              <a:r>
                <a:rPr lang="fr-CA" sz="1100" dirty="0">
                  <a:latin typeface="Microsoft YaHei Light" panose="020B0502040204020203" pitchFamily="34" charset="-122"/>
                  <a:ea typeface="Microsoft YaHei Light" panose="020B0502040204020203" pitchFamily="34" charset="-122"/>
                </a:rPr>
                <a:t>Les types de publications les plus convoités sont :</a:t>
              </a:r>
            </a:p>
          </p:txBody>
        </p:sp>
      </p:grpSp>
      <p:sp>
        <p:nvSpPr>
          <p:cNvPr id="25" name="Retângulo 24"/>
          <p:cNvSpPr/>
          <p:nvPr/>
        </p:nvSpPr>
        <p:spPr>
          <a:xfrm>
            <a:off x="238768" y="4430237"/>
            <a:ext cx="4572000" cy="523220"/>
          </a:xfrm>
          <a:prstGeom prst="rect">
            <a:avLst/>
          </a:prstGeom>
        </p:spPr>
        <p:txBody>
          <a:bodyPr>
            <a:spAutoFit/>
          </a:bodyPr>
          <a:lstStyle/>
          <a:p>
            <a:br>
              <a:rPr lang="fr-CA" dirty="0"/>
            </a:br>
            <a:endParaRPr lang="fr-CA" dirty="0"/>
          </a:p>
        </p:txBody>
      </p:sp>
      <p:pic>
        <p:nvPicPr>
          <p:cNvPr id="32" name="Google Shape;86;p5"/>
          <p:cNvPicPr preferRelativeResize="0"/>
          <p:nvPr/>
        </p:nvPicPr>
        <p:blipFill rotWithShape="1">
          <a:blip r:embed="rId6">
            <a:alphaModFix/>
          </a:blip>
          <a:srcRect/>
          <a:stretch/>
        </p:blipFill>
        <p:spPr>
          <a:xfrm>
            <a:off x="510561" y="3011230"/>
            <a:ext cx="4590407" cy="2089759"/>
          </a:xfrm>
          <a:prstGeom prst="rect">
            <a:avLst/>
          </a:prstGeom>
          <a:noFill/>
          <a:ln>
            <a:noFill/>
          </a:ln>
        </p:spPr>
      </p:pic>
      <p:sp>
        <p:nvSpPr>
          <p:cNvPr id="20" name="Retângulo 19"/>
          <p:cNvSpPr/>
          <p:nvPr/>
        </p:nvSpPr>
        <p:spPr>
          <a:xfrm>
            <a:off x="1064271" y="3446452"/>
            <a:ext cx="1321634" cy="2185214"/>
          </a:xfrm>
          <a:prstGeom prst="rect">
            <a:avLst/>
          </a:prstGeom>
        </p:spPr>
        <p:txBody>
          <a:bodyPr wrap="square">
            <a:spAutoFit/>
          </a:bodyPr>
          <a:lstStyle/>
          <a:p>
            <a:pPr marL="228600" indent="-228600" fontAlgn="base">
              <a:lnSpc>
                <a:spcPct val="150000"/>
              </a:lnSpc>
              <a:buClr>
                <a:schemeClr val="bg1"/>
              </a:buClr>
              <a:buFont typeface="Courier New" panose="02070309020205020404" pitchFamily="49" charset="0"/>
              <a:buChar char="o"/>
            </a:pPr>
            <a:r>
              <a:rPr lang="fr-CA" sz="1100" dirty="0">
                <a:solidFill>
                  <a:schemeClr val="bg1"/>
                </a:solidFill>
                <a:latin typeface="Microsoft YaHei Light" panose="020B0502040204020203" pitchFamily="34" charset="-122"/>
                <a:ea typeface="Microsoft YaHei Light" panose="020B0502040204020203" pitchFamily="34" charset="-122"/>
              </a:rPr>
              <a:t>Livres jouets</a:t>
            </a:r>
          </a:p>
          <a:p>
            <a:pPr marL="228600" indent="-228600" fontAlgn="base">
              <a:lnSpc>
                <a:spcPct val="150000"/>
              </a:lnSpc>
              <a:buFont typeface="Courier New" panose="02070309020205020404" pitchFamily="49" charset="0"/>
              <a:buChar char="o"/>
            </a:pPr>
            <a:endParaRPr lang="fr-CA" sz="1100" dirty="0">
              <a:solidFill>
                <a:schemeClr val="bg1"/>
              </a:solidFill>
              <a:latin typeface="Microsoft YaHei Light" panose="020B0502040204020203" pitchFamily="34" charset="-122"/>
              <a:ea typeface="Microsoft YaHei Light" panose="020B0502040204020203" pitchFamily="34" charset="-122"/>
            </a:endParaRPr>
          </a:p>
          <a:p>
            <a:pPr marL="228600" indent="-228600" fontAlgn="base">
              <a:buClr>
                <a:schemeClr val="bg1"/>
              </a:buClr>
              <a:buFont typeface="Courier New" panose="02070309020205020404" pitchFamily="49" charset="0"/>
              <a:buChar char="o"/>
            </a:pPr>
            <a:r>
              <a:rPr lang="fr-CA" sz="1100" dirty="0">
                <a:solidFill>
                  <a:schemeClr val="bg1"/>
                </a:solidFill>
                <a:latin typeface="Microsoft YaHei Light" panose="020B0502040204020203" pitchFamily="34" charset="-122"/>
                <a:ea typeface="Microsoft YaHei Light" panose="020B0502040204020203" pitchFamily="34" charset="-122"/>
              </a:rPr>
              <a:t>Beaux livres quatre couleurs</a:t>
            </a:r>
          </a:p>
          <a:p>
            <a:pPr marL="457200"/>
            <a:endParaRPr lang="fr-CA" dirty="0"/>
          </a:p>
          <a:p>
            <a:pPr marL="457200"/>
            <a:endParaRPr lang="fr-CA" dirty="0"/>
          </a:p>
          <a:p>
            <a:pPr marL="457200"/>
            <a:br>
              <a:rPr lang="fr-CA" dirty="0"/>
            </a:br>
            <a:br>
              <a:rPr lang="fr-CA" dirty="0"/>
            </a:br>
            <a:endParaRPr lang="fr-CA" dirty="0"/>
          </a:p>
        </p:txBody>
      </p:sp>
      <p:sp>
        <p:nvSpPr>
          <p:cNvPr id="28" name="Retângulo 27"/>
          <p:cNvSpPr/>
          <p:nvPr/>
        </p:nvSpPr>
        <p:spPr>
          <a:xfrm>
            <a:off x="2385905" y="3446452"/>
            <a:ext cx="1816523" cy="317395"/>
          </a:xfrm>
          <a:prstGeom prst="rect">
            <a:avLst/>
          </a:prstGeom>
        </p:spPr>
        <p:txBody>
          <a:bodyPr wrap="none">
            <a:spAutoFit/>
          </a:bodyPr>
          <a:lstStyle/>
          <a:p>
            <a:pPr marL="228600" indent="-228600" fontAlgn="base">
              <a:lnSpc>
                <a:spcPct val="150000"/>
              </a:lnSpc>
              <a:buClr>
                <a:schemeClr val="bg1"/>
              </a:buClr>
              <a:buFont typeface="Courier New" panose="02070309020205020404" pitchFamily="49" charset="0"/>
              <a:buChar char="o"/>
            </a:pPr>
            <a:r>
              <a:rPr lang="fr-CA" sz="1100" dirty="0">
                <a:solidFill>
                  <a:schemeClr val="bg1"/>
                </a:solidFill>
                <a:latin typeface="Microsoft YaHei Light" panose="020B0502040204020203" pitchFamily="34" charset="-122"/>
                <a:ea typeface="Microsoft YaHei Light" panose="020B0502040204020203" pitchFamily="34" charset="-122"/>
              </a:rPr>
              <a:t>Livres animés en relief</a:t>
            </a:r>
          </a:p>
        </p:txBody>
      </p:sp>
    </p:spTree>
    <p:extLst>
      <p:ext uri="{BB962C8B-B14F-4D97-AF65-F5344CB8AC3E}">
        <p14:creationId xmlns:p14="http://schemas.microsoft.com/office/powerpoint/2010/main" val="22545871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oogle Shape;67;p2"/>
          <p:cNvPicPr preferRelativeResize="0"/>
          <p:nvPr/>
        </p:nvPicPr>
        <p:blipFill rotWithShape="1">
          <a:blip r:embed="rId3">
            <a:alphaModFix/>
          </a:blip>
          <a:srcRect/>
          <a:stretch/>
        </p:blipFill>
        <p:spPr>
          <a:xfrm>
            <a:off x="75" y="4922232"/>
            <a:ext cx="9143875" cy="242700"/>
          </a:xfrm>
          <a:prstGeom prst="rect">
            <a:avLst/>
          </a:prstGeom>
          <a:noFill/>
          <a:ln>
            <a:noFill/>
          </a:ln>
        </p:spPr>
      </p:pic>
      <p:grpSp>
        <p:nvGrpSpPr>
          <p:cNvPr id="34" name="Grupo 33"/>
          <p:cNvGrpSpPr/>
          <p:nvPr/>
        </p:nvGrpSpPr>
        <p:grpSpPr>
          <a:xfrm>
            <a:off x="1094627" y="886421"/>
            <a:ext cx="7053258" cy="3765179"/>
            <a:chOff x="924685" y="779264"/>
            <a:chExt cx="7053258" cy="3765179"/>
          </a:xfrm>
        </p:grpSpPr>
        <p:grpSp>
          <p:nvGrpSpPr>
            <p:cNvPr id="30" name="Grupo 29"/>
            <p:cNvGrpSpPr/>
            <p:nvPr/>
          </p:nvGrpSpPr>
          <p:grpSpPr>
            <a:xfrm>
              <a:off x="924685" y="793317"/>
              <a:ext cx="3402138" cy="3751126"/>
              <a:chOff x="81722" y="477312"/>
              <a:chExt cx="3402138" cy="3751126"/>
            </a:xfrm>
          </p:grpSpPr>
          <p:sp>
            <p:nvSpPr>
              <p:cNvPr id="12" name="Rounded Rectangle 11">
                <a:extLst>
                  <a:ext uri="{FF2B5EF4-FFF2-40B4-BE49-F238E27FC236}">
                    <a16:creationId xmlns:a16="http://schemas.microsoft.com/office/drawing/2014/main" id="{2D40F433-DB67-4048-99F6-524F44F6402F}"/>
                  </a:ext>
                </a:extLst>
              </p:cNvPr>
              <p:cNvSpPr/>
              <p:nvPr/>
            </p:nvSpPr>
            <p:spPr>
              <a:xfrm>
                <a:off x="444235" y="477312"/>
                <a:ext cx="2731107" cy="1234440"/>
              </a:xfrm>
              <a:prstGeom prst="roundRect">
                <a:avLst/>
              </a:prstGeom>
              <a:solidFill>
                <a:schemeClr val="bg1"/>
              </a:solidFill>
              <a:ln>
                <a:noFill/>
              </a:ln>
              <a:effectLst>
                <a:outerShdw blurRad="190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050"/>
              </a:p>
            </p:txBody>
          </p:sp>
          <p:sp>
            <p:nvSpPr>
              <p:cNvPr id="14" name="TextBox 13">
                <a:extLst>
                  <a:ext uri="{FF2B5EF4-FFF2-40B4-BE49-F238E27FC236}">
                    <a16:creationId xmlns:a16="http://schemas.microsoft.com/office/drawing/2014/main" id="{4001EBA5-E144-C04B-9DA6-C21C6F258D0F}"/>
                  </a:ext>
                </a:extLst>
              </p:cNvPr>
              <p:cNvSpPr txBox="1"/>
              <p:nvPr/>
            </p:nvSpPr>
            <p:spPr>
              <a:xfrm>
                <a:off x="791329" y="738175"/>
                <a:ext cx="2384014" cy="738664"/>
              </a:xfrm>
              <a:prstGeom prst="rect">
                <a:avLst/>
              </a:prstGeom>
              <a:noFill/>
            </p:spPr>
            <p:txBody>
              <a:bodyPr wrap="square" rtlCol="0">
                <a:spAutoFit/>
              </a:bodyPr>
              <a:lstStyle/>
              <a:p>
                <a:r>
                  <a:rPr lang="fr-CA" b="1" dirty="0">
                    <a:latin typeface="Microsoft YaHei Light" panose="020B0502040204020203" pitchFamily="34" charset="-122"/>
                    <a:ea typeface="Microsoft YaHei Light" panose="020B0502040204020203" pitchFamily="34" charset="-122"/>
                  </a:rPr>
                  <a:t>Pourquoi les entrepreneurs brésiliens recherchent-ils des coéditions ?</a:t>
                </a:r>
              </a:p>
            </p:txBody>
          </p:sp>
          <p:pic>
            <p:nvPicPr>
              <p:cNvPr id="21" name="Google Shape;92;p6"/>
              <p:cNvPicPr preferRelativeResize="0"/>
              <p:nvPr/>
            </p:nvPicPr>
            <p:blipFill rotWithShape="1">
              <a:blip r:embed="rId4">
                <a:alphaModFix/>
              </a:blip>
              <a:srcRect/>
              <a:stretch/>
            </p:blipFill>
            <p:spPr>
              <a:xfrm>
                <a:off x="81722" y="1561218"/>
                <a:ext cx="3402138" cy="2667220"/>
              </a:xfrm>
              <a:prstGeom prst="rect">
                <a:avLst/>
              </a:prstGeom>
              <a:noFill/>
              <a:ln>
                <a:noFill/>
              </a:ln>
            </p:spPr>
          </p:pic>
          <p:sp>
            <p:nvSpPr>
              <p:cNvPr id="22" name="Oval 10">
                <a:extLst>
                  <a:ext uri="{FF2B5EF4-FFF2-40B4-BE49-F238E27FC236}">
                    <a16:creationId xmlns:a16="http://schemas.microsoft.com/office/drawing/2014/main" id="{939AA7D5-C3F2-B148-9CED-467B344F1BCD}"/>
                  </a:ext>
                </a:extLst>
              </p:cNvPr>
              <p:cNvSpPr/>
              <p:nvPr/>
            </p:nvSpPr>
            <p:spPr>
              <a:xfrm>
                <a:off x="244253" y="892307"/>
                <a:ext cx="399966" cy="407848"/>
              </a:xfrm>
              <a:prstGeom prst="ellipse">
                <a:avLst/>
              </a:prstGeom>
              <a:solidFill>
                <a:srgbClr val="003866"/>
              </a:solidFill>
              <a:ln>
                <a:solidFill>
                  <a:srgbClr val="00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050"/>
              </a:p>
            </p:txBody>
          </p:sp>
          <p:sp>
            <p:nvSpPr>
              <p:cNvPr id="24" name="Retângulo 23"/>
              <p:cNvSpPr/>
              <p:nvPr/>
            </p:nvSpPr>
            <p:spPr>
              <a:xfrm>
                <a:off x="644219" y="1982384"/>
                <a:ext cx="2250282" cy="1754326"/>
              </a:xfrm>
              <a:prstGeom prst="rect">
                <a:avLst/>
              </a:prstGeom>
            </p:spPr>
            <p:txBody>
              <a:bodyPr wrap="square">
                <a:spAutoFit/>
              </a:bodyPr>
              <a:lstStyle/>
              <a:p>
                <a:pPr marL="171450" indent="-171450" fontAlgn="base">
                  <a:buClr>
                    <a:schemeClr val="bg1"/>
                  </a:buClr>
                  <a:buFont typeface="Courier New" panose="02070309020205020404" pitchFamily="49" charset="0"/>
                  <a:buChar char="o"/>
                </a:pPr>
                <a:r>
                  <a:rPr lang="fr-CA" sz="1200" dirty="0">
                    <a:solidFill>
                      <a:schemeClr val="bg1"/>
                    </a:solidFill>
                    <a:latin typeface="Microsoft YaHei Light" panose="020B0502040204020203" pitchFamily="34" charset="-122"/>
                    <a:ea typeface="Microsoft YaHei Light" panose="020B0502040204020203" pitchFamily="34" charset="-122"/>
                  </a:rPr>
                  <a:t>Les tirages sont bas</a:t>
                </a:r>
              </a:p>
              <a:p>
                <a:pPr marL="171450" indent="-171450" fontAlgn="base">
                  <a:buClr>
                    <a:schemeClr val="bg1"/>
                  </a:buClr>
                  <a:buFont typeface="Courier New" panose="02070309020205020404" pitchFamily="49" charset="0"/>
                  <a:buChar char="o"/>
                </a:pPr>
                <a:endParaRPr lang="fr-CA" sz="1200" dirty="0">
                  <a:solidFill>
                    <a:schemeClr val="bg1"/>
                  </a:solidFill>
                  <a:latin typeface="Microsoft YaHei Light" panose="020B0502040204020203" pitchFamily="34" charset="-122"/>
                  <a:ea typeface="Microsoft YaHei Light" panose="020B0502040204020203" pitchFamily="34" charset="-122"/>
                </a:endParaRPr>
              </a:p>
              <a:p>
                <a:pPr marL="171450" indent="-171450" fontAlgn="base">
                  <a:buClr>
                    <a:schemeClr val="bg1"/>
                  </a:buClr>
                  <a:buFont typeface="Courier New" panose="02070309020205020404" pitchFamily="49" charset="0"/>
                  <a:buChar char="o"/>
                </a:pPr>
                <a:r>
                  <a:rPr lang="fr-CA" sz="1200" dirty="0">
                    <a:solidFill>
                      <a:schemeClr val="bg1"/>
                    </a:solidFill>
                    <a:latin typeface="Microsoft YaHei Light" panose="020B0502040204020203" pitchFamily="34" charset="-122"/>
                    <a:ea typeface="Microsoft YaHei Light" panose="020B0502040204020203" pitchFamily="34" charset="-122"/>
                  </a:rPr>
                  <a:t>Le secteur du graphisme n’est pas compétitif</a:t>
                </a:r>
              </a:p>
              <a:p>
                <a:pPr marL="171450" indent="-171450" fontAlgn="base">
                  <a:buClr>
                    <a:schemeClr val="bg1"/>
                  </a:buClr>
                  <a:buFont typeface="Courier New" panose="02070309020205020404" pitchFamily="49" charset="0"/>
                  <a:buChar char="o"/>
                </a:pPr>
                <a:endParaRPr lang="fr-CA" sz="1200" dirty="0">
                  <a:solidFill>
                    <a:schemeClr val="bg1"/>
                  </a:solidFill>
                  <a:latin typeface="Microsoft YaHei Light" panose="020B0502040204020203" pitchFamily="34" charset="-122"/>
                  <a:ea typeface="Microsoft YaHei Light" panose="020B0502040204020203" pitchFamily="34" charset="-122"/>
                </a:endParaRPr>
              </a:p>
              <a:p>
                <a:pPr marL="171450" indent="-171450" fontAlgn="base">
                  <a:buClr>
                    <a:schemeClr val="bg1"/>
                  </a:buClr>
                  <a:buFont typeface="Courier New" panose="02070309020205020404" pitchFamily="49" charset="0"/>
                  <a:buChar char="o"/>
                </a:pPr>
                <a:r>
                  <a:rPr lang="fr-CA" sz="1200" dirty="0">
                    <a:solidFill>
                      <a:schemeClr val="bg1"/>
                    </a:solidFill>
                    <a:latin typeface="Microsoft YaHei Light" panose="020B0502040204020203" pitchFamily="34" charset="-122"/>
                    <a:ea typeface="Microsoft YaHei Light" panose="020B0502040204020203" pitchFamily="34" charset="-122"/>
                  </a:rPr>
                  <a:t>Les Brésiliens ont la technique et le savoir-faire pour fabriquer certains types de livres </a:t>
                </a:r>
              </a:p>
            </p:txBody>
          </p:sp>
        </p:grpSp>
        <p:grpSp>
          <p:nvGrpSpPr>
            <p:cNvPr id="32" name="Grupo 31"/>
            <p:cNvGrpSpPr/>
            <p:nvPr/>
          </p:nvGrpSpPr>
          <p:grpSpPr>
            <a:xfrm>
              <a:off x="4575805" y="779264"/>
              <a:ext cx="3402138" cy="3765179"/>
              <a:chOff x="4645695" y="463259"/>
              <a:chExt cx="3402138" cy="3765179"/>
            </a:xfrm>
          </p:grpSpPr>
          <p:pic>
            <p:nvPicPr>
              <p:cNvPr id="28" name="Google Shape;92;p6"/>
              <p:cNvPicPr preferRelativeResize="0"/>
              <p:nvPr/>
            </p:nvPicPr>
            <p:blipFill rotWithShape="1">
              <a:blip r:embed="rId4">
                <a:alphaModFix/>
              </a:blip>
              <a:srcRect/>
              <a:stretch/>
            </p:blipFill>
            <p:spPr>
              <a:xfrm>
                <a:off x="4645695" y="1561218"/>
                <a:ext cx="3402138" cy="2667220"/>
              </a:xfrm>
              <a:prstGeom prst="rect">
                <a:avLst/>
              </a:prstGeom>
              <a:noFill/>
              <a:ln>
                <a:noFill/>
              </a:ln>
            </p:spPr>
          </p:pic>
          <p:grpSp>
            <p:nvGrpSpPr>
              <p:cNvPr id="31" name="Grupo 30"/>
              <p:cNvGrpSpPr/>
              <p:nvPr/>
            </p:nvGrpSpPr>
            <p:grpSpPr>
              <a:xfrm>
                <a:off x="4855701" y="463259"/>
                <a:ext cx="2828221" cy="3150872"/>
                <a:chOff x="4877132" y="463259"/>
                <a:chExt cx="2828221" cy="3150872"/>
              </a:xfrm>
            </p:grpSpPr>
            <p:sp>
              <p:nvSpPr>
                <p:cNvPr id="16" name="Rounded Rectangle 15">
                  <a:extLst>
                    <a:ext uri="{FF2B5EF4-FFF2-40B4-BE49-F238E27FC236}">
                      <a16:creationId xmlns:a16="http://schemas.microsoft.com/office/drawing/2014/main" id="{E4235B71-2021-984E-9B3D-1B0560AB59C7}"/>
                    </a:ext>
                  </a:extLst>
                </p:cNvPr>
                <p:cNvSpPr/>
                <p:nvPr/>
              </p:nvSpPr>
              <p:spPr>
                <a:xfrm>
                  <a:off x="5108812" y="463259"/>
                  <a:ext cx="2556029" cy="1234440"/>
                </a:xfrm>
                <a:prstGeom prst="roundRect">
                  <a:avLst/>
                </a:prstGeom>
                <a:solidFill>
                  <a:schemeClr val="bg1"/>
                </a:solidFill>
                <a:ln>
                  <a:noFill/>
                </a:ln>
                <a:effectLst>
                  <a:outerShdw blurRad="190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br>
                    <a:rPr lang="fr-CA" sz="1100" b="1">
                      <a:solidFill>
                        <a:srgbClr val="000000"/>
                      </a:solidFill>
                      <a:latin typeface="Microsoft YaHei Light" panose="020B0502040204020203" pitchFamily="34" charset="-122"/>
                      <a:ea typeface="Microsoft YaHei Light" panose="020B0502040204020203" pitchFamily="34" charset="-122"/>
                      <a:cs typeface="Arial"/>
                    </a:rPr>
                  </a:br>
                  <a:endParaRPr lang="fr-CA" sz="1100" b="1">
                    <a:solidFill>
                      <a:srgbClr val="000000"/>
                    </a:solidFill>
                    <a:latin typeface="Microsoft YaHei Light" panose="020B0502040204020203" pitchFamily="34" charset="-122"/>
                    <a:ea typeface="Microsoft YaHei Light" panose="020B0502040204020203" pitchFamily="34" charset="-122"/>
                    <a:cs typeface="Arial"/>
                  </a:endParaRPr>
                </a:p>
              </p:txBody>
            </p:sp>
            <p:sp>
              <p:nvSpPr>
                <p:cNvPr id="25" name="Oval 10">
                  <a:extLst>
                    <a:ext uri="{FF2B5EF4-FFF2-40B4-BE49-F238E27FC236}">
                      <a16:creationId xmlns:a16="http://schemas.microsoft.com/office/drawing/2014/main" id="{939AA7D5-C3F2-B148-9CED-467B344F1BCD}"/>
                    </a:ext>
                  </a:extLst>
                </p:cNvPr>
                <p:cNvSpPr/>
                <p:nvPr/>
              </p:nvSpPr>
              <p:spPr>
                <a:xfrm>
                  <a:off x="4877132" y="860802"/>
                  <a:ext cx="399966" cy="407848"/>
                </a:xfrm>
                <a:prstGeom prst="ellipse">
                  <a:avLst/>
                </a:prstGeom>
                <a:solidFill>
                  <a:srgbClr val="003866"/>
                </a:solidFill>
                <a:ln>
                  <a:solidFill>
                    <a:srgbClr val="00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050"/>
                </a:p>
              </p:txBody>
            </p:sp>
            <p:sp>
              <p:nvSpPr>
                <p:cNvPr id="27" name="CaixaDeTexto 26"/>
                <p:cNvSpPr txBox="1"/>
                <p:nvPr/>
              </p:nvSpPr>
              <p:spPr>
                <a:xfrm>
                  <a:off x="5358628" y="793317"/>
                  <a:ext cx="2346725" cy="738664"/>
                </a:xfrm>
                <a:prstGeom prst="rect">
                  <a:avLst/>
                </a:prstGeom>
                <a:noFill/>
              </p:spPr>
              <p:txBody>
                <a:bodyPr wrap="square" rtlCol="0">
                  <a:spAutoFit/>
                </a:bodyPr>
                <a:lstStyle/>
                <a:p>
                  <a:r>
                    <a:rPr lang="fr-CA" b="1" dirty="0">
                      <a:latin typeface="Microsoft YaHei Light" panose="020B0502040204020203" pitchFamily="34" charset="-122"/>
                      <a:ea typeface="Microsoft YaHei Light" panose="020B0502040204020203" pitchFamily="34" charset="-122"/>
                    </a:rPr>
                    <a:t>Des obstacles à la conclusion de partenariats</a:t>
                  </a:r>
                </a:p>
                <a:p>
                  <a:endParaRPr lang="fr-CA" b="1" dirty="0">
                    <a:latin typeface="Microsoft YaHei Light" panose="020B0502040204020203" pitchFamily="34" charset="-122"/>
                    <a:ea typeface="Microsoft YaHei Light" panose="020B0502040204020203" pitchFamily="34" charset="-122"/>
                  </a:endParaRPr>
                </a:p>
              </p:txBody>
            </p:sp>
            <p:sp>
              <p:nvSpPr>
                <p:cNvPr id="29" name="Retângulo 28"/>
                <p:cNvSpPr/>
                <p:nvPr/>
              </p:nvSpPr>
              <p:spPr>
                <a:xfrm>
                  <a:off x="5277098" y="2044471"/>
                  <a:ext cx="2250282" cy="1569660"/>
                </a:xfrm>
                <a:prstGeom prst="rect">
                  <a:avLst/>
                </a:prstGeom>
              </p:spPr>
              <p:txBody>
                <a:bodyPr wrap="square">
                  <a:spAutoFit/>
                </a:bodyPr>
                <a:lstStyle/>
                <a:p>
                  <a:pPr marL="171450" indent="-171450" fontAlgn="base">
                    <a:buClr>
                      <a:schemeClr val="bg1"/>
                    </a:buClr>
                    <a:buFont typeface="Courier New" panose="02070309020205020404" pitchFamily="49" charset="0"/>
                    <a:buChar char="o"/>
                  </a:pPr>
                  <a:r>
                    <a:rPr lang="fr-CA" sz="1200" dirty="0">
                      <a:solidFill>
                        <a:schemeClr val="bg1"/>
                      </a:solidFill>
                      <a:latin typeface="Microsoft YaHei Light" panose="020B0502040204020203" pitchFamily="34" charset="-122"/>
                      <a:ea typeface="Microsoft YaHei Light" panose="020B0502040204020203" pitchFamily="34" charset="-122"/>
                    </a:rPr>
                    <a:t>Dévalorisation réelle</a:t>
                  </a:r>
                </a:p>
                <a:p>
                  <a:pPr marL="171450" indent="-171450" fontAlgn="base">
                    <a:buClr>
                      <a:schemeClr val="bg1"/>
                    </a:buClr>
                    <a:buFont typeface="Courier New" panose="02070309020205020404" pitchFamily="49" charset="0"/>
                    <a:buChar char="o"/>
                  </a:pPr>
                  <a:endParaRPr lang="fr-CA" sz="1200" dirty="0">
                    <a:solidFill>
                      <a:schemeClr val="bg1"/>
                    </a:solidFill>
                    <a:latin typeface="Microsoft YaHei Light" panose="020B0502040204020203" pitchFamily="34" charset="-122"/>
                    <a:ea typeface="Microsoft YaHei Light" panose="020B0502040204020203" pitchFamily="34" charset="-122"/>
                  </a:endParaRPr>
                </a:p>
                <a:p>
                  <a:pPr marL="171450" indent="-171450" fontAlgn="base">
                    <a:buClr>
                      <a:schemeClr val="bg1"/>
                    </a:buClr>
                    <a:buFont typeface="Courier New" panose="02070309020205020404" pitchFamily="49" charset="0"/>
                    <a:buChar char="o"/>
                  </a:pPr>
                  <a:r>
                    <a:rPr lang="fr-CA" sz="1200" dirty="0">
                      <a:solidFill>
                        <a:schemeClr val="bg1"/>
                      </a:solidFill>
                      <a:latin typeface="Microsoft YaHei Light" panose="020B0502040204020203" pitchFamily="34" charset="-122"/>
                      <a:ea typeface="Microsoft YaHei Light" panose="020B0502040204020203" pitchFamily="34" charset="-122"/>
                    </a:rPr>
                    <a:t>Taux de change imprévisible (les prévisions économiques pour 2022 et 2023 ne sont pas bonnes)</a:t>
                  </a:r>
                </a:p>
                <a:p>
                  <a:pPr marL="171450" indent="-171450" fontAlgn="base">
                    <a:buClr>
                      <a:schemeClr val="bg1"/>
                    </a:buClr>
                    <a:buFont typeface="Courier New" panose="02070309020205020404" pitchFamily="49" charset="0"/>
                    <a:buChar char="o"/>
                  </a:pPr>
                  <a:endParaRPr lang="fr-CA" sz="1200" dirty="0">
                    <a:solidFill>
                      <a:schemeClr val="bg1"/>
                    </a:solidFill>
                    <a:latin typeface="Microsoft YaHei Light" panose="020B0502040204020203" pitchFamily="34" charset="-122"/>
                    <a:ea typeface="Microsoft YaHei Light" panose="020B0502040204020203" pitchFamily="34" charset="-122"/>
                  </a:endParaRPr>
                </a:p>
                <a:p>
                  <a:pPr marL="171450" indent="-171450" fontAlgn="base">
                    <a:buClr>
                      <a:schemeClr val="bg1"/>
                    </a:buClr>
                    <a:buFont typeface="Courier New" panose="02070309020205020404" pitchFamily="49" charset="0"/>
                    <a:buChar char="o"/>
                  </a:pPr>
                  <a:r>
                    <a:rPr lang="fr-CA" sz="1200" dirty="0">
                      <a:solidFill>
                        <a:schemeClr val="bg1"/>
                      </a:solidFill>
                      <a:latin typeface="Microsoft YaHei Light" panose="020B0502040204020203" pitchFamily="34" charset="-122"/>
                      <a:ea typeface="Microsoft YaHei Light" panose="020B0502040204020203" pitchFamily="34" charset="-122"/>
                    </a:rPr>
                    <a:t>Taux d’intérêt élevés</a:t>
                  </a:r>
                </a:p>
              </p:txBody>
            </p:sp>
          </p:grpSp>
        </p:grpSp>
      </p:grpSp>
    </p:spTree>
    <p:extLst>
      <p:ext uri="{BB962C8B-B14F-4D97-AF65-F5344CB8AC3E}">
        <p14:creationId xmlns:p14="http://schemas.microsoft.com/office/powerpoint/2010/main" val="2003840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
          <p:cNvPicPr preferRelativeResize="0"/>
          <p:nvPr/>
        </p:nvPicPr>
        <p:blipFill rotWithShape="1">
          <a:blip r:embed="rId3">
            <a:alphaModFix/>
          </a:blip>
          <a:srcRect l="714"/>
          <a:stretch/>
        </p:blipFill>
        <p:spPr>
          <a:xfrm>
            <a:off x="0" y="0"/>
            <a:ext cx="9144000" cy="5180525"/>
          </a:xfrm>
          <a:prstGeom prst="rect">
            <a:avLst/>
          </a:prstGeom>
          <a:noFill/>
          <a:ln>
            <a:noFill/>
          </a:ln>
        </p:spPr>
      </p:pic>
      <p:sp>
        <p:nvSpPr>
          <p:cNvPr id="60" name="Google Shape;60;p1"/>
          <p:cNvSpPr txBox="1"/>
          <p:nvPr/>
        </p:nvSpPr>
        <p:spPr>
          <a:xfrm>
            <a:off x="2495887" y="2496652"/>
            <a:ext cx="6805200" cy="800189"/>
          </a:xfrm>
          <a:prstGeom prst="rect">
            <a:avLst/>
          </a:prstGeom>
          <a:noFill/>
          <a:ln>
            <a:noFill/>
          </a:ln>
        </p:spPr>
        <p:txBody>
          <a:bodyPr spcFirstLastPara="1" wrap="square" lIns="91425" tIns="91425" rIns="91425" bIns="91425" anchor="t" anchorCtr="0">
            <a:spAutoFit/>
          </a:bodyPr>
          <a:lstStyle/>
          <a:p>
            <a:r>
              <a:rPr lang="pt-BR" sz="4000" b="1" dirty="0">
                <a:solidFill>
                  <a:schemeClr val="lt1"/>
                </a:solidFill>
              </a:rPr>
              <a:t>LES DROITS</a:t>
            </a:r>
            <a:endParaRPr sz="4000" b="1"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9249274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o 13"/>
          <p:cNvGrpSpPr/>
          <p:nvPr/>
        </p:nvGrpSpPr>
        <p:grpSpPr>
          <a:xfrm>
            <a:off x="803391" y="750552"/>
            <a:ext cx="3221070" cy="3764939"/>
            <a:chOff x="881123" y="1324269"/>
            <a:chExt cx="3221070" cy="3764939"/>
          </a:xfrm>
        </p:grpSpPr>
        <p:sp>
          <p:nvSpPr>
            <p:cNvPr id="17" name="Rounded Rectangle 16">
              <a:extLst>
                <a:ext uri="{FF2B5EF4-FFF2-40B4-BE49-F238E27FC236}">
                  <a16:creationId xmlns:a16="http://schemas.microsoft.com/office/drawing/2014/main" id="{CC98BB53-F0E7-104D-ACC9-CEA6C2EFBA6E}"/>
                </a:ext>
              </a:extLst>
            </p:cNvPr>
            <p:cNvSpPr/>
            <p:nvPr/>
          </p:nvSpPr>
          <p:spPr>
            <a:xfrm>
              <a:off x="881123" y="3629367"/>
              <a:ext cx="3221070" cy="1337298"/>
            </a:xfrm>
            <a:prstGeom prst="roundRect">
              <a:avLst/>
            </a:prstGeom>
            <a:solidFill>
              <a:schemeClr val="bg1"/>
            </a:solidFill>
            <a:ln>
              <a:noFill/>
            </a:ln>
            <a:effectLst>
              <a:outerShdw blurRad="190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050" dirty="0"/>
            </a:p>
          </p:txBody>
        </p:sp>
        <p:grpSp>
          <p:nvGrpSpPr>
            <p:cNvPr id="9" name="Grupo 8"/>
            <p:cNvGrpSpPr/>
            <p:nvPr/>
          </p:nvGrpSpPr>
          <p:grpSpPr>
            <a:xfrm>
              <a:off x="881123" y="1324269"/>
              <a:ext cx="3213474" cy="3764939"/>
              <a:chOff x="908626" y="1309520"/>
              <a:chExt cx="3213474" cy="3764939"/>
            </a:xfrm>
          </p:grpSpPr>
          <p:sp>
            <p:nvSpPr>
              <p:cNvPr id="8" name="TextBox 7">
                <a:extLst>
                  <a:ext uri="{FF2B5EF4-FFF2-40B4-BE49-F238E27FC236}">
                    <a16:creationId xmlns:a16="http://schemas.microsoft.com/office/drawing/2014/main" id="{5CCDF11D-A8A4-2E4A-B582-4066AC2688C5}"/>
                  </a:ext>
                </a:extLst>
              </p:cNvPr>
              <p:cNvSpPr txBox="1"/>
              <p:nvPr/>
            </p:nvSpPr>
            <p:spPr>
              <a:xfrm>
                <a:off x="925667" y="1309520"/>
                <a:ext cx="2593853" cy="461665"/>
              </a:xfrm>
              <a:prstGeom prst="rect">
                <a:avLst/>
              </a:prstGeom>
              <a:noFill/>
            </p:spPr>
            <p:txBody>
              <a:bodyPr wrap="square" rtlCol="0">
                <a:spAutoFit/>
              </a:bodyPr>
              <a:lstStyle/>
              <a:p>
                <a:r>
                  <a:rPr lang="fr-CA" sz="2400" b="1" noProof="1">
                    <a:solidFill>
                      <a:schemeClr val="tx1">
                        <a:lumMod val="85000"/>
                        <a:lumOff val="15000"/>
                      </a:schemeClr>
                    </a:solidFill>
                    <a:latin typeface="Poppins" pitchFamily="2" charset="77"/>
                    <a:ea typeface="Open Sans" panose="020B0606030504020204" pitchFamily="34" charset="0"/>
                    <a:cs typeface="Poppins" pitchFamily="2" charset="77"/>
                  </a:rPr>
                  <a:t>Les droits</a:t>
                </a:r>
              </a:p>
            </p:txBody>
          </p:sp>
          <p:sp>
            <p:nvSpPr>
              <p:cNvPr id="10" name="Rectangle 9">
                <a:extLst>
                  <a:ext uri="{FF2B5EF4-FFF2-40B4-BE49-F238E27FC236}">
                    <a16:creationId xmlns:a16="http://schemas.microsoft.com/office/drawing/2014/main" id="{FDF77CAB-C388-0F45-98D0-DF0A572F7601}"/>
                  </a:ext>
                </a:extLst>
              </p:cNvPr>
              <p:cNvSpPr/>
              <p:nvPr/>
            </p:nvSpPr>
            <p:spPr>
              <a:xfrm>
                <a:off x="908626" y="1756243"/>
                <a:ext cx="3213474" cy="3318216"/>
              </a:xfrm>
              <a:prstGeom prst="rect">
                <a:avLst/>
              </a:prstGeom>
            </p:spPr>
            <p:txBody>
              <a:bodyPr wrap="square">
                <a:spAutoFit/>
              </a:bodyPr>
              <a:lstStyle/>
              <a:p>
                <a:pPr>
                  <a:lnSpc>
                    <a:spcPct val="150000"/>
                  </a:lnSpc>
                </a:pPr>
                <a:br>
                  <a:rPr lang="fr-CA" sz="900" dirty="0"/>
                </a:br>
                <a:r>
                  <a:rPr lang="fr-CA" sz="1100" dirty="0">
                    <a:latin typeface="Microsoft YaHei Light" panose="020B0502040204020203" pitchFamily="34" charset="-122"/>
                    <a:ea typeface="Microsoft YaHei Light" panose="020B0502040204020203" pitchFamily="34" charset="-122"/>
                  </a:rPr>
                  <a:t>Les livres brésiliens d’auteurs contemporains et classiques ont attiré l’attention des marchés étrangers. Les éditeurs brésiliens ont l’habitude de vendre et d’acheter des droits, et ils sont très présents sur le marché. Les pratiques sont conformes à l’usage.</a:t>
                </a:r>
              </a:p>
              <a:p>
                <a:pPr>
                  <a:lnSpc>
                    <a:spcPct val="150000"/>
                  </a:lnSpc>
                </a:pPr>
                <a:endParaRPr lang="fr-CA" sz="1100" dirty="0">
                  <a:latin typeface="Microsoft YaHei Light" panose="020B0502040204020203" pitchFamily="34" charset="-122"/>
                  <a:ea typeface="Microsoft YaHei Light" panose="020B0502040204020203" pitchFamily="34" charset="-122"/>
                </a:endParaRPr>
              </a:p>
              <a:p>
                <a:pPr>
                  <a:lnSpc>
                    <a:spcPct val="150000"/>
                  </a:lnSpc>
                </a:pPr>
                <a:r>
                  <a:rPr lang="fr-CA" sz="1100" dirty="0">
                    <a:latin typeface="Microsoft YaHei Light" panose="020B0502040204020203" pitchFamily="34" charset="-122"/>
                    <a:ea typeface="Microsoft YaHei Light" panose="020B0502040204020203" pitchFamily="34" charset="-122"/>
                  </a:rPr>
                  <a:t>En 2021, les 58 maisons d’édition participant au programme </a:t>
                </a:r>
                <a:r>
                  <a:rPr lang="fr-CA" sz="1100" dirty="0" err="1">
                    <a:latin typeface="Microsoft YaHei Light" panose="020B0502040204020203" pitchFamily="34" charset="-122"/>
                    <a:ea typeface="Microsoft YaHei Light" panose="020B0502040204020203" pitchFamily="34" charset="-122"/>
                  </a:rPr>
                  <a:t>Brazilian</a:t>
                </a:r>
                <a:r>
                  <a:rPr lang="fr-CA" sz="1100" dirty="0">
                    <a:latin typeface="Microsoft YaHei Light" panose="020B0502040204020203" pitchFamily="34" charset="-122"/>
                    <a:ea typeface="Microsoft YaHei Light" panose="020B0502040204020203" pitchFamily="34" charset="-122"/>
                  </a:rPr>
                  <a:t> </a:t>
                </a:r>
                <a:r>
                  <a:rPr lang="fr-CA" sz="1100" dirty="0" err="1">
                    <a:latin typeface="Microsoft YaHei Light" panose="020B0502040204020203" pitchFamily="34" charset="-122"/>
                    <a:ea typeface="Microsoft YaHei Light" panose="020B0502040204020203" pitchFamily="34" charset="-122"/>
                  </a:rPr>
                  <a:t>Publishers</a:t>
                </a:r>
                <a:r>
                  <a:rPr lang="fr-CA" sz="1100" dirty="0">
                    <a:latin typeface="Microsoft YaHei Light" panose="020B0502040204020203" pitchFamily="34" charset="-122"/>
                    <a:ea typeface="Microsoft YaHei Light" panose="020B0502040204020203" pitchFamily="34" charset="-122"/>
                  </a:rPr>
                  <a:t> ont terminé l’année avec 450 000 $ US de droits négociés avec le marché international. </a:t>
                </a:r>
              </a:p>
              <a:p>
                <a:pPr>
                  <a:lnSpc>
                    <a:spcPct val="150000"/>
                  </a:lnSpc>
                </a:pPr>
                <a:endParaRPr lang="fr-CA" sz="1100" noProof="1">
                  <a:latin typeface="Microsoft YaHei Light" panose="020B0502040204020203" pitchFamily="34" charset="-122"/>
                  <a:ea typeface="Microsoft YaHei Light" panose="020B0502040204020203" pitchFamily="34" charset="-122"/>
                </a:endParaRPr>
              </a:p>
            </p:txBody>
          </p:sp>
          <p:sp>
            <p:nvSpPr>
              <p:cNvPr id="12" name="TextBox 11">
                <a:extLst>
                  <a:ext uri="{FF2B5EF4-FFF2-40B4-BE49-F238E27FC236}">
                    <a16:creationId xmlns:a16="http://schemas.microsoft.com/office/drawing/2014/main" id="{75AC80F9-C1E5-2048-83DD-094DECCF1E7A}"/>
                  </a:ext>
                </a:extLst>
              </p:cNvPr>
              <p:cNvSpPr txBox="1"/>
              <p:nvPr/>
            </p:nvSpPr>
            <p:spPr>
              <a:xfrm>
                <a:off x="1131147" y="3650929"/>
                <a:ext cx="780984" cy="230832"/>
              </a:xfrm>
              <a:prstGeom prst="rect">
                <a:avLst/>
              </a:prstGeom>
              <a:noFill/>
            </p:spPr>
            <p:txBody>
              <a:bodyPr wrap="none" rtlCol="0">
                <a:spAutoFit/>
              </a:bodyPr>
              <a:lstStyle/>
              <a:p>
                <a:pPr algn="ctr"/>
                <a:r>
                  <a:rPr lang="fr-CA" sz="900" i="1" spc="225" noProof="1">
                    <a:solidFill>
                      <a:schemeClr val="bg1"/>
                    </a:solidFill>
                    <a:latin typeface="Open Sans" panose="020B0606030504020204" pitchFamily="34" charset="0"/>
                    <a:ea typeface="Open Sans" panose="020B0606030504020204" pitchFamily="34" charset="0"/>
                    <a:cs typeface="Open Sans" panose="020B0606030504020204" pitchFamily="34" charset="0"/>
                  </a:rPr>
                  <a:t>Visit Us</a:t>
                </a:r>
              </a:p>
            </p:txBody>
          </p:sp>
        </p:grpSp>
      </p:grpSp>
      <p:pic>
        <p:nvPicPr>
          <p:cNvPr id="22" name="Google Shape;98;p7"/>
          <p:cNvPicPr preferRelativeResize="0"/>
          <p:nvPr/>
        </p:nvPicPr>
        <p:blipFill rotWithShape="1">
          <a:blip r:embed="rId3">
            <a:alphaModFix/>
          </a:blip>
          <a:srcRect r="29173" b="22758"/>
          <a:stretch/>
        </p:blipFill>
        <p:spPr>
          <a:xfrm rot="10800000">
            <a:off x="-506747" y="-337789"/>
            <a:ext cx="1814365" cy="1496619"/>
          </a:xfrm>
          <a:prstGeom prst="rect">
            <a:avLst/>
          </a:prstGeom>
          <a:noFill/>
          <a:ln>
            <a:noFill/>
          </a:ln>
        </p:spPr>
      </p:pic>
      <p:pic>
        <p:nvPicPr>
          <p:cNvPr id="24" name="Google Shape;80;p4"/>
          <p:cNvPicPr preferRelativeResize="0"/>
          <p:nvPr/>
        </p:nvPicPr>
        <p:blipFill>
          <a:blip r:embed="rId4">
            <a:alphaModFix/>
          </a:blip>
          <a:stretch>
            <a:fillRect/>
          </a:stretch>
        </p:blipFill>
        <p:spPr>
          <a:xfrm rot="20466350">
            <a:off x="6642065" y="-180921"/>
            <a:ext cx="3440934" cy="3237004"/>
          </a:xfrm>
          <a:prstGeom prst="rect">
            <a:avLst/>
          </a:prstGeom>
          <a:noFill/>
          <a:ln>
            <a:noFill/>
          </a:ln>
        </p:spPr>
      </p:pic>
      <p:grpSp>
        <p:nvGrpSpPr>
          <p:cNvPr id="29" name="Grupo 28"/>
          <p:cNvGrpSpPr/>
          <p:nvPr/>
        </p:nvGrpSpPr>
        <p:grpSpPr>
          <a:xfrm>
            <a:off x="4016865" y="2267500"/>
            <a:ext cx="3941092" cy="2354764"/>
            <a:chOff x="4632930" y="2388426"/>
            <a:chExt cx="3518827" cy="2053235"/>
          </a:xfrm>
        </p:grpSpPr>
        <p:pic>
          <p:nvPicPr>
            <p:cNvPr id="25" name="Picture 7">
              <a:extLst>
                <a:ext uri="{FF2B5EF4-FFF2-40B4-BE49-F238E27FC236}">
                  <a16:creationId xmlns:a16="http://schemas.microsoft.com/office/drawing/2014/main" id="{86131080-5C0F-EF4E-809D-79001C6DA7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2930" y="2388426"/>
              <a:ext cx="3518827" cy="2053235"/>
            </a:xfrm>
            <a:prstGeom prst="rect">
              <a:avLst/>
            </a:prstGeom>
          </p:spPr>
        </p:pic>
        <p:grpSp>
          <p:nvGrpSpPr>
            <p:cNvPr id="28" name="Grupo 27"/>
            <p:cNvGrpSpPr/>
            <p:nvPr/>
          </p:nvGrpSpPr>
          <p:grpSpPr>
            <a:xfrm>
              <a:off x="5134355" y="2724929"/>
              <a:ext cx="2522759" cy="1332763"/>
              <a:chOff x="5134355" y="2724929"/>
              <a:chExt cx="2522759" cy="1332763"/>
            </a:xfrm>
          </p:grpSpPr>
          <p:pic>
            <p:nvPicPr>
              <p:cNvPr id="16" name="Imagem 15"/>
              <p:cNvPicPr>
                <a:picLocks noChangeAspect="1"/>
              </p:cNvPicPr>
              <p:nvPr/>
            </p:nvPicPr>
            <p:blipFill rotWithShape="1">
              <a:blip r:embed="rId6"/>
              <a:srcRect l="23711" t="43011" r="35630" b="29800"/>
              <a:stretch/>
            </p:blipFill>
            <p:spPr>
              <a:xfrm>
                <a:off x="5134355" y="3108782"/>
                <a:ext cx="2522759" cy="948910"/>
              </a:xfrm>
              <a:prstGeom prst="rect">
                <a:avLst/>
              </a:prstGeom>
            </p:spPr>
          </p:pic>
          <p:pic>
            <p:nvPicPr>
              <p:cNvPr id="27" name="Imagem 26"/>
              <p:cNvPicPr>
                <a:picLocks noChangeAspect="1"/>
              </p:cNvPicPr>
              <p:nvPr/>
            </p:nvPicPr>
            <p:blipFill rotWithShape="1">
              <a:blip r:embed="rId7"/>
              <a:srcRect l="80" t="46021" r="1511" b="26021"/>
              <a:stretch/>
            </p:blipFill>
            <p:spPr>
              <a:xfrm>
                <a:off x="5134355" y="2724929"/>
                <a:ext cx="2402071" cy="383853"/>
              </a:xfrm>
              <a:prstGeom prst="rect">
                <a:avLst/>
              </a:prstGeom>
            </p:spPr>
          </p:pic>
        </p:grpSp>
      </p:grpSp>
      <p:pic>
        <p:nvPicPr>
          <p:cNvPr id="30" name="Google Shape;74;p3"/>
          <p:cNvPicPr preferRelativeResize="0"/>
          <p:nvPr/>
        </p:nvPicPr>
        <p:blipFill rotWithShape="1">
          <a:blip r:embed="rId8">
            <a:alphaModFix/>
          </a:blip>
          <a:srcRect/>
          <a:stretch/>
        </p:blipFill>
        <p:spPr>
          <a:xfrm>
            <a:off x="-1" y="4980575"/>
            <a:ext cx="9144000" cy="242700"/>
          </a:xfrm>
          <a:prstGeom prst="rect">
            <a:avLst/>
          </a:prstGeom>
          <a:noFill/>
          <a:ln>
            <a:noFill/>
          </a:ln>
        </p:spPr>
      </p:pic>
    </p:spTree>
    <p:extLst>
      <p:ext uri="{BB962C8B-B14F-4D97-AF65-F5344CB8AC3E}">
        <p14:creationId xmlns:p14="http://schemas.microsoft.com/office/powerpoint/2010/main" val="3123782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oogle Shape;79;p4"/>
          <p:cNvPicPr preferRelativeResize="0"/>
          <p:nvPr/>
        </p:nvPicPr>
        <p:blipFill rotWithShape="1">
          <a:blip r:embed="rId4">
            <a:alphaModFix/>
          </a:blip>
          <a:srcRect/>
          <a:stretch/>
        </p:blipFill>
        <p:spPr>
          <a:xfrm>
            <a:off x="0" y="0"/>
            <a:ext cx="9143875" cy="5143500"/>
          </a:xfrm>
          <a:prstGeom prst="rect">
            <a:avLst/>
          </a:prstGeom>
          <a:noFill/>
          <a:ln>
            <a:noFill/>
          </a:ln>
        </p:spPr>
      </p:pic>
      <p:sp>
        <p:nvSpPr>
          <p:cNvPr id="10" name="Rectangle 9">
            <a:extLst>
              <a:ext uri="{FF2B5EF4-FFF2-40B4-BE49-F238E27FC236}">
                <a16:creationId xmlns:a16="http://schemas.microsoft.com/office/drawing/2014/main" id="{FDF77CAB-C388-0F45-98D0-DF0A572F7601}"/>
              </a:ext>
            </a:extLst>
          </p:cNvPr>
          <p:cNvSpPr/>
          <p:nvPr/>
        </p:nvSpPr>
        <p:spPr>
          <a:xfrm>
            <a:off x="4600081" y="1287613"/>
            <a:ext cx="4239634" cy="2031325"/>
          </a:xfrm>
          <a:prstGeom prst="rect">
            <a:avLst/>
          </a:prstGeom>
        </p:spPr>
        <p:txBody>
          <a:bodyPr wrap="square">
            <a:spAutoFit/>
          </a:bodyPr>
          <a:lstStyle/>
          <a:p>
            <a:pPr>
              <a:lnSpc>
                <a:spcPct val="150000"/>
              </a:lnSpc>
            </a:pPr>
            <a:r>
              <a:rPr lang="fr-CA" sz="1200" dirty="0">
                <a:latin typeface="Microsoft YaHei Light" panose="020B0502040204020203" pitchFamily="34" charset="-122"/>
                <a:ea typeface="Microsoft YaHei Light" panose="020B0502040204020203" pitchFamily="34" charset="-122"/>
              </a:rPr>
              <a:t>Le livre a connu un succès phénoménal au Brésil, avec plus de 165 000 exemplaires physiques et numériques vendus depuis son lancement en 2019.</a:t>
            </a:r>
          </a:p>
          <a:p>
            <a:pPr>
              <a:lnSpc>
                <a:spcPct val="150000"/>
              </a:lnSpc>
            </a:pPr>
            <a:r>
              <a:rPr lang="fr-CA" sz="1200" dirty="0">
                <a:latin typeface="Microsoft YaHei Light" panose="020B0502040204020203" pitchFamily="34" charset="-122"/>
                <a:ea typeface="Microsoft YaHei Light" panose="020B0502040204020203" pitchFamily="34" charset="-122"/>
              </a:rPr>
              <a:t>Les droits du titre ont été vendus en Italie, au Mexique, au Pérou, en Slovaquie, en Bulgarie, en Croatie, en France, en Allemagne et aux États-Unis. Il sera bientôt aussi porté au petit écran au Brésil.</a:t>
            </a:r>
          </a:p>
        </p:txBody>
      </p:sp>
      <p:pic>
        <p:nvPicPr>
          <p:cNvPr id="22" name="Google Shape;98;p7"/>
          <p:cNvPicPr preferRelativeResize="0"/>
          <p:nvPr/>
        </p:nvPicPr>
        <p:blipFill rotWithShape="1">
          <a:blip r:embed="rId5">
            <a:alphaModFix/>
          </a:blip>
          <a:srcRect r="29173" b="22758"/>
          <a:stretch/>
        </p:blipFill>
        <p:spPr>
          <a:xfrm rot="10800000">
            <a:off x="-506747" y="-337789"/>
            <a:ext cx="1814365" cy="1496619"/>
          </a:xfrm>
          <a:prstGeom prst="rect">
            <a:avLst/>
          </a:prstGeom>
          <a:noFill/>
          <a:ln>
            <a:noFill/>
          </a:ln>
        </p:spPr>
      </p:pic>
      <p:pic>
        <p:nvPicPr>
          <p:cNvPr id="21" name="Google Shape;105;p8"/>
          <p:cNvPicPr preferRelativeResize="0"/>
          <p:nvPr/>
        </p:nvPicPr>
        <p:blipFill>
          <a:blip r:embed="rId6">
            <a:alphaModFix/>
          </a:blip>
          <a:stretch>
            <a:fillRect/>
          </a:stretch>
        </p:blipFill>
        <p:spPr>
          <a:xfrm>
            <a:off x="-64846" y="757238"/>
            <a:ext cx="4472509" cy="4067595"/>
          </a:xfrm>
          <a:prstGeom prst="rect">
            <a:avLst/>
          </a:prstGeom>
          <a:noFill/>
          <a:ln>
            <a:noFill/>
          </a:ln>
        </p:spPr>
      </p:pic>
      <p:sp>
        <p:nvSpPr>
          <p:cNvPr id="17" name="Rounded Rectangle 16">
            <a:extLst>
              <a:ext uri="{FF2B5EF4-FFF2-40B4-BE49-F238E27FC236}">
                <a16:creationId xmlns:a16="http://schemas.microsoft.com/office/drawing/2014/main" id="{CC98BB53-F0E7-104D-ACC9-CEA6C2EFBA6E}"/>
              </a:ext>
            </a:extLst>
          </p:cNvPr>
          <p:cNvSpPr/>
          <p:nvPr/>
        </p:nvSpPr>
        <p:spPr>
          <a:xfrm>
            <a:off x="2789642" y="3415712"/>
            <a:ext cx="3930256" cy="1586005"/>
          </a:xfrm>
          <a:prstGeom prst="roundRect">
            <a:avLst/>
          </a:prstGeom>
          <a:solidFill>
            <a:schemeClr val="bg1"/>
          </a:solidFill>
          <a:ln>
            <a:noFill/>
          </a:ln>
          <a:effectLst>
            <a:outerShdw blurRad="190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050" dirty="0"/>
          </a:p>
        </p:txBody>
      </p:sp>
      <p:sp>
        <p:nvSpPr>
          <p:cNvPr id="23" name="Rectangle 9">
            <a:extLst>
              <a:ext uri="{FF2B5EF4-FFF2-40B4-BE49-F238E27FC236}">
                <a16:creationId xmlns:a16="http://schemas.microsoft.com/office/drawing/2014/main" id="{FDF77CAB-C388-0F45-98D0-DF0A572F7601}"/>
              </a:ext>
            </a:extLst>
          </p:cNvPr>
          <p:cNvSpPr/>
          <p:nvPr/>
        </p:nvSpPr>
        <p:spPr>
          <a:xfrm>
            <a:off x="3040365" y="3609259"/>
            <a:ext cx="3679533" cy="1615827"/>
          </a:xfrm>
          <a:prstGeom prst="rect">
            <a:avLst/>
          </a:prstGeom>
        </p:spPr>
        <p:txBody>
          <a:bodyPr wrap="square">
            <a:spAutoFit/>
          </a:bodyPr>
          <a:lstStyle/>
          <a:p>
            <a:r>
              <a:rPr lang="fr-CA" sz="1100" dirty="0">
                <a:latin typeface="Microsoft YaHei Light" panose="020B0502040204020203" pitchFamily="34" charset="-122"/>
                <a:ea typeface="Microsoft YaHei Light" panose="020B0502040204020203" pitchFamily="34" charset="-122"/>
              </a:rPr>
              <a:t>Le succès du livre repose sur le fait que, en plus de sa profonde beauté littéraire et de la belle plume d’</a:t>
            </a:r>
            <a:r>
              <a:rPr lang="fr-CA" sz="1100" dirty="0" err="1">
                <a:latin typeface="Microsoft YaHei Light" panose="020B0502040204020203" pitchFamily="34" charset="-122"/>
                <a:ea typeface="Microsoft YaHei Light" panose="020B0502040204020203" pitchFamily="34" charset="-122"/>
              </a:rPr>
              <a:t>Itamar</a:t>
            </a:r>
            <a:r>
              <a:rPr lang="fr-CA" sz="1100" dirty="0">
                <a:latin typeface="Microsoft YaHei Light" panose="020B0502040204020203" pitchFamily="34" charset="-122"/>
                <a:ea typeface="Microsoft YaHei Light" panose="020B0502040204020203" pitchFamily="34" charset="-122"/>
              </a:rPr>
              <a:t>, cette histoire touche le lecteur en lui montrant le cœur du Brésil. »</a:t>
            </a:r>
          </a:p>
          <a:p>
            <a:br>
              <a:rPr lang="fr-CA" sz="1100" dirty="0">
                <a:latin typeface="Microsoft YaHei Light" panose="020B0502040204020203" pitchFamily="34" charset="-122"/>
                <a:ea typeface="Microsoft YaHei Light" panose="020B0502040204020203" pitchFamily="34" charset="-122"/>
              </a:rPr>
            </a:br>
            <a:r>
              <a:rPr lang="fr-CA" sz="1100" dirty="0">
                <a:latin typeface="Microsoft YaHei Light" panose="020B0502040204020203" pitchFamily="34" charset="-122"/>
                <a:ea typeface="Microsoft YaHei Light" panose="020B0502040204020203" pitchFamily="34" charset="-122"/>
              </a:rPr>
              <a:t>Ricardo </a:t>
            </a:r>
            <a:r>
              <a:rPr lang="fr-CA" sz="1100" dirty="0" err="1">
                <a:latin typeface="Microsoft YaHei Light" panose="020B0502040204020203" pitchFamily="34" charset="-122"/>
                <a:ea typeface="Microsoft YaHei Light" panose="020B0502040204020203" pitchFamily="34" charset="-122"/>
              </a:rPr>
              <a:t>Sánchez</a:t>
            </a:r>
            <a:r>
              <a:rPr lang="fr-CA" sz="1100" dirty="0">
                <a:latin typeface="Microsoft YaHei Light" panose="020B0502040204020203" pitchFamily="34" charset="-122"/>
                <a:ea typeface="Microsoft YaHei Light" panose="020B0502040204020203" pitchFamily="34" charset="-122"/>
              </a:rPr>
              <a:t> </a:t>
            </a:r>
            <a:r>
              <a:rPr lang="fr-CA" sz="1100" dirty="0" err="1">
                <a:latin typeface="Microsoft YaHei Light" panose="020B0502040204020203" pitchFamily="34" charset="-122"/>
                <a:ea typeface="Microsoft YaHei Light" panose="020B0502040204020203" pitchFamily="34" charset="-122"/>
              </a:rPr>
              <a:t>Riancho</a:t>
            </a:r>
            <a:r>
              <a:rPr lang="fr-CA" sz="1100" dirty="0">
                <a:latin typeface="Microsoft YaHei Light" panose="020B0502040204020203" pitchFamily="34" charset="-122"/>
                <a:ea typeface="Microsoft YaHei Light" panose="020B0502040204020203" pitchFamily="34" charset="-122"/>
              </a:rPr>
              <a:t>, </a:t>
            </a:r>
            <a:br>
              <a:rPr lang="fr-CA" sz="1100" dirty="0">
                <a:latin typeface="Microsoft YaHei Light" panose="020B0502040204020203" pitchFamily="34" charset="-122"/>
                <a:ea typeface="Microsoft YaHei Light" panose="020B0502040204020203" pitchFamily="34" charset="-122"/>
              </a:rPr>
            </a:br>
            <a:r>
              <a:rPr lang="fr-CA" sz="1100" dirty="0">
                <a:latin typeface="Microsoft YaHei Light" panose="020B0502040204020203" pitchFamily="34" charset="-122"/>
                <a:ea typeface="Microsoft YaHei Light" panose="020B0502040204020203" pitchFamily="34" charset="-122"/>
              </a:rPr>
              <a:t>fondateur et PDG de </a:t>
            </a:r>
            <a:r>
              <a:rPr lang="fr-CA" sz="1100" dirty="0" err="1">
                <a:latin typeface="Microsoft YaHei Light" panose="020B0502040204020203" pitchFamily="34" charset="-122"/>
                <a:ea typeface="Microsoft YaHei Light" panose="020B0502040204020203" pitchFamily="34" charset="-122"/>
              </a:rPr>
              <a:t>Textofilia</a:t>
            </a:r>
            <a:r>
              <a:rPr lang="fr-CA" sz="1100" dirty="0">
                <a:latin typeface="Microsoft YaHei Light" panose="020B0502040204020203" pitchFamily="34" charset="-122"/>
                <a:ea typeface="Microsoft YaHei Light" panose="020B0502040204020203" pitchFamily="34" charset="-122"/>
              </a:rPr>
              <a:t>.</a:t>
            </a:r>
          </a:p>
          <a:p>
            <a:br>
              <a:rPr lang="fr-CA" sz="1100" dirty="0"/>
            </a:br>
            <a:endParaRPr lang="fr-CA" sz="1100" dirty="0">
              <a:latin typeface="Microsoft YaHei Light" panose="020B0502040204020203" pitchFamily="34" charset="-122"/>
              <a:ea typeface="Microsoft YaHei Light" panose="020B0502040204020203" pitchFamily="34" charset="-122"/>
            </a:endParaRPr>
          </a:p>
        </p:txBody>
      </p:sp>
      <p:sp>
        <p:nvSpPr>
          <p:cNvPr id="2" name="CaixaDeTexto 1"/>
          <p:cNvSpPr txBox="1"/>
          <p:nvPr/>
        </p:nvSpPr>
        <p:spPr>
          <a:xfrm>
            <a:off x="2703365" y="3240385"/>
            <a:ext cx="1153897" cy="830997"/>
          </a:xfrm>
          <a:prstGeom prst="rect">
            <a:avLst/>
          </a:prstGeom>
          <a:noFill/>
        </p:spPr>
        <p:txBody>
          <a:bodyPr wrap="square" rtlCol="0">
            <a:spAutoFit/>
          </a:bodyPr>
          <a:lstStyle/>
          <a:p>
            <a:r>
              <a:rPr lang="fr-CA" sz="4800" b="1" dirty="0"/>
              <a:t>«</a:t>
            </a:r>
          </a:p>
        </p:txBody>
      </p:sp>
      <p:sp>
        <p:nvSpPr>
          <p:cNvPr id="26" name="TextBox 7">
            <a:extLst>
              <a:ext uri="{FF2B5EF4-FFF2-40B4-BE49-F238E27FC236}">
                <a16:creationId xmlns:a16="http://schemas.microsoft.com/office/drawing/2014/main" id="{5CCDF11D-A8A4-2E4A-B582-4066AC2688C5}"/>
              </a:ext>
            </a:extLst>
          </p:cNvPr>
          <p:cNvSpPr txBox="1"/>
          <p:nvPr/>
        </p:nvSpPr>
        <p:spPr>
          <a:xfrm>
            <a:off x="4600081" y="745632"/>
            <a:ext cx="2635407" cy="461665"/>
          </a:xfrm>
          <a:prstGeom prst="rect">
            <a:avLst/>
          </a:prstGeom>
          <a:noFill/>
        </p:spPr>
        <p:txBody>
          <a:bodyPr wrap="square" rtlCol="0">
            <a:spAutoFit/>
          </a:bodyPr>
          <a:lstStyle/>
          <a:p>
            <a:r>
              <a:rPr lang="fr-CA" sz="2400" b="1" i="1" noProof="1">
                <a:solidFill>
                  <a:schemeClr val="tx1">
                    <a:lumMod val="85000"/>
                    <a:lumOff val="15000"/>
                  </a:schemeClr>
                </a:solidFill>
                <a:latin typeface="Poppins" pitchFamily="2" charset="77"/>
                <a:ea typeface="Open Sans" panose="020B0606030504020204" pitchFamily="34" charset="0"/>
                <a:cs typeface="Poppins" pitchFamily="2" charset="77"/>
              </a:rPr>
              <a:t>Torto arado</a:t>
            </a:r>
          </a:p>
        </p:txBody>
      </p:sp>
    </p:spTree>
    <p:extLst>
      <p:ext uri="{BB962C8B-B14F-4D97-AF65-F5344CB8AC3E}">
        <p14:creationId xmlns:p14="http://schemas.microsoft.com/office/powerpoint/2010/main" val="286003441"/>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DF77CAB-C388-0F45-98D0-DF0A572F7601}"/>
              </a:ext>
            </a:extLst>
          </p:cNvPr>
          <p:cNvSpPr/>
          <p:nvPr/>
        </p:nvSpPr>
        <p:spPr>
          <a:xfrm>
            <a:off x="4960011" y="1092940"/>
            <a:ext cx="3558955" cy="3731791"/>
          </a:xfrm>
          <a:prstGeom prst="rect">
            <a:avLst/>
          </a:prstGeom>
        </p:spPr>
        <p:txBody>
          <a:bodyPr wrap="square">
            <a:spAutoFit/>
          </a:bodyPr>
          <a:lstStyle/>
          <a:p>
            <a:pPr>
              <a:lnSpc>
                <a:spcPct val="150000"/>
              </a:lnSpc>
            </a:pPr>
            <a:r>
              <a:rPr lang="fr-CA" sz="1100" dirty="0">
                <a:latin typeface="Microsoft YaHei Light" panose="020B0502040204020203" pitchFamily="34" charset="-122"/>
                <a:ea typeface="Microsoft YaHei Light" panose="020B0502040204020203" pitchFamily="34" charset="-122"/>
              </a:rPr>
              <a:t>Publié au Brésil en 1968, le livre compte plus de 115 traductions enregistrées, pour des langues telles que l’espagnol, le coréen, le chinois, le polonais, l’allemand, le turc, le japonais, le croate, le catalan, le roumain, le danois et le thaï. Le titre est célébré en Corée du Sud, il a déjà été lancé par deux éditeurs dans le pays et il constitue une lecture obligatoire pour les enfants dans les écoles coréennes. </a:t>
            </a:r>
          </a:p>
          <a:p>
            <a:pPr>
              <a:lnSpc>
                <a:spcPct val="150000"/>
              </a:lnSpc>
            </a:pPr>
            <a:endParaRPr lang="fr-CA" sz="1100" dirty="0">
              <a:latin typeface="Microsoft YaHei Light" panose="020B0502040204020203" pitchFamily="34" charset="-122"/>
              <a:ea typeface="Microsoft YaHei Light" panose="020B0502040204020203" pitchFamily="34" charset="-122"/>
            </a:endParaRPr>
          </a:p>
          <a:p>
            <a:pPr>
              <a:lnSpc>
                <a:spcPct val="150000"/>
              </a:lnSpc>
            </a:pPr>
            <a:r>
              <a:rPr lang="fr-CA" sz="1100" i="1" dirty="0">
                <a:latin typeface="Microsoft YaHei Light" panose="020B0502040204020203" pitchFamily="34" charset="-122"/>
                <a:ea typeface="Microsoft YaHei Light" panose="020B0502040204020203" pitchFamily="34" charset="-122"/>
              </a:rPr>
              <a:t>Mon bel oranger</a:t>
            </a:r>
            <a:r>
              <a:rPr lang="fr-CA" sz="1100" dirty="0">
                <a:latin typeface="Microsoft YaHei Light" panose="020B0502040204020203" pitchFamily="34" charset="-122"/>
                <a:ea typeface="Microsoft YaHei Light" panose="020B0502040204020203" pitchFamily="34" charset="-122"/>
              </a:rPr>
              <a:t> a fait l’objet de trois adaptations au petit écran (1970, 1980 et 1998) et de deux pour le cinéma (2013), ainsi que de plusieurs adaptations pour le théâtre.</a:t>
            </a:r>
          </a:p>
          <a:p>
            <a:br>
              <a:rPr lang="fr-CA" sz="1100" dirty="0"/>
            </a:br>
            <a:endParaRPr lang="fr-CA" sz="1100" dirty="0">
              <a:latin typeface="Microsoft YaHei Light" panose="020B0502040204020203" pitchFamily="34" charset="-122"/>
              <a:ea typeface="Microsoft YaHei Light" panose="020B0502040204020203" pitchFamily="34" charset="-122"/>
            </a:endParaRPr>
          </a:p>
        </p:txBody>
      </p:sp>
      <p:sp>
        <p:nvSpPr>
          <p:cNvPr id="3" name="Retângulo 2"/>
          <p:cNvSpPr/>
          <p:nvPr/>
        </p:nvSpPr>
        <p:spPr>
          <a:xfrm rot="16200000">
            <a:off x="6947640" y="2196230"/>
            <a:ext cx="4572000" cy="707886"/>
          </a:xfrm>
          <a:prstGeom prst="rect">
            <a:avLst/>
          </a:prstGeom>
        </p:spPr>
        <p:txBody>
          <a:bodyPr>
            <a:spAutoFit/>
          </a:bodyPr>
          <a:lstStyle/>
          <a:p>
            <a:r>
              <a:rPr lang="fr-CA" sz="1050" dirty="0">
                <a:latin typeface="Microsoft YaHei Light" panose="020B0502040204020203" pitchFamily="34" charset="-122"/>
                <a:ea typeface="Microsoft YaHei Light" panose="020B0502040204020203" pitchFamily="34" charset="-122"/>
              </a:rPr>
              <a:t>Source : </a:t>
            </a:r>
            <a:r>
              <a:rPr lang="fr-CA" sz="1000" dirty="0" err="1">
                <a:latin typeface="Microsoft YaHei Light" panose="020B0502040204020203" pitchFamily="34" charset="-122"/>
                <a:ea typeface="Microsoft YaHei Light" panose="020B0502040204020203" pitchFamily="34" charset="-122"/>
              </a:rPr>
              <a:t>Publishnews</a:t>
            </a:r>
            <a:endParaRPr lang="fr-CA" sz="1050" dirty="0">
              <a:latin typeface="Microsoft YaHei Light" panose="020B0502040204020203" pitchFamily="34" charset="-122"/>
              <a:ea typeface="Microsoft YaHei Light" panose="020B0502040204020203" pitchFamily="34" charset="-122"/>
            </a:endParaRPr>
          </a:p>
          <a:p>
            <a:br>
              <a:rPr lang="fr-CA" dirty="0"/>
            </a:br>
            <a:endParaRPr lang="fr-CA" dirty="0"/>
          </a:p>
        </p:txBody>
      </p:sp>
      <p:grpSp>
        <p:nvGrpSpPr>
          <p:cNvPr id="6" name="Grupo 5"/>
          <p:cNvGrpSpPr/>
          <p:nvPr/>
        </p:nvGrpSpPr>
        <p:grpSpPr>
          <a:xfrm>
            <a:off x="1468227" y="2729812"/>
            <a:ext cx="3209833" cy="2192793"/>
            <a:chOff x="2453941" y="2713703"/>
            <a:chExt cx="3826781" cy="2429797"/>
          </a:xfrm>
        </p:grpSpPr>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6310" y="3108160"/>
              <a:ext cx="3423610" cy="1925781"/>
            </a:xfrm>
            <a:prstGeom prst="rect">
              <a:avLst/>
            </a:prstGeom>
          </p:spPr>
        </p:pic>
        <p:pic>
          <p:nvPicPr>
            <p:cNvPr id="13" name="Picture 7">
              <a:extLst>
                <a:ext uri="{FF2B5EF4-FFF2-40B4-BE49-F238E27FC236}">
                  <a16:creationId xmlns:a16="http://schemas.microsoft.com/office/drawing/2014/main" id="{9A373217-B103-CB49-AB88-E804EF5CBC3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20" t="5843" r="2120" b="28102"/>
            <a:stretch/>
          </p:blipFill>
          <p:spPr>
            <a:xfrm>
              <a:off x="2453941" y="2713703"/>
              <a:ext cx="3826781" cy="2429797"/>
            </a:xfrm>
            <a:prstGeom prst="rect">
              <a:avLst/>
            </a:prstGeom>
          </p:spPr>
        </p:pic>
      </p:grpSp>
      <p:grpSp>
        <p:nvGrpSpPr>
          <p:cNvPr id="7" name="Grupo 6"/>
          <p:cNvGrpSpPr/>
          <p:nvPr/>
        </p:nvGrpSpPr>
        <p:grpSpPr>
          <a:xfrm>
            <a:off x="-208035" y="683133"/>
            <a:ext cx="3352523" cy="3175321"/>
            <a:chOff x="-340988" y="-191043"/>
            <a:chExt cx="3352523" cy="3175321"/>
          </a:xfrm>
        </p:grpSpPr>
        <p:pic>
          <p:nvPicPr>
            <p:cNvPr id="24" name="Google Shape;92;p6"/>
            <p:cNvPicPr preferRelativeResize="0"/>
            <p:nvPr/>
          </p:nvPicPr>
          <p:blipFill rotWithShape="1">
            <a:blip r:embed="rId6">
              <a:alphaModFix/>
            </a:blip>
            <a:srcRect l="13941" t="11971" r="11815" b="13303"/>
            <a:stretch/>
          </p:blipFill>
          <p:spPr>
            <a:xfrm>
              <a:off x="64293" y="-191043"/>
              <a:ext cx="2202616" cy="2905475"/>
            </a:xfrm>
            <a:prstGeom prst="rect">
              <a:avLst/>
            </a:prstGeom>
            <a:noFill/>
            <a:ln>
              <a:noFill/>
            </a:ln>
          </p:spPr>
        </p:pic>
        <p:pic>
          <p:nvPicPr>
            <p:cNvPr id="16" name="Google Shape;103;p8"/>
            <p:cNvPicPr preferRelativeResize="0"/>
            <p:nvPr/>
          </p:nvPicPr>
          <p:blipFill>
            <a:blip r:embed="rId7">
              <a:alphaModFix/>
            </a:blip>
            <a:stretch>
              <a:fillRect/>
            </a:stretch>
          </p:blipFill>
          <p:spPr>
            <a:xfrm>
              <a:off x="-340988" y="-148011"/>
              <a:ext cx="3352523" cy="3132289"/>
            </a:xfrm>
            <a:prstGeom prst="rect">
              <a:avLst/>
            </a:prstGeom>
            <a:noFill/>
            <a:ln>
              <a:noFill/>
            </a:ln>
          </p:spPr>
        </p:pic>
      </p:grpSp>
      <p:sp>
        <p:nvSpPr>
          <p:cNvPr id="18" name="TextBox 7">
            <a:extLst>
              <a:ext uri="{FF2B5EF4-FFF2-40B4-BE49-F238E27FC236}">
                <a16:creationId xmlns:a16="http://schemas.microsoft.com/office/drawing/2014/main" id="{5CCDF11D-A8A4-2E4A-B582-4066AC2688C5}"/>
              </a:ext>
            </a:extLst>
          </p:cNvPr>
          <p:cNvSpPr txBox="1"/>
          <p:nvPr/>
        </p:nvSpPr>
        <p:spPr>
          <a:xfrm>
            <a:off x="4960012" y="475226"/>
            <a:ext cx="2852899" cy="461665"/>
          </a:xfrm>
          <a:prstGeom prst="rect">
            <a:avLst/>
          </a:prstGeom>
          <a:noFill/>
        </p:spPr>
        <p:txBody>
          <a:bodyPr wrap="square" rtlCol="0">
            <a:spAutoFit/>
          </a:bodyPr>
          <a:lstStyle/>
          <a:p>
            <a:r>
              <a:rPr lang="fr-CA" sz="2400" b="1" i="1" noProof="1">
                <a:solidFill>
                  <a:schemeClr val="tx1">
                    <a:lumMod val="85000"/>
                    <a:lumOff val="15000"/>
                  </a:schemeClr>
                </a:solidFill>
                <a:latin typeface="Poppins" pitchFamily="2" charset="77"/>
                <a:ea typeface="Open Sans" panose="020B0606030504020204" pitchFamily="34" charset="0"/>
                <a:cs typeface="Poppins" pitchFamily="2" charset="77"/>
              </a:rPr>
              <a:t>Mon bel oranger</a:t>
            </a:r>
          </a:p>
        </p:txBody>
      </p:sp>
      <p:pic>
        <p:nvPicPr>
          <p:cNvPr id="19" name="Google Shape;74;p3"/>
          <p:cNvPicPr preferRelativeResize="0"/>
          <p:nvPr/>
        </p:nvPicPr>
        <p:blipFill rotWithShape="1">
          <a:blip r:embed="rId8">
            <a:alphaModFix/>
          </a:blip>
          <a:srcRect/>
          <a:stretch/>
        </p:blipFill>
        <p:spPr>
          <a:xfrm>
            <a:off x="0" y="4922605"/>
            <a:ext cx="9144000" cy="242700"/>
          </a:xfrm>
          <a:prstGeom prst="rect">
            <a:avLst/>
          </a:prstGeom>
          <a:noFill/>
          <a:ln>
            <a:noFill/>
          </a:ln>
        </p:spPr>
      </p:pic>
    </p:spTree>
    <p:extLst>
      <p:ext uri="{BB962C8B-B14F-4D97-AF65-F5344CB8AC3E}">
        <p14:creationId xmlns:p14="http://schemas.microsoft.com/office/powerpoint/2010/main" val="2552824759"/>
      </p:ext>
    </p:extLst>
  </p:cSld>
  <p:clrMapOvr>
    <a:masterClrMapping/>
  </p:clrMapOvr>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ounded Rectangle 16">
            <a:extLst>
              <a:ext uri="{FF2B5EF4-FFF2-40B4-BE49-F238E27FC236}">
                <a16:creationId xmlns:a16="http://schemas.microsoft.com/office/drawing/2014/main" id="{CC98BB53-F0E7-104D-ACC9-CEA6C2EFBA6E}"/>
              </a:ext>
            </a:extLst>
          </p:cNvPr>
          <p:cNvSpPr/>
          <p:nvPr/>
        </p:nvSpPr>
        <p:spPr>
          <a:xfrm>
            <a:off x="4183652" y="3222875"/>
            <a:ext cx="4766540" cy="1314402"/>
          </a:xfrm>
          <a:prstGeom prst="roundRect">
            <a:avLst/>
          </a:prstGeom>
          <a:solidFill>
            <a:schemeClr val="bg1"/>
          </a:solidFill>
          <a:ln>
            <a:noFill/>
          </a:ln>
          <a:effectLst>
            <a:outerShdw blurRad="190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050" dirty="0"/>
          </a:p>
        </p:txBody>
      </p:sp>
      <p:sp>
        <p:nvSpPr>
          <p:cNvPr id="8" name="TextBox 7">
            <a:extLst>
              <a:ext uri="{FF2B5EF4-FFF2-40B4-BE49-F238E27FC236}">
                <a16:creationId xmlns:a16="http://schemas.microsoft.com/office/drawing/2014/main" id="{99C9547D-D171-964B-8828-9DF4E9C221A9}"/>
              </a:ext>
            </a:extLst>
          </p:cNvPr>
          <p:cNvSpPr txBox="1"/>
          <p:nvPr/>
        </p:nvSpPr>
        <p:spPr>
          <a:xfrm>
            <a:off x="4573306" y="385152"/>
            <a:ext cx="4087979" cy="830997"/>
          </a:xfrm>
          <a:prstGeom prst="rect">
            <a:avLst/>
          </a:prstGeom>
          <a:noFill/>
        </p:spPr>
        <p:txBody>
          <a:bodyPr wrap="none" rtlCol="0">
            <a:spAutoFit/>
          </a:bodyPr>
          <a:lstStyle/>
          <a:p>
            <a:r>
              <a:rPr lang="fr-CA" sz="2400" b="1" noProof="1">
                <a:solidFill>
                  <a:schemeClr val="tx1">
                    <a:lumMod val="85000"/>
                    <a:lumOff val="15000"/>
                  </a:schemeClr>
                </a:solidFill>
                <a:latin typeface="Poppins" pitchFamily="2" charset="77"/>
                <a:ea typeface="Open Sans" panose="020B0606030504020204" pitchFamily="34" charset="0"/>
                <a:cs typeface="Poppins" pitchFamily="2" charset="77"/>
              </a:rPr>
              <a:t>Des catalogues de livres </a:t>
            </a:r>
            <a:br>
              <a:rPr lang="fr-CA" sz="2400" b="1" noProof="1">
                <a:solidFill>
                  <a:schemeClr val="tx1">
                    <a:lumMod val="85000"/>
                    <a:lumOff val="15000"/>
                  </a:schemeClr>
                </a:solidFill>
                <a:latin typeface="Poppins" pitchFamily="2" charset="77"/>
                <a:ea typeface="Open Sans" panose="020B0606030504020204" pitchFamily="34" charset="0"/>
                <a:cs typeface="Poppins" pitchFamily="2" charset="77"/>
              </a:rPr>
            </a:br>
            <a:r>
              <a:rPr lang="fr-CA" sz="2400" b="1" noProof="1">
                <a:solidFill>
                  <a:schemeClr val="tx1">
                    <a:lumMod val="85000"/>
                    <a:lumOff val="15000"/>
                  </a:schemeClr>
                </a:solidFill>
                <a:latin typeface="Poppins" pitchFamily="2" charset="77"/>
                <a:ea typeface="Open Sans" panose="020B0606030504020204" pitchFamily="34" charset="0"/>
                <a:cs typeface="Poppins" pitchFamily="2" charset="77"/>
              </a:rPr>
              <a:t>et droits brésiliens</a:t>
            </a:r>
          </a:p>
        </p:txBody>
      </p:sp>
      <p:sp>
        <p:nvSpPr>
          <p:cNvPr id="26" name="Rectangle 25">
            <a:extLst>
              <a:ext uri="{FF2B5EF4-FFF2-40B4-BE49-F238E27FC236}">
                <a16:creationId xmlns:a16="http://schemas.microsoft.com/office/drawing/2014/main" id="{CE753D98-6CA6-1741-A440-9EE5388D5E26}"/>
              </a:ext>
            </a:extLst>
          </p:cNvPr>
          <p:cNvSpPr/>
          <p:nvPr/>
        </p:nvSpPr>
        <p:spPr>
          <a:xfrm>
            <a:off x="4033780" y="3213264"/>
            <a:ext cx="4766541" cy="1223412"/>
          </a:xfrm>
          <a:prstGeom prst="rect">
            <a:avLst/>
          </a:prstGeom>
        </p:spPr>
        <p:txBody>
          <a:bodyPr wrap="square">
            <a:spAutoFit/>
          </a:bodyPr>
          <a:lstStyle/>
          <a:p>
            <a:pPr>
              <a:buClrTx/>
            </a:pPr>
            <a:endParaRPr lang="fr-CA" sz="1050" dirty="0">
              <a:solidFill>
                <a:schemeClr val="tx1"/>
              </a:solidFill>
              <a:latin typeface="Microsoft YaHei Light" panose="020B0502040204020203" pitchFamily="34" charset="-122"/>
              <a:ea typeface="Microsoft YaHei Light" panose="020B0502040204020203" pitchFamily="34" charset="-122"/>
            </a:endParaRPr>
          </a:p>
          <a:p>
            <a:pPr marL="223838" indent="-219075" fontAlgn="base">
              <a:buClrTx/>
              <a:buFont typeface="Courier New" panose="02070309020205020404" pitchFamily="49" charset="0"/>
              <a:buChar char="o"/>
            </a:pPr>
            <a:r>
              <a:rPr lang="fr-CA" sz="1050" dirty="0">
                <a:solidFill>
                  <a:schemeClr val="tx1"/>
                </a:solidFill>
                <a:latin typeface="Microsoft YaHei Light" panose="020B0502040204020203" pitchFamily="34" charset="-122"/>
                <a:ea typeface="Microsoft YaHei Light" panose="020B0502040204020203" pitchFamily="34" charset="-122"/>
                <a:hlinkClick r:id="rId3"/>
              </a:rPr>
              <a:t>Livres jeunesse et jeunes adultes</a:t>
            </a:r>
            <a:r>
              <a:rPr lang="fr-CA" sz="1050" dirty="0">
                <a:solidFill>
                  <a:schemeClr val="tx1"/>
                </a:solidFill>
                <a:latin typeface="Microsoft YaHei Light" panose="020B0502040204020203" pitchFamily="34" charset="-122"/>
                <a:ea typeface="Microsoft YaHei Light" panose="020B0502040204020203" pitchFamily="34" charset="-122"/>
              </a:rPr>
              <a:t>, qui présente des titres de 25 éditeurs; </a:t>
            </a:r>
            <a:br>
              <a:rPr lang="fr-CA" sz="1050" dirty="0">
                <a:solidFill>
                  <a:schemeClr val="tx1"/>
                </a:solidFill>
                <a:latin typeface="Microsoft YaHei Light" panose="020B0502040204020203" pitchFamily="34" charset="-122"/>
                <a:ea typeface="Microsoft YaHei Light" panose="020B0502040204020203" pitchFamily="34" charset="-122"/>
              </a:rPr>
            </a:br>
            <a:endParaRPr lang="fr-CA" sz="1050" dirty="0">
              <a:solidFill>
                <a:schemeClr val="tx1"/>
              </a:solidFill>
              <a:latin typeface="Microsoft YaHei Light" panose="020B0502040204020203" pitchFamily="34" charset="-122"/>
              <a:ea typeface="Microsoft YaHei Light" panose="020B0502040204020203" pitchFamily="34" charset="-122"/>
            </a:endParaRPr>
          </a:p>
          <a:p>
            <a:pPr marL="228600" indent="-228600" fontAlgn="base">
              <a:buClrTx/>
              <a:buFont typeface="Courier New" panose="02070309020205020404" pitchFamily="49" charset="0"/>
              <a:buChar char="o"/>
            </a:pPr>
            <a:r>
              <a:rPr lang="fr-CA" sz="1050" dirty="0">
                <a:solidFill>
                  <a:schemeClr val="tx1"/>
                </a:solidFill>
                <a:latin typeface="Microsoft YaHei Light" panose="020B0502040204020203" pitchFamily="34" charset="-122"/>
                <a:ea typeface="Microsoft YaHei Light" panose="020B0502040204020203" pitchFamily="34" charset="-122"/>
                <a:hlinkClick r:id="rId4"/>
              </a:rPr>
              <a:t>Livres de fiction et de non-fiction</a:t>
            </a:r>
            <a:r>
              <a:rPr lang="fr-CA" sz="1050" dirty="0">
                <a:solidFill>
                  <a:schemeClr val="tx1"/>
                </a:solidFill>
                <a:latin typeface="Microsoft YaHei Light" panose="020B0502040204020203" pitchFamily="34" charset="-122"/>
                <a:ea typeface="Microsoft YaHei Light" panose="020B0502040204020203" pitchFamily="34" charset="-122"/>
              </a:rPr>
              <a:t>, avec des titres de 8 éditeurs;</a:t>
            </a:r>
            <a:br>
              <a:rPr lang="fr-CA" sz="1050" dirty="0">
                <a:solidFill>
                  <a:schemeClr val="tx1"/>
                </a:solidFill>
                <a:latin typeface="Microsoft YaHei Light" panose="020B0502040204020203" pitchFamily="34" charset="-122"/>
                <a:ea typeface="Microsoft YaHei Light" panose="020B0502040204020203" pitchFamily="34" charset="-122"/>
              </a:rPr>
            </a:br>
            <a:endParaRPr lang="fr-CA" sz="1050" dirty="0">
              <a:solidFill>
                <a:schemeClr val="tx1"/>
              </a:solidFill>
              <a:latin typeface="Microsoft YaHei Light" panose="020B0502040204020203" pitchFamily="34" charset="-122"/>
              <a:ea typeface="Microsoft YaHei Light" panose="020B0502040204020203" pitchFamily="34" charset="-122"/>
            </a:endParaRPr>
          </a:p>
          <a:p>
            <a:pPr marL="228600" indent="-228600" fontAlgn="base">
              <a:buClrTx/>
              <a:buFont typeface="Courier New" panose="02070309020205020404" pitchFamily="49" charset="0"/>
              <a:buChar char="o"/>
            </a:pPr>
            <a:r>
              <a:rPr lang="fr-CA" sz="1050" dirty="0">
                <a:solidFill>
                  <a:schemeClr val="tx1"/>
                </a:solidFill>
                <a:latin typeface="Microsoft YaHei Light" panose="020B0502040204020203" pitchFamily="34" charset="-122"/>
                <a:ea typeface="Microsoft YaHei Light" panose="020B0502040204020203" pitchFamily="34" charset="-122"/>
                <a:hlinkClick r:id="rId5"/>
              </a:rPr>
              <a:t>Livres STM, universitaires et religieux</a:t>
            </a:r>
            <a:r>
              <a:rPr lang="fr-CA" sz="1050" dirty="0">
                <a:solidFill>
                  <a:schemeClr val="tx1"/>
                </a:solidFill>
                <a:latin typeface="Microsoft YaHei Light" panose="020B0502040204020203" pitchFamily="34" charset="-122"/>
                <a:ea typeface="Microsoft YaHei Light" panose="020B0502040204020203" pitchFamily="34" charset="-122"/>
              </a:rPr>
              <a:t>, proposant également les œuvres de 8 éditeurs. </a:t>
            </a:r>
          </a:p>
        </p:txBody>
      </p:sp>
      <p:sp>
        <p:nvSpPr>
          <p:cNvPr id="25" name="Rectangle 9">
            <a:extLst>
              <a:ext uri="{FF2B5EF4-FFF2-40B4-BE49-F238E27FC236}">
                <a16:creationId xmlns:a16="http://schemas.microsoft.com/office/drawing/2014/main" id="{FDF77CAB-C388-0F45-98D0-DF0A572F7601}"/>
              </a:ext>
            </a:extLst>
          </p:cNvPr>
          <p:cNvSpPr/>
          <p:nvPr/>
        </p:nvSpPr>
        <p:spPr>
          <a:xfrm>
            <a:off x="4553903" y="1267572"/>
            <a:ext cx="3855001" cy="1794722"/>
          </a:xfrm>
          <a:prstGeom prst="rect">
            <a:avLst/>
          </a:prstGeom>
        </p:spPr>
        <p:txBody>
          <a:bodyPr wrap="square">
            <a:spAutoFit/>
          </a:bodyPr>
          <a:lstStyle/>
          <a:p>
            <a:pPr>
              <a:lnSpc>
                <a:spcPct val="150000"/>
              </a:lnSpc>
            </a:pPr>
            <a:br>
              <a:rPr lang="fr-CA" sz="900" dirty="0"/>
            </a:br>
            <a:r>
              <a:rPr lang="fr-CA" sz="1100" dirty="0">
                <a:latin typeface="Microsoft YaHei Light" panose="020B0502040204020203" pitchFamily="34" charset="-122"/>
                <a:ea typeface="Microsoft YaHei Light" panose="020B0502040204020203" pitchFamily="34" charset="-122"/>
              </a:rPr>
              <a:t>Entre autres initiatives, </a:t>
            </a:r>
            <a:r>
              <a:rPr lang="fr-CA" sz="1100" dirty="0" err="1">
                <a:latin typeface="Microsoft YaHei Light" panose="020B0502040204020203" pitchFamily="34" charset="-122"/>
                <a:ea typeface="Microsoft YaHei Light" panose="020B0502040204020203" pitchFamily="34" charset="-122"/>
              </a:rPr>
              <a:t>Brazilian</a:t>
            </a:r>
            <a:r>
              <a:rPr lang="fr-CA" sz="1100" dirty="0">
                <a:latin typeface="Microsoft YaHei Light" panose="020B0502040204020203" pitchFamily="34" charset="-122"/>
                <a:ea typeface="Microsoft YaHei Light" panose="020B0502040204020203" pitchFamily="34" charset="-122"/>
              </a:rPr>
              <a:t> </a:t>
            </a:r>
            <a:r>
              <a:rPr lang="fr-CA" sz="1100" dirty="0" err="1">
                <a:latin typeface="Microsoft YaHei Light" panose="020B0502040204020203" pitchFamily="34" charset="-122"/>
                <a:ea typeface="Microsoft YaHei Light" panose="020B0502040204020203" pitchFamily="34" charset="-122"/>
              </a:rPr>
              <a:t>Publishers</a:t>
            </a:r>
            <a:r>
              <a:rPr lang="fr-CA" sz="1100" dirty="0">
                <a:latin typeface="Microsoft YaHei Light" panose="020B0502040204020203" pitchFamily="34" charset="-122"/>
                <a:ea typeface="Microsoft YaHei Light" panose="020B0502040204020203" pitchFamily="34" charset="-122"/>
              </a:rPr>
              <a:t> encourage la vente de droits brésiliens sur le marché étranger grâce à ses catalogues de livres et de droits. La documentation est disponible en anglais et en espagnol. L’année dernière, le lancement s’est fait au moyen de trois catalogues </a:t>
            </a:r>
            <a:r>
              <a:rPr lang="fr-CA" sz="1100" dirty="0">
                <a:solidFill>
                  <a:schemeClr val="tx1"/>
                </a:solidFill>
                <a:latin typeface="Microsoft YaHei Light" panose="020B0502040204020203" pitchFamily="34" charset="-122"/>
                <a:ea typeface="Microsoft YaHei Light" panose="020B0502040204020203" pitchFamily="34" charset="-122"/>
              </a:rPr>
              <a:t>:</a:t>
            </a:r>
          </a:p>
          <a:p>
            <a:pPr>
              <a:lnSpc>
                <a:spcPct val="150000"/>
              </a:lnSpc>
            </a:pPr>
            <a:endParaRPr lang="fr-CA" sz="1100" dirty="0">
              <a:latin typeface="Microsoft YaHei Light" panose="020B0502040204020203" pitchFamily="34" charset="-122"/>
              <a:ea typeface="Microsoft YaHei Light" panose="020B0502040204020203" pitchFamily="34" charset="-122"/>
            </a:endParaRPr>
          </a:p>
        </p:txBody>
      </p:sp>
      <p:pic>
        <p:nvPicPr>
          <p:cNvPr id="31" name="Google Shape;98;p7"/>
          <p:cNvPicPr preferRelativeResize="0"/>
          <p:nvPr/>
        </p:nvPicPr>
        <p:blipFill rotWithShape="1">
          <a:blip r:embed="rId6">
            <a:alphaModFix/>
          </a:blip>
          <a:srcRect r="29173" b="22758"/>
          <a:stretch/>
        </p:blipFill>
        <p:spPr>
          <a:xfrm rot="10800000">
            <a:off x="-550993" y="-363158"/>
            <a:ext cx="1814365" cy="1496619"/>
          </a:xfrm>
          <a:prstGeom prst="rect">
            <a:avLst/>
          </a:prstGeom>
          <a:noFill/>
          <a:ln>
            <a:noFill/>
          </a:ln>
        </p:spPr>
      </p:pic>
      <p:grpSp>
        <p:nvGrpSpPr>
          <p:cNvPr id="6" name="Grupo 5"/>
          <p:cNvGrpSpPr/>
          <p:nvPr/>
        </p:nvGrpSpPr>
        <p:grpSpPr>
          <a:xfrm>
            <a:off x="-67328" y="1651911"/>
            <a:ext cx="3582516" cy="2600325"/>
            <a:chOff x="-346317" y="1298840"/>
            <a:chExt cx="3582516" cy="2600325"/>
          </a:xfrm>
        </p:grpSpPr>
        <p:pic>
          <p:nvPicPr>
            <p:cNvPr id="3" name="Imagem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162066">
              <a:off x="-346317" y="1331205"/>
              <a:ext cx="2559226" cy="2559226"/>
            </a:xfrm>
            <a:prstGeom prst="rect">
              <a:avLst/>
            </a:prstGeom>
          </p:spPr>
        </p:pic>
        <p:pic>
          <p:nvPicPr>
            <p:cNvPr id="5" name="Imagem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33550">
              <a:off x="635874" y="1298840"/>
              <a:ext cx="2600325" cy="2600325"/>
            </a:xfrm>
            <a:prstGeom prst="rect">
              <a:avLst/>
            </a:prstGeom>
          </p:spPr>
        </p:pic>
      </p:grpSp>
      <p:pic>
        <p:nvPicPr>
          <p:cNvPr id="12" name="Google Shape;117;g11195068c79_0_0"/>
          <p:cNvPicPr preferRelativeResize="0"/>
          <p:nvPr/>
        </p:nvPicPr>
        <p:blipFill>
          <a:blip r:embed="rId9">
            <a:alphaModFix/>
          </a:blip>
          <a:stretch>
            <a:fillRect/>
          </a:stretch>
        </p:blipFill>
        <p:spPr>
          <a:xfrm rot="1420778">
            <a:off x="1667618" y="1918473"/>
            <a:ext cx="2750071" cy="2589581"/>
          </a:xfrm>
          <a:prstGeom prst="rect">
            <a:avLst/>
          </a:prstGeom>
          <a:noFill/>
          <a:ln>
            <a:noFill/>
          </a:ln>
        </p:spPr>
      </p:pic>
    </p:spTree>
    <p:extLst>
      <p:ext uri="{BB962C8B-B14F-4D97-AF65-F5344CB8AC3E}">
        <p14:creationId xmlns:p14="http://schemas.microsoft.com/office/powerpoint/2010/main" val="2976360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9C9547D-D171-964B-8828-9DF4E9C221A9}"/>
              </a:ext>
            </a:extLst>
          </p:cNvPr>
          <p:cNvSpPr txBox="1"/>
          <p:nvPr/>
        </p:nvSpPr>
        <p:spPr>
          <a:xfrm>
            <a:off x="245896" y="569796"/>
            <a:ext cx="5784513" cy="1200329"/>
          </a:xfrm>
          <a:prstGeom prst="rect">
            <a:avLst/>
          </a:prstGeom>
          <a:noFill/>
        </p:spPr>
        <p:txBody>
          <a:bodyPr wrap="square" rtlCol="0">
            <a:spAutoFit/>
          </a:bodyPr>
          <a:lstStyle/>
          <a:p>
            <a:r>
              <a:rPr lang="fr-CA" sz="2400" b="1" dirty="0">
                <a:ea typeface="Open Sans" panose="020B0606030504020204" pitchFamily="34" charset="0"/>
              </a:rPr>
              <a:t>Le Club de lecture sur les ODD Langue portugaise – chapitre brésilien</a:t>
            </a:r>
          </a:p>
          <a:p>
            <a:endParaRPr lang="fr-CA" sz="2400" b="1" dirty="0">
              <a:ea typeface="Open Sans" panose="020B0606030504020204" pitchFamily="34" charset="0"/>
            </a:endParaRPr>
          </a:p>
        </p:txBody>
      </p:sp>
      <p:sp>
        <p:nvSpPr>
          <p:cNvPr id="26" name="Rectangle 25">
            <a:extLst>
              <a:ext uri="{FF2B5EF4-FFF2-40B4-BE49-F238E27FC236}">
                <a16:creationId xmlns:a16="http://schemas.microsoft.com/office/drawing/2014/main" id="{CE753D98-6CA6-1741-A440-9EE5388D5E26}"/>
              </a:ext>
            </a:extLst>
          </p:cNvPr>
          <p:cNvSpPr/>
          <p:nvPr/>
        </p:nvSpPr>
        <p:spPr>
          <a:xfrm>
            <a:off x="245896" y="1700127"/>
            <a:ext cx="3333123" cy="2348720"/>
          </a:xfrm>
          <a:prstGeom prst="rect">
            <a:avLst/>
          </a:prstGeom>
        </p:spPr>
        <p:txBody>
          <a:bodyPr wrap="square">
            <a:spAutoFit/>
          </a:bodyPr>
          <a:lstStyle/>
          <a:p>
            <a:pPr>
              <a:lnSpc>
                <a:spcPct val="150000"/>
              </a:lnSpc>
            </a:pPr>
            <a:r>
              <a:rPr lang="fr-CA" sz="1100" dirty="0">
                <a:latin typeface="Microsoft YaHei Light" panose="020B0502040204020203" pitchFamily="34" charset="-122"/>
                <a:ea typeface="Microsoft YaHei Light" panose="020B0502040204020203" pitchFamily="34" charset="-122"/>
              </a:rPr>
              <a:t>Le Club de lecture sur les ODD est un projet créé par l’ONU avec le soutien de l’IPA, qui vise à utiliser les livres comme outils pour encourager les enfants à se familiariser avec les principes des objectifs de développement durable de l’ONU.</a:t>
            </a:r>
          </a:p>
          <a:p>
            <a:pPr>
              <a:lnSpc>
                <a:spcPct val="150000"/>
              </a:lnSpc>
            </a:pPr>
            <a:r>
              <a:rPr lang="fr-CA" sz="1100" dirty="0">
                <a:latin typeface="Microsoft YaHei Light" panose="020B0502040204020203" pitchFamily="34" charset="-122"/>
                <a:ea typeface="Microsoft YaHei Light" panose="020B0502040204020203" pitchFamily="34" charset="-122"/>
              </a:rPr>
              <a:t>Au Brésil, le projet a débuté en 2020 et a sélectionné 175 œuvres littéraires brésiliennes, que l’on peut trouver dans le catalogue promu par </a:t>
            </a:r>
            <a:r>
              <a:rPr lang="fr-CA" sz="1100" dirty="0" err="1">
                <a:latin typeface="Microsoft YaHei Light" panose="020B0502040204020203" pitchFamily="34" charset="-122"/>
                <a:ea typeface="Microsoft YaHei Light" panose="020B0502040204020203" pitchFamily="34" charset="-122"/>
              </a:rPr>
              <a:t>Brazilian</a:t>
            </a:r>
            <a:r>
              <a:rPr lang="fr-CA" sz="1100" dirty="0">
                <a:latin typeface="Microsoft YaHei Light" panose="020B0502040204020203" pitchFamily="34" charset="-122"/>
                <a:ea typeface="Microsoft YaHei Light" panose="020B0502040204020203" pitchFamily="34" charset="-122"/>
              </a:rPr>
              <a:t> </a:t>
            </a:r>
            <a:r>
              <a:rPr lang="fr-CA" sz="1100" dirty="0" err="1">
                <a:latin typeface="Microsoft YaHei Light" panose="020B0502040204020203" pitchFamily="34" charset="-122"/>
                <a:ea typeface="Microsoft YaHei Light" panose="020B0502040204020203" pitchFamily="34" charset="-122"/>
              </a:rPr>
              <a:t>Publishers</a:t>
            </a:r>
            <a:r>
              <a:rPr lang="fr-CA" sz="1100" dirty="0">
                <a:latin typeface="Microsoft YaHei Light" panose="020B0502040204020203" pitchFamily="34" charset="-122"/>
                <a:ea typeface="Microsoft YaHei Light" panose="020B0502040204020203" pitchFamily="34" charset="-122"/>
              </a:rPr>
              <a:t>.</a:t>
            </a:r>
          </a:p>
        </p:txBody>
      </p:sp>
      <p:sp>
        <p:nvSpPr>
          <p:cNvPr id="19" name="Retângulo 18"/>
          <p:cNvSpPr/>
          <p:nvPr/>
        </p:nvSpPr>
        <p:spPr>
          <a:xfrm>
            <a:off x="3648990" y="3817644"/>
            <a:ext cx="2728912" cy="1615827"/>
          </a:xfrm>
          <a:prstGeom prst="rect">
            <a:avLst/>
          </a:prstGeom>
        </p:spPr>
        <p:txBody>
          <a:bodyPr wrap="square">
            <a:spAutoFit/>
          </a:bodyPr>
          <a:lstStyle/>
          <a:p>
            <a:r>
              <a:rPr lang="fr-CA" sz="1100">
                <a:solidFill>
                  <a:schemeClr val="bg1"/>
                </a:solidFill>
                <a:latin typeface="Microsoft YaHei Light" panose="020B0502040204020203" pitchFamily="34" charset="-122"/>
                <a:ea typeface="Microsoft YaHei Light" panose="020B0502040204020203" pitchFamily="34" charset="-122"/>
              </a:rPr>
              <a:t>There are 20 categories in the award, and the most awaited one is the Book of the year.</a:t>
            </a:r>
          </a:p>
          <a:p>
            <a:br>
              <a:rPr lang="fr-CA" sz="1100">
                <a:solidFill>
                  <a:schemeClr val="bg1"/>
                </a:solidFill>
                <a:latin typeface="Microsoft YaHei Light" panose="020B0502040204020203" pitchFamily="34" charset="-122"/>
                <a:ea typeface="Microsoft YaHei Light" panose="020B0502040204020203" pitchFamily="34" charset="-122"/>
              </a:rPr>
            </a:br>
            <a:r>
              <a:rPr lang="fr-CA" sz="1100">
                <a:solidFill>
                  <a:schemeClr val="bg1"/>
                </a:solidFill>
                <a:latin typeface="Microsoft YaHei Light" panose="020B0502040204020203" pitchFamily="34" charset="-122"/>
                <a:ea typeface="Microsoft YaHei Light" panose="020B0502040204020203" pitchFamily="34" charset="-122"/>
              </a:rPr>
              <a:t>The international market is celebrated through the “Brazilian Book Published Abroad” category, which was created in 2017 and promoted by Brazilian Publishers.</a:t>
            </a:r>
          </a:p>
        </p:txBody>
      </p:sp>
      <p:pic>
        <p:nvPicPr>
          <p:cNvPr id="10" name="Google Shape;74;p3"/>
          <p:cNvPicPr preferRelativeResize="0"/>
          <p:nvPr/>
        </p:nvPicPr>
        <p:blipFill rotWithShape="1">
          <a:blip r:embed="rId3">
            <a:alphaModFix/>
          </a:blip>
          <a:srcRect/>
          <a:stretch/>
        </p:blipFill>
        <p:spPr>
          <a:xfrm>
            <a:off x="821530" y="4922605"/>
            <a:ext cx="8322469" cy="242700"/>
          </a:xfrm>
          <a:prstGeom prst="rect">
            <a:avLst/>
          </a:prstGeom>
          <a:noFill/>
          <a:ln>
            <a:noFill/>
          </a:ln>
        </p:spPr>
      </p:pic>
      <p:pic>
        <p:nvPicPr>
          <p:cNvPr id="30" name="Google Shape;98;p7"/>
          <p:cNvPicPr preferRelativeResize="0"/>
          <p:nvPr/>
        </p:nvPicPr>
        <p:blipFill rotWithShape="1">
          <a:blip r:embed="rId4">
            <a:alphaModFix/>
          </a:blip>
          <a:srcRect r="29173" b="22758"/>
          <a:stretch/>
        </p:blipFill>
        <p:spPr>
          <a:xfrm rot="4954016">
            <a:off x="-211876" y="4165582"/>
            <a:ext cx="1502212" cy="1413758"/>
          </a:xfrm>
          <a:prstGeom prst="rect">
            <a:avLst/>
          </a:prstGeom>
          <a:noFill/>
          <a:ln>
            <a:noFill/>
          </a:ln>
        </p:spPr>
      </p:pic>
      <p:pic>
        <p:nvPicPr>
          <p:cNvPr id="13" name="Google Shape;92;p6"/>
          <p:cNvPicPr preferRelativeResize="0"/>
          <p:nvPr/>
        </p:nvPicPr>
        <p:blipFill rotWithShape="1">
          <a:blip r:embed="rId5">
            <a:alphaModFix/>
          </a:blip>
          <a:srcRect/>
          <a:stretch/>
        </p:blipFill>
        <p:spPr>
          <a:xfrm>
            <a:off x="3579019" y="2208590"/>
            <a:ext cx="4145414" cy="2932589"/>
          </a:xfrm>
          <a:prstGeom prst="rect">
            <a:avLst/>
          </a:prstGeom>
          <a:noFill/>
          <a:ln>
            <a:noFill/>
          </a:ln>
        </p:spPr>
      </p:pic>
      <p:sp>
        <p:nvSpPr>
          <p:cNvPr id="4" name="Retângulo 3"/>
          <p:cNvSpPr/>
          <p:nvPr/>
        </p:nvSpPr>
        <p:spPr>
          <a:xfrm>
            <a:off x="4283463" y="2719107"/>
            <a:ext cx="2645522" cy="1631216"/>
          </a:xfrm>
          <a:prstGeom prst="rect">
            <a:avLst/>
          </a:prstGeom>
        </p:spPr>
        <p:txBody>
          <a:bodyPr wrap="square">
            <a:spAutoFit/>
          </a:bodyPr>
          <a:lstStyle/>
          <a:p>
            <a:pPr marL="171450" indent="-171450">
              <a:spcBef>
                <a:spcPts val="1200"/>
              </a:spcBef>
              <a:buClr>
                <a:schemeClr val="bg1"/>
              </a:buClr>
              <a:buFont typeface="Courier New" panose="02070309020205020404" pitchFamily="49" charset="0"/>
              <a:buChar char="o"/>
            </a:pPr>
            <a:r>
              <a:rPr lang="fr-CA" sz="1000" dirty="0">
                <a:solidFill>
                  <a:schemeClr val="bg1"/>
                </a:solidFill>
                <a:latin typeface="Microsoft YaHei Light" panose="020B0502040204020203" pitchFamily="34" charset="-122"/>
                <a:ea typeface="Microsoft YaHei Light" panose="020B0502040204020203" pitchFamily="34" charset="-122"/>
              </a:rPr>
              <a:t>Disponible en portugais et en anglais. </a:t>
            </a:r>
          </a:p>
          <a:p>
            <a:pPr marL="171450" indent="-171450">
              <a:spcBef>
                <a:spcPts val="1200"/>
              </a:spcBef>
              <a:buClr>
                <a:schemeClr val="bg1"/>
              </a:buClr>
              <a:buFont typeface="Courier New" panose="02070309020205020404" pitchFamily="49" charset="0"/>
              <a:buChar char="o"/>
            </a:pPr>
            <a:r>
              <a:rPr lang="fr-CA" sz="1000" dirty="0">
                <a:solidFill>
                  <a:schemeClr val="bg1"/>
                </a:solidFill>
                <a:latin typeface="Microsoft YaHei Light" panose="020B0502040204020203" pitchFamily="34" charset="-122"/>
                <a:ea typeface="Microsoft YaHei Light" panose="020B0502040204020203" pitchFamily="34" charset="-122"/>
              </a:rPr>
              <a:t>Divisé en 17 chapitres portant sur chacun des objectifs. </a:t>
            </a:r>
          </a:p>
          <a:p>
            <a:pPr marL="171450" indent="-171450">
              <a:spcBef>
                <a:spcPts val="1200"/>
              </a:spcBef>
              <a:buClr>
                <a:schemeClr val="bg1"/>
              </a:buClr>
              <a:buFont typeface="Courier New" panose="02070309020205020404" pitchFamily="49" charset="0"/>
              <a:buChar char="o"/>
            </a:pPr>
            <a:r>
              <a:rPr lang="fr-CA" sz="1000" dirty="0">
                <a:solidFill>
                  <a:schemeClr val="bg1"/>
                </a:solidFill>
                <a:latin typeface="Microsoft YaHei Light" panose="020B0502040204020203" pitchFamily="34" charset="-122"/>
                <a:ea typeface="Microsoft YaHei Light" panose="020B0502040204020203" pitchFamily="34" charset="-122"/>
              </a:rPr>
              <a:t>Présente une liste de noms d’écrivains, d’illustrateurs, de traducteurs et d’éditeurs.</a:t>
            </a:r>
          </a:p>
          <a:p>
            <a:pPr marL="171450" indent="-171450">
              <a:spcBef>
                <a:spcPts val="1200"/>
              </a:spcBef>
              <a:buClr>
                <a:schemeClr val="bg1"/>
              </a:buClr>
              <a:buFont typeface="Courier New" panose="02070309020205020404" pitchFamily="49" charset="0"/>
              <a:buChar char="o"/>
            </a:pPr>
            <a:r>
              <a:rPr lang="fr-CA" sz="1000" dirty="0">
                <a:solidFill>
                  <a:schemeClr val="bg1"/>
                </a:solidFill>
                <a:latin typeface="Microsoft YaHei Light" panose="020B0502040204020203" pitchFamily="34" charset="-122"/>
                <a:ea typeface="Microsoft YaHei Light" panose="020B0502040204020203" pitchFamily="34" charset="-122"/>
              </a:rPr>
              <a:t>En format PDF et EPUB.</a:t>
            </a:r>
          </a:p>
        </p:txBody>
      </p:sp>
      <p:pic>
        <p:nvPicPr>
          <p:cNvPr id="3" name="Imagem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079984">
            <a:off x="6076332" y="230772"/>
            <a:ext cx="3296203" cy="3296203"/>
          </a:xfrm>
          <a:prstGeom prst="rect">
            <a:avLst/>
          </a:prstGeom>
        </p:spPr>
      </p:pic>
      <p:grpSp>
        <p:nvGrpSpPr>
          <p:cNvPr id="11" name="Grupo 10"/>
          <p:cNvGrpSpPr/>
          <p:nvPr/>
        </p:nvGrpSpPr>
        <p:grpSpPr>
          <a:xfrm>
            <a:off x="4535409" y="4427897"/>
            <a:ext cx="2221988" cy="425574"/>
            <a:chOff x="1286632" y="4459867"/>
            <a:chExt cx="2221988" cy="425574"/>
          </a:xfrm>
        </p:grpSpPr>
        <p:sp>
          <p:nvSpPr>
            <p:cNvPr id="12" name="CaixaDeTexto 11"/>
            <p:cNvSpPr txBox="1"/>
            <p:nvPr/>
          </p:nvSpPr>
          <p:spPr>
            <a:xfrm>
              <a:off x="1535173" y="4459867"/>
              <a:ext cx="1973447" cy="276999"/>
            </a:xfrm>
            <a:prstGeom prst="rect">
              <a:avLst/>
            </a:prstGeom>
            <a:solidFill>
              <a:schemeClr val="bg1"/>
            </a:solidFill>
          </p:spPr>
          <p:txBody>
            <a:bodyPr wrap="square" rtlCol="0">
              <a:spAutoFit/>
            </a:bodyPr>
            <a:lstStyle/>
            <a:p>
              <a:r>
                <a:rPr lang="fr-CA" sz="1200">
                  <a:latin typeface="Microsoft YaHei Light" panose="020B0502040204020203" pitchFamily="34" charset="-122"/>
                  <a:ea typeface="Microsoft YaHei Light" panose="020B0502040204020203" pitchFamily="34" charset="-122"/>
                </a:rPr>
                <a:t>clubedeleituraods.com.br</a:t>
              </a:r>
            </a:p>
          </p:txBody>
        </p:sp>
        <p:pic>
          <p:nvPicPr>
            <p:cNvPr id="14" name="Imagem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6632" y="4491154"/>
              <a:ext cx="395288" cy="394287"/>
            </a:xfrm>
            <a:prstGeom prst="rect">
              <a:avLst/>
            </a:prstGeom>
          </p:spPr>
        </p:pic>
      </p:grpSp>
    </p:spTree>
    <p:extLst>
      <p:ext uri="{BB962C8B-B14F-4D97-AF65-F5344CB8AC3E}">
        <p14:creationId xmlns:p14="http://schemas.microsoft.com/office/powerpoint/2010/main" val="13921796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oogle Shape;79;p4"/>
          <p:cNvPicPr preferRelativeResize="0"/>
          <p:nvPr/>
        </p:nvPicPr>
        <p:blipFill rotWithShape="1">
          <a:blip r:embed="rId3">
            <a:alphaModFix/>
          </a:blip>
          <a:srcRect/>
          <a:stretch/>
        </p:blipFill>
        <p:spPr>
          <a:xfrm>
            <a:off x="0" y="-1"/>
            <a:ext cx="9143875" cy="5143500"/>
          </a:xfrm>
          <a:prstGeom prst="rect">
            <a:avLst/>
          </a:prstGeom>
          <a:noFill/>
          <a:ln>
            <a:noFill/>
          </a:ln>
        </p:spPr>
      </p:pic>
      <p:pic>
        <p:nvPicPr>
          <p:cNvPr id="22" name="Google Shape;98;p7"/>
          <p:cNvPicPr preferRelativeResize="0"/>
          <p:nvPr/>
        </p:nvPicPr>
        <p:blipFill rotWithShape="1">
          <a:blip r:embed="rId4">
            <a:alphaModFix/>
          </a:blip>
          <a:srcRect r="29173" b="22758"/>
          <a:stretch/>
        </p:blipFill>
        <p:spPr>
          <a:xfrm rot="15651877">
            <a:off x="7849307" y="-497925"/>
            <a:ext cx="1664866" cy="1747973"/>
          </a:xfrm>
          <a:prstGeom prst="rect">
            <a:avLst/>
          </a:prstGeom>
          <a:noFill/>
          <a:ln>
            <a:noFill/>
          </a:ln>
        </p:spPr>
      </p:pic>
      <p:sp>
        <p:nvSpPr>
          <p:cNvPr id="26" name="TextBox 7">
            <a:extLst>
              <a:ext uri="{FF2B5EF4-FFF2-40B4-BE49-F238E27FC236}">
                <a16:creationId xmlns:a16="http://schemas.microsoft.com/office/drawing/2014/main" id="{5CCDF11D-A8A4-2E4A-B582-4066AC2688C5}"/>
              </a:ext>
            </a:extLst>
          </p:cNvPr>
          <p:cNvSpPr txBox="1"/>
          <p:nvPr/>
        </p:nvSpPr>
        <p:spPr>
          <a:xfrm>
            <a:off x="661450" y="873474"/>
            <a:ext cx="2635407" cy="830997"/>
          </a:xfrm>
          <a:prstGeom prst="rect">
            <a:avLst/>
          </a:prstGeom>
          <a:noFill/>
        </p:spPr>
        <p:txBody>
          <a:bodyPr wrap="square" rtlCol="0">
            <a:spAutoFit/>
          </a:bodyPr>
          <a:lstStyle/>
          <a:p>
            <a:r>
              <a:rPr lang="fr-CA" sz="2400" b="1" noProof="1">
                <a:solidFill>
                  <a:schemeClr val="tx1">
                    <a:lumMod val="85000"/>
                    <a:lumOff val="15000"/>
                  </a:schemeClr>
                </a:solidFill>
                <a:latin typeface="Poppins" pitchFamily="2" charset="77"/>
                <a:ea typeface="Open Sans" panose="020B0606030504020204" pitchFamily="34" charset="0"/>
                <a:cs typeface="Poppins" pitchFamily="2" charset="77"/>
              </a:rPr>
              <a:t>Le Brésil sur Pubmatch</a:t>
            </a:r>
          </a:p>
        </p:txBody>
      </p:sp>
      <p:sp>
        <p:nvSpPr>
          <p:cNvPr id="6" name="CaixaDeTexto 5"/>
          <p:cNvSpPr txBox="1"/>
          <p:nvPr/>
        </p:nvSpPr>
        <p:spPr>
          <a:xfrm>
            <a:off x="661450" y="1843351"/>
            <a:ext cx="3753860" cy="3107902"/>
          </a:xfrm>
          <a:prstGeom prst="rect">
            <a:avLst/>
          </a:prstGeom>
          <a:noFill/>
        </p:spPr>
        <p:txBody>
          <a:bodyPr wrap="square" rtlCol="0">
            <a:spAutoFit/>
          </a:bodyPr>
          <a:lstStyle/>
          <a:p>
            <a:pPr>
              <a:lnSpc>
                <a:spcPct val="150000"/>
              </a:lnSpc>
            </a:pPr>
            <a:r>
              <a:rPr lang="fr-CA" sz="1200" dirty="0">
                <a:latin typeface="Microsoft YaHei Light" panose="020B0502040204020203" pitchFamily="34" charset="-122"/>
                <a:ea typeface="Microsoft YaHei Light" panose="020B0502040204020203" pitchFamily="34" charset="-122"/>
              </a:rPr>
              <a:t>Une autre initiative de </a:t>
            </a:r>
            <a:r>
              <a:rPr lang="fr-CA" sz="1200" dirty="0" err="1">
                <a:latin typeface="Microsoft YaHei Light" panose="020B0502040204020203" pitchFamily="34" charset="-122"/>
                <a:ea typeface="Microsoft YaHei Light" panose="020B0502040204020203" pitchFamily="34" charset="-122"/>
              </a:rPr>
              <a:t>Brazilian</a:t>
            </a:r>
            <a:r>
              <a:rPr lang="fr-CA" sz="1200" dirty="0">
                <a:latin typeface="Microsoft YaHei Light" panose="020B0502040204020203" pitchFamily="34" charset="-122"/>
                <a:ea typeface="Microsoft YaHei Light" panose="020B0502040204020203" pitchFamily="34" charset="-122"/>
              </a:rPr>
              <a:t> </a:t>
            </a:r>
            <a:r>
              <a:rPr lang="fr-CA" sz="1200" dirty="0" err="1">
                <a:latin typeface="Microsoft YaHei Light" panose="020B0502040204020203" pitchFamily="34" charset="-122"/>
                <a:ea typeface="Microsoft YaHei Light" panose="020B0502040204020203" pitchFamily="34" charset="-122"/>
              </a:rPr>
              <a:t>Publishers</a:t>
            </a:r>
            <a:r>
              <a:rPr lang="fr-CA" sz="1200" dirty="0">
                <a:latin typeface="Microsoft YaHei Light" panose="020B0502040204020203" pitchFamily="34" charset="-122"/>
                <a:ea typeface="Microsoft YaHei Light" panose="020B0502040204020203" pitchFamily="34" charset="-122"/>
              </a:rPr>
              <a:t> en vue de promouvoir la vente des droits est la mise en ligne sur </a:t>
            </a:r>
            <a:r>
              <a:rPr lang="fr-CA" sz="1200" dirty="0" err="1">
                <a:latin typeface="Microsoft YaHei Light" panose="020B0502040204020203" pitchFamily="34" charset="-122"/>
                <a:ea typeface="Microsoft YaHei Light" panose="020B0502040204020203" pitchFamily="34" charset="-122"/>
              </a:rPr>
              <a:t>PubMatch</a:t>
            </a:r>
            <a:r>
              <a:rPr lang="fr-CA" sz="1200" dirty="0">
                <a:latin typeface="Microsoft YaHei Light" panose="020B0502040204020203" pitchFamily="34" charset="-122"/>
                <a:ea typeface="Microsoft YaHei Light" panose="020B0502040204020203" pitchFamily="34" charset="-122"/>
              </a:rPr>
              <a:t> des ouvrages des maisons d’édition brésiliennes dont les droits sont disponibles sur le marché. Le site Web constitue une plaque tournante de la chaîne du livre mondiale, axée sur l’achat et la vente de droits. Le Brésil a une page qui lui est consacrée, avec plus de 465 titres inscrits, provenant de 52 éditeurs. </a:t>
            </a:r>
          </a:p>
          <a:p>
            <a:pPr>
              <a:lnSpc>
                <a:spcPct val="150000"/>
              </a:lnSpc>
            </a:pPr>
            <a:br>
              <a:rPr lang="fr-CA" sz="1200" dirty="0">
                <a:latin typeface="Microsoft YaHei Light" panose="020B0502040204020203" pitchFamily="34" charset="-122"/>
                <a:ea typeface="Microsoft YaHei Light" panose="020B0502040204020203" pitchFamily="34" charset="-122"/>
              </a:rPr>
            </a:br>
            <a:endParaRPr lang="fr-CA" sz="1200" dirty="0">
              <a:latin typeface="Microsoft YaHei Light" panose="020B0502040204020203" pitchFamily="34" charset="-122"/>
              <a:ea typeface="Microsoft YaHei Light" panose="020B0502040204020203" pitchFamily="34" charset="-122"/>
            </a:endParaRPr>
          </a:p>
        </p:txBody>
      </p:sp>
      <p:grpSp>
        <p:nvGrpSpPr>
          <p:cNvPr id="7" name="Grupo 6"/>
          <p:cNvGrpSpPr/>
          <p:nvPr/>
        </p:nvGrpSpPr>
        <p:grpSpPr>
          <a:xfrm>
            <a:off x="5065384" y="1210600"/>
            <a:ext cx="3743389" cy="3193256"/>
            <a:chOff x="5008235" y="1431752"/>
            <a:chExt cx="3743389" cy="3193256"/>
          </a:xfrm>
        </p:grpSpPr>
        <p:pic>
          <p:nvPicPr>
            <p:cNvPr id="11" name="Picture 7">
              <a:extLst>
                <a:ext uri="{FF2B5EF4-FFF2-40B4-BE49-F238E27FC236}">
                  <a16:creationId xmlns:a16="http://schemas.microsoft.com/office/drawing/2014/main" id="{9A373217-B103-CB49-AB88-E804EF5CBC3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749" b="2041"/>
            <a:stretch/>
          </p:blipFill>
          <p:spPr>
            <a:xfrm>
              <a:off x="5008235" y="1431752"/>
              <a:ext cx="3743389" cy="3193256"/>
            </a:xfrm>
            <a:prstGeom prst="rect">
              <a:avLst/>
            </a:prstGeom>
          </p:spPr>
        </p:pic>
        <p:pic>
          <p:nvPicPr>
            <p:cNvPr id="5" name="Imagem 4"/>
            <p:cNvPicPr>
              <a:picLocks noChangeAspect="1"/>
            </p:cNvPicPr>
            <p:nvPr/>
          </p:nvPicPr>
          <p:blipFill rotWithShape="1">
            <a:blip r:embed="rId6"/>
            <a:srcRect l="10355" t="12336" r="31837" b="29799"/>
            <a:stretch/>
          </p:blipFill>
          <p:spPr>
            <a:xfrm>
              <a:off x="5208291" y="1628776"/>
              <a:ext cx="3358238" cy="1890845"/>
            </a:xfrm>
            <a:prstGeom prst="rect">
              <a:avLst/>
            </a:prstGeom>
          </p:spPr>
        </p:pic>
      </p:grpSp>
      <p:grpSp>
        <p:nvGrpSpPr>
          <p:cNvPr id="9" name="Grupo 8"/>
          <p:cNvGrpSpPr/>
          <p:nvPr/>
        </p:nvGrpSpPr>
        <p:grpSpPr>
          <a:xfrm>
            <a:off x="763844" y="4508028"/>
            <a:ext cx="3651466" cy="394287"/>
            <a:chOff x="506669" y="4509155"/>
            <a:chExt cx="3651466" cy="394287"/>
          </a:xfrm>
        </p:grpSpPr>
        <p:sp>
          <p:nvSpPr>
            <p:cNvPr id="2" name="CaixaDeTexto 1"/>
            <p:cNvSpPr txBox="1"/>
            <p:nvPr/>
          </p:nvSpPr>
          <p:spPr>
            <a:xfrm>
              <a:off x="747176" y="4509155"/>
              <a:ext cx="3410959" cy="276999"/>
            </a:xfrm>
            <a:prstGeom prst="rect">
              <a:avLst/>
            </a:prstGeom>
            <a:solidFill>
              <a:schemeClr val="bg1"/>
            </a:solidFill>
          </p:spPr>
          <p:txBody>
            <a:bodyPr wrap="square" rtlCol="0">
              <a:spAutoFit/>
            </a:bodyPr>
            <a:lstStyle/>
            <a:p>
              <a:r>
                <a:rPr lang="fr-CA" sz="1200" dirty="0">
                  <a:latin typeface="Microsoft YaHei Light" panose="020B0502040204020203" pitchFamily="34" charset="-122"/>
                  <a:ea typeface="Microsoft YaHei Light" panose="020B0502040204020203" pitchFamily="34" charset="-122"/>
                </a:rPr>
                <a:t>https://</a:t>
              </a:r>
              <a:r>
                <a:rPr lang="fr-CA" sz="1200" dirty="0" err="1">
                  <a:latin typeface="Microsoft YaHei Light" panose="020B0502040204020203" pitchFamily="34" charset="-122"/>
                  <a:ea typeface="Microsoft YaHei Light" panose="020B0502040204020203" pitchFamily="34" charset="-122"/>
                </a:rPr>
                <a:t>www.pubmatch.com</a:t>
              </a:r>
              <a:r>
                <a:rPr lang="fr-CA" sz="1200" dirty="0">
                  <a:latin typeface="Microsoft YaHei Light" panose="020B0502040204020203" pitchFamily="34" charset="-122"/>
                  <a:ea typeface="Microsoft YaHei Light" panose="020B0502040204020203" pitchFamily="34" charset="-122"/>
                </a:rPr>
                <a:t>/</a:t>
              </a:r>
              <a:r>
                <a:rPr lang="fr-CA" sz="1200" dirty="0" err="1">
                  <a:latin typeface="Microsoft YaHei Light" panose="020B0502040204020203" pitchFamily="34" charset="-122"/>
                  <a:ea typeface="Microsoft YaHei Light" panose="020B0502040204020203" pitchFamily="34" charset="-122"/>
                </a:rPr>
                <a:t>brazilianpublisher</a:t>
              </a:r>
              <a:endParaRPr lang="fr-CA" sz="1200" dirty="0">
                <a:latin typeface="Microsoft YaHei Light" panose="020B0502040204020203" pitchFamily="34" charset="-122"/>
                <a:ea typeface="Microsoft YaHei Light" panose="020B0502040204020203" pitchFamily="34" charset="-122"/>
              </a:endParaRPr>
            </a:p>
          </p:txBody>
        </p:sp>
        <p:pic>
          <p:nvPicPr>
            <p:cNvPr id="8" name="Imagem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6669" y="4509155"/>
              <a:ext cx="395288" cy="394287"/>
            </a:xfrm>
            <a:prstGeom prst="rect">
              <a:avLst/>
            </a:prstGeom>
          </p:spPr>
        </p:pic>
      </p:grpSp>
    </p:spTree>
    <p:extLst>
      <p:ext uri="{BB962C8B-B14F-4D97-AF65-F5344CB8AC3E}">
        <p14:creationId xmlns:p14="http://schemas.microsoft.com/office/powerpoint/2010/main" val="1196538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FBB77C0B-5D9C-124E-9D12-7A46C0C9D347}"/>
              </a:ext>
            </a:extLst>
          </p:cNvPr>
          <p:cNvSpPr/>
          <p:nvPr/>
        </p:nvSpPr>
        <p:spPr>
          <a:xfrm>
            <a:off x="5498265" y="660608"/>
            <a:ext cx="3391593" cy="3391593"/>
          </a:xfrm>
          <a:prstGeom prst="ellipse">
            <a:avLst/>
          </a:prstGeom>
          <a:solidFill>
            <a:srgbClr val="003866"/>
          </a:solidFill>
          <a:ln>
            <a:solidFill>
              <a:srgbClr val="00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050"/>
          </a:p>
        </p:txBody>
      </p:sp>
      <p:pic>
        <p:nvPicPr>
          <p:cNvPr id="4" name="Espaço Reservado para Imagem 3"/>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5534153" y="890044"/>
            <a:ext cx="3266903" cy="3220351"/>
          </a:xfrm>
        </p:spPr>
      </p:pic>
      <p:pic>
        <p:nvPicPr>
          <p:cNvPr id="17" name="Google Shape;74;p3"/>
          <p:cNvPicPr preferRelativeResize="0"/>
          <p:nvPr/>
        </p:nvPicPr>
        <p:blipFill rotWithShape="1">
          <a:blip r:embed="rId4">
            <a:alphaModFix/>
          </a:blip>
          <a:srcRect/>
          <a:stretch/>
        </p:blipFill>
        <p:spPr>
          <a:xfrm>
            <a:off x="1" y="4934775"/>
            <a:ext cx="9144000" cy="242700"/>
          </a:xfrm>
          <a:prstGeom prst="rect">
            <a:avLst/>
          </a:prstGeom>
          <a:noFill/>
          <a:ln>
            <a:noFill/>
          </a:ln>
        </p:spPr>
      </p:pic>
      <p:sp>
        <p:nvSpPr>
          <p:cNvPr id="23" name="TextBox 1">
            <a:extLst>
              <a:ext uri="{FF2B5EF4-FFF2-40B4-BE49-F238E27FC236}">
                <a16:creationId xmlns:a16="http://schemas.microsoft.com/office/drawing/2014/main" id="{729BF935-925D-3141-B2A5-7F69F43AE4D0}"/>
              </a:ext>
            </a:extLst>
          </p:cNvPr>
          <p:cNvSpPr txBox="1"/>
          <p:nvPr/>
        </p:nvSpPr>
        <p:spPr>
          <a:xfrm>
            <a:off x="292291" y="1489482"/>
            <a:ext cx="2682145" cy="461665"/>
          </a:xfrm>
          <a:prstGeom prst="rect">
            <a:avLst/>
          </a:prstGeom>
          <a:noFill/>
        </p:spPr>
        <p:txBody>
          <a:bodyPr wrap="none" rtlCol="0">
            <a:spAutoFit/>
          </a:bodyPr>
          <a:lstStyle/>
          <a:p>
            <a:r>
              <a:rPr lang="fr-CA" sz="2400" b="1" dirty="0" err="1"/>
              <a:t>Fernanda</a:t>
            </a:r>
            <a:r>
              <a:rPr lang="fr-CA" sz="2400" b="1" dirty="0"/>
              <a:t> </a:t>
            </a:r>
            <a:r>
              <a:rPr lang="fr-CA" sz="2400" b="1" dirty="0" err="1"/>
              <a:t>Dantas</a:t>
            </a:r>
            <a:endParaRPr lang="fr-CA" sz="2400" b="1" dirty="0"/>
          </a:p>
        </p:txBody>
      </p:sp>
      <p:sp>
        <p:nvSpPr>
          <p:cNvPr id="5" name="Retângulo 4"/>
          <p:cNvSpPr/>
          <p:nvPr/>
        </p:nvSpPr>
        <p:spPr>
          <a:xfrm>
            <a:off x="325918" y="1895458"/>
            <a:ext cx="4855681" cy="1469057"/>
          </a:xfrm>
          <a:prstGeom prst="rect">
            <a:avLst/>
          </a:prstGeom>
        </p:spPr>
        <p:txBody>
          <a:bodyPr wrap="square">
            <a:spAutoFit/>
          </a:bodyPr>
          <a:lstStyle/>
          <a:p>
            <a:r>
              <a:rPr lang="fr-CA" sz="1100" b="1" dirty="0">
                <a:latin typeface="Microsoft YaHei Light" panose="020B0502040204020203" pitchFamily="34" charset="-122"/>
                <a:ea typeface="Microsoft YaHei Light" panose="020B0502040204020203" pitchFamily="34" charset="-122"/>
              </a:rPr>
              <a:t>Responsable des affaires internationales à la CBL et </a:t>
            </a:r>
            <a:br>
              <a:rPr lang="fr-CA" sz="1100" b="1" dirty="0">
                <a:latin typeface="Microsoft YaHei Light" panose="020B0502040204020203" pitchFamily="34" charset="-122"/>
                <a:ea typeface="Microsoft YaHei Light" panose="020B0502040204020203" pitchFamily="34" charset="-122"/>
              </a:rPr>
            </a:br>
            <a:r>
              <a:rPr lang="fr-CA" sz="1100" b="1" dirty="0">
                <a:latin typeface="Microsoft YaHei Light" panose="020B0502040204020203" pitchFamily="34" charset="-122"/>
                <a:ea typeface="Microsoft YaHei Light" panose="020B0502040204020203" pitchFamily="34" charset="-122"/>
              </a:rPr>
              <a:t>directrice générale du projet </a:t>
            </a:r>
            <a:r>
              <a:rPr lang="fr-CA" sz="1100" b="1" dirty="0" err="1">
                <a:latin typeface="Microsoft YaHei Light" panose="020B0502040204020203" pitchFamily="34" charset="-122"/>
                <a:ea typeface="Microsoft YaHei Light" panose="020B0502040204020203" pitchFamily="34" charset="-122"/>
              </a:rPr>
              <a:t>Brazilian</a:t>
            </a:r>
            <a:r>
              <a:rPr lang="fr-CA" sz="1100" b="1" dirty="0">
                <a:latin typeface="Microsoft YaHei Light" panose="020B0502040204020203" pitchFamily="34" charset="-122"/>
                <a:ea typeface="Microsoft YaHei Light" panose="020B0502040204020203" pitchFamily="34" charset="-122"/>
              </a:rPr>
              <a:t> </a:t>
            </a:r>
            <a:r>
              <a:rPr lang="fr-CA" sz="1100" b="1" dirty="0" err="1">
                <a:latin typeface="Microsoft YaHei Light" panose="020B0502040204020203" pitchFamily="34" charset="-122"/>
                <a:ea typeface="Microsoft YaHei Light" panose="020B0502040204020203" pitchFamily="34" charset="-122"/>
              </a:rPr>
              <a:t>Publishers</a:t>
            </a:r>
            <a:r>
              <a:rPr lang="fr-CA" sz="1100" b="1" dirty="0">
                <a:latin typeface="Microsoft YaHei Light" panose="020B0502040204020203" pitchFamily="34" charset="-122"/>
                <a:ea typeface="Microsoft YaHei Light" panose="020B0502040204020203" pitchFamily="34" charset="-122"/>
              </a:rPr>
              <a:t> </a:t>
            </a:r>
            <a:br>
              <a:rPr lang="fr-CA" sz="1100" dirty="0">
                <a:latin typeface="Microsoft YaHei Light" panose="020B0502040204020203" pitchFamily="34" charset="-122"/>
                <a:ea typeface="Microsoft YaHei Light" panose="020B0502040204020203" pitchFamily="34" charset="-122"/>
              </a:rPr>
            </a:br>
            <a:br>
              <a:rPr lang="fr-CA" sz="1100" i="1" dirty="0">
                <a:latin typeface="Microsoft YaHei Light" panose="020B0502040204020203" pitchFamily="34" charset="-122"/>
                <a:ea typeface="Microsoft YaHei Light" panose="020B0502040204020203" pitchFamily="34" charset="-122"/>
              </a:rPr>
            </a:br>
            <a:endParaRPr lang="fr-CA" sz="1100" i="1" dirty="0">
              <a:latin typeface="Microsoft YaHei Light" panose="020B0502040204020203" pitchFamily="34" charset="-122"/>
              <a:ea typeface="Microsoft YaHei Light" panose="020B0502040204020203" pitchFamily="34" charset="-122"/>
            </a:endParaRPr>
          </a:p>
          <a:p>
            <a:pPr>
              <a:lnSpc>
                <a:spcPct val="150000"/>
              </a:lnSpc>
            </a:pPr>
            <a:r>
              <a:rPr lang="fr-CA" sz="1050" dirty="0" err="1">
                <a:latin typeface="Microsoft YaHei Light" panose="020B0502040204020203" pitchFamily="34" charset="-122"/>
                <a:ea typeface="Microsoft YaHei Light" panose="020B0502040204020203" pitchFamily="34" charset="-122"/>
              </a:rPr>
              <a:t>Fernanda</a:t>
            </a:r>
            <a:r>
              <a:rPr lang="fr-CA" sz="1050" dirty="0">
                <a:latin typeface="Microsoft YaHei Light" panose="020B0502040204020203" pitchFamily="34" charset="-122"/>
                <a:ea typeface="Microsoft YaHei Light" panose="020B0502040204020203" pitchFamily="34" charset="-122"/>
              </a:rPr>
              <a:t> détient un baccalauréat en histoire de la PUC-SP, </a:t>
            </a:r>
            <a:br>
              <a:rPr lang="fr-CA" sz="1050" dirty="0">
                <a:latin typeface="Microsoft YaHei Light" panose="020B0502040204020203" pitchFamily="34" charset="-122"/>
                <a:ea typeface="Microsoft YaHei Light" panose="020B0502040204020203" pitchFamily="34" charset="-122"/>
              </a:rPr>
            </a:br>
            <a:r>
              <a:rPr lang="fr-CA" sz="1050" dirty="0">
                <a:latin typeface="Microsoft YaHei Light" panose="020B0502040204020203" pitchFamily="34" charset="-122"/>
                <a:ea typeface="Microsoft YaHei Light" panose="020B0502040204020203" pitchFamily="34" charset="-122"/>
              </a:rPr>
              <a:t>ainsi que des spécialisations en gestion et marketing.</a:t>
            </a:r>
          </a:p>
          <a:p>
            <a:pPr>
              <a:lnSpc>
                <a:spcPct val="150000"/>
              </a:lnSpc>
            </a:pPr>
            <a:r>
              <a:rPr lang="fr-CA" sz="1050" dirty="0">
                <a:latin typeface="Microsoft YaHei Light" panose="020B0502040204020203" pitchFamily="34" charset="-122"/>
                <a:ea typeface="Microsoft YaHei Light" panose="020B0502040204020203" pitchFamily="34" charset="-122"/>
              </a:rPr>
              <a:t>Depuis 2016, elle fait partie de l’équipe des affaires internationales de la CBL.</a:t>
            </a:r>
          </a:p>
        </p:txBody>
      </p:sp>
      <p:pic>
        <p:nvPicPr>
          <p:cNvPr id="11" name="Google Shape;98;p7"/>
          <p:cNvPicPr preferRelativeResize="0"/>
          <p:nvPr/>
        </p:nvPicPr>
        <p:blipFill rotWithShape="1">
          <a:blip r:embed="rId5">
            <a:alphaModFix/>
          </a:blip>
          <a:srcRect r="29173" b="22758"/>
          <a:stretch/>
        </p:blipFill>
        <p:spPr>
          <a:xfrm rot="989831">
            <a:off x="7673045" y="4011080"/>
            <a:ext cx="1593583" cy="1432998"/>
          </a:xfrm>
          <a:prstGeom prst="rect">
            <a:avLst/>
          </a:prstGeom>
          <a:noFill/>
          <a:ln>
            <a:noFill/>
          </a:ln>
        </p:spPr>
      </p:pic>
    </p:spTree>
    <p:extLst>
      <p:ext uri="{BB962C8B-B14F-4D97-AF65-F5344CB8AC3E}">
        <p14:creationId xmlns:p14="http://schemas.microsoft.com/office/powerpoint/2010/main" val="39334034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92;p6"/>
          <p:cNvPicPr preferRelativeResize="0"/>
          <p:nvPr/>
        </p:nvPicPr>
        <p:blipFill rotWithShape="1">
          <a:blip r:embed="rId3">
            <a:alphaModFix/>
          </a:blip>
          <a:srcRect/>
          <a:stretch/>
        </p:blipFill>
        <p:spPr>
          <a:xfrm>
            <a:off x="-279277" y="114299"/>
            <a:ext cx="6199727" cy="3050381"/>
          </a:xfrm>
          <a:prstGeom prst="rect">
            <a:avLst/>
          </a:prstGeom>
          <a:noFill/>
          <a:ln>
            <a:noFill/>
          </a:ln>
        </p:spPr>
      </p:pic>
      <p:sp>
        <p:nvSpPr>
          <p:cNvPr id="2" name="TextBox 1">
            <a:extLst>
              <a:ext uri="{FF2B5EF4-FFF2-40B4-BE49-F238E27FC236}">
                <a16:creationId xmlns:a16="http://schemas.microsoft.com/office/drawing/2014/main" id="{729BF935-925D-3141-B2A5-7F69F43AE4D0}"/>
              </a:ext>
            </a:extLst>
          </p:cNvPr>
          <p:cNvSpPr txBox="1"/>
          <p:nvPr/>
        </p:nvSpPr>
        <p:spPr>
          <a:xfrm>
            <a:off x="618020" y="1852354"/>
            <a:ext cx="4370107" cy="923330"/>
          </a:xfrm>
          <a:prstGeom prst="rect">
            <a:avLst/>
          </a:prstGeom>
          <a:noFill/>
        </p:spPr>
        <p:txBody>
          <a:bodyPr wrap="none" rtlCol="0">
            <a:spAutoFit/>
          </a:bodyPr>
          <a:lstStyle/>
          <a:p>
            <a:r>
              <a:rPr lang="fr-CA" sz="1800" dirty="0">
                <a:solidFill>
                  <a:schemeClr val="bg1"/>
                </a:solidFill>
                <a:latin typeface="Microsoft YaHei Light" panose="020B0502040204020203" pitchFamily="34" charset="-122"/>
                <a:ea typeface="Microsoft YaHei Light" panose="020B0502040204020203" pitchFamily="34" charset="-122"/>
              </a:rPr>
              <a:t>On se retrouve à Bologne et à Londres!</a:t>
            </a:r>
          </a:p>
          <a:p>
            <a:br>
              <a:rPr lang="fr-CA" sz="1800" dirty="0">
                <a:latin typeface="Microsoft YaHei Light" panose="020B0502040204020203" pitchFamily="34" charset="-122"/>
                <a:ea typeface="Microsoft YaHei Light" panose="020B0502040204020203" pitchFamily="34" charset="-122"/>
              </a:rPr>
            </a:br>
            <a:endParaRPr lang="fr-CA" sz="1800" dirty="0">
              <a:latin typeface="Microsoft YaHei Light" panose="020B0502040204020203" pitchFamily="34" charset="-122"/>
              <a:ea typeface="Microsoft YaHei Light" panose="020B0502040204020203" pitchFamily="34" charset="-122"/>
            </a:endParaRPr>
          </a:p>
        </p:txBody>
      </p:sp>
      <p:sp>
        <p:nvSpPr>
          <p:cNvPr id="3" name="TextBox 2">
            <a:extLst>
              <a:ext uri="{FF2B5EF4-FFF2-40B4-BE49-F238E27FC236}">
                <a16:creationId xmlns:a16="http://schemas.microsoft.com/office/drawing/2014/main" id="{752437D5-E24C-F04A-AA2B-5AE8CEA0281C}"/>
              </a:ext>
            </a:extLst>
          </p:cNvPr>
          <p:cNvSpPr txBox="1"/>
          <p:nvPr/>
        </p:nvSpPr>
        <p:spPr>
          <a:xfrm>
            <a:off x="724427" y="1067524"/>
            <a:ext cx="2061783" cy="784830"/>
          </a:xfrm>
          <a:prstGeom prst="rect">
            <a:avLst/>
          </a:prstGeom>
          <a:noFill/>
        </p:spPr>
        <p:txBody>
          <a:bodyPr wrap="none" rtlCol="0">
            <a:spAutoFit/>
          </a:bodyPr>
          <a:lstStyle/>
          <a:p>
            <a:r>
              <a:rPr lang="fr-CA" sz="4500" b="1" noProof="1">
                <a:solidFill>
                  <a:schemeClr val="bg1"/>
                </a:solidFill>
                <a:latin typeface="Poppins" pitchFamily="2" charset="77"/>
                <a:ea typeface="Open Sans" panose="020B0606030504020204" pitchFamily="34" charset="0"/>
                <a:cs typeface="Poppins" pitchFamily="2" charset="77"/>
              </a:rPr>
              <a:t>Merci!</a:t>
            </a:r>
          </a:p>
        </p:txBody>
      </p:sp>
      <p:pic>
        <p:nvPicPr>
          <p:cNvPr id="17" name="Google Shape;74;p3"/>
          <p:cNvPicPr preferRelativeResize="0"/>
          <p:nvPr/>
        </p:nvPicPr>
        <p:blipFill rotWithShape="1">
          <a:blip r:embed="rId4">
            <a:alphaModFix/>
          </a:blip>
          <a:srcRect/>
          <a:stretch/>
        </p:blipFill>
        <p:spPr>
          <a:xfrm>
            <a:off x="1" y="4934775"/>
            <a:ext cx="9144000" cy="242700"/>
          </a:xfrm>
          <a:prstGeom prst="rect">
            <a:avLst/>
          </a:prstGeom>
          <a:noFill/>
          <a:ln>
            <a:noFill/>
          </a:ln>
        </p:spPr>
      </p:pic>
      <p:pic>
        <p:nvPicPr>
          <p:cNvPr id="11" name="Imagem 10"/>
          <p:cNvPicPr>
            <a:picLocks noChangeAspect="1"/>
          </p:cNvPicPr>
          <p:nvPr/>
        </p:nvPicPr>
        <p:blipFill rotWithShape="1">
          <a:blip r:embed="rId5">
            <a:extLst>
              <a:ext uri="{28A0092B-C50C-407E-A947-70E740481C1C}">
                <a14:useLocalDpi xmlns:a14="http://schemas.microsoft.com/office/drawing/2010/main" val="0"/>
              </a:ext>
            </a:extLst>
          </a:blip>
          <a:srcRect t="4032" r="18482" b="4823"/>
          <a:stretch/>
        </p:blipFill>
        <p:spPr>
          <a:xfrm>
            <a:off x="6014878" y="0"/>
            <a:ext cx="2907666" cy="4885773"/>
          </a:xfrm>
          <a:prstGeom prst="rect">
            <a:avLst/>
          </a:prstGeom>
        </p:spPr>
      </p:pic>
      <p:sp>
        <p:nvSpPr>
          <p:cNvPr id="7" name="Freeform 27">
            <a:extLst>
              <a:ext uri="{FF2B5EF4-FFF2-40B4-BE49-F238E27FC236}">
                <a16:creationId xmlns:a16="http://schemas.microsoft.com/office/drawing/2014/main" id="{8EFEFCD7-2D03-9942-A43C-E319FD128D13}"/>
              </a:ext>
            </a:extLst>
          </p:cNvPr>
          <p:cNvSpPr/>
          <p:nvPr/>
        </p:nvSpPr>
        <p:spPr>
          <a:xfrm rot="10800000" flipH="1">
            <a:off x="481663" y="3236119"/>
            <a:ext cx="3337982" cy="1371600"/>
          </a:xfrm>
          <a:custGeom>
            <a:avLst/>
            <a:gdLst>
              <a:gd name="connsiteX0" fmla="*/ 2867066 w 3845679"/>
              <a:gd name="connsiteY0" fmla="*/ 0 h 1957398"/>
              <a:gd name="connsiteX1" fmla="*/ 2866947 w 3845679"/>
              <a:gd name="connsiteY1" fmla="*/ 0 h 1957398"/>
              <a:gd name="connsiteX2" fmla="*/ 2710918 w 3845679"/>
              <a:gd name="connsiteY2" fmla="*/ 0 h 1957398"/>
              <a:gd name="connsiteX3" fmla="*/ 2464764 w 3845679"/>
              <a:gd name="connsiteY3" fmla="*/ 0 h 1957398"/>
              <a:gd name="connsiteX4" fmla="*/ 2462011 w 3845679"/>
              <a:gd name="connsiteY4" fmla="*/ 0 h 1957398"/>
              <a:gd name="connsiteX5" fmla="*/ 2215857 w 3845679"/>
              <a:gd name="connsiteY5" fmla="*/ 0 h 1957398"/>
              <a:gd name="connsiteX6" fmla="*/ 2068050 w 3845679"/>
              <a:gd name="connsiteY6" fmla="*/ 0 h 1957398"/>
              <a:gd name="connsiteX7" fmla="*/ 2067932 w 3845679"/>
              <a:gd name="connsiteY7" fmla="*/ 0 h 1957398"/>
              <a:gd name="connsiteX8" fmla="*/ 2059832 w 3845679"/>
              <a:gd name="connsiteY8" fmla="*/ 0 h 1957398"/>
              <a:gd name="connsiteX9" fmla="*/ 2059712 w 3845679"/>
              <a:gd name="connsiteY9" fmla="*/ 0 h 1957398"/>
              <a:gd name="connsiteX10" fmla="*/ 1911903 w 3845679"/>
              <a:gd name="connsiteY10" fmla="*/ 0 h 1957398"/>
              <a:gd name="connsiteX11" fmla="*/ 1813678 w 3845679"/>
              <a:gd name="connsiteY11" fmla="*/ 0 h 1957398"/>
              <a:gd name="connsiteX12" fmla="*/ 1813558 w 3845679"/>
              <a:gd name="connsiteY12" fmla="*/ 0 h 1957398"/>
              <a:gd name="connsiteX13" fmla="*/ 1665749 w 3845679"/>
              <a:gd name="connsiteY13" fmla="*/ 0 h 1957398"/>
              <a:gd name="connsiteX14" fmla="*/ 1662996 w 3845679"/>
              <a:gd name="connsiteY14" fmla="*/ 0 h 1957398"/>
              <a:gd name="connsiteX15" fmla="*/ 1572768 w 3845679"/>
              <a:gd name="connsiteY15" fmla="*/ 0 h 1957398"/>
              <a:gd name="connsiteX16" fmla="*/ 1572664 w 3845679"/>
              <a:gd name="connsiteY16" fmla="*/ 0 h 1957398"/>
              <a:gd name="connsiteX17" fmla="*/ 1416842 w 3845679"/>
              <a:gd name="connsiteY17" fmla="*/ 0 h 1957398"/>
              <a:gd name="connsiteX18" fmla="*/ 1326614 w 3845679"/>
              <a:gd name="connsiteY18" fmla="*/ 0 h 1957398"/>
              <a:gd name="connsiteX19" fmla="*/ 1326510 w 3845679"/>
              <a:gd name="connsiteY19" fmla="*/ 0 h 1957398"/>
              <a:gd name="connsiteX20" fmla="*/ 1260816 w 3845679"/>
              <a:gd name="connsiteY20" fmla="*/ 0 h 1957398"/>
              <a:gd name="connsiteX21" fmla="*/ 1260697 w 3845679"/>
              <a:gd name="connsiteY21" fmla="*/ 0 h 1957398"/>
              <a:gd name="connsiteX22" fmla="*/ 1170475 w 3845679"/>
              <a:gd name="connsiteY22" fmla="*/ 0 h 1957398"/>
              <a:gd name="connsiteX23" fmla="*/ 1014662 w 3845679"/>
              <a:gd name="connsiteY23" fmla="*/ 0 h 1957398"/>
              <a:gd name="connsiteX24" fmla="*/ 1014543 w 3845679"/>
              <a:gd name="connsiteY24" fmla="*/ 0 h 1957398"/>
              <a:gd name="connsiteX25" fmla="*/ 924321 w 3845679"/>
              <a:gd name="connsiteY25" fmla="*/ 0 h 1957398"/>
              <a:gd name="connsiteX26" fmla="*/ 799015 w 3845679"/>
              <a:gd name="connsiteY26" fmla="*/ 0 h 1957398"/>
              <a:gd name="connsiteX27" fmla="*/ 773752 w 3845679"/>
              <a:gd name="connsiteY27" fmla="*/ 0 h 1957398"/>
              <a:gd name="connsiteX28" fmla="*/ 773649 w 3845679"/>
              <a:gd name="connsiteY28" fmla="*/ 0 h 1957398"/>
              <a:gd name="connsiteX29" fmla="*/ 527598 w 3845679"/>
              <a:gd name="connsiteY29" fmla="*/ 0 h 1957398"/>
              <a:gd name="connsiteX30" fmla="*/ 527495 w 3845679"/>
              <a:gd name="connsiteY30" fmla="*/ 0 h 1957398"/>
              <a:gd name="connsiteX31" fmla="*/ 371460 w 3845679"/>
              <a:gd name="connsiteY31" fmla="*/ 0 h 1957398"/>
              <a:gd name="connsiteX32" fmla="*/ 285787 w 3845679"/>
              <a:gd name="connsiteY32" fmla="*/ 0 h 1957398"/>
              <a:gd name="connsiteX33" fmla="*/ 125306 w 3845679"/>
              <a:gd name="connsiteY33" fmla="*/ 0 h 1957398"/>
              <a:gd name="connsiteX34" fmla="*/ 39633 w 3845679"/>
              <a:gd name="connsiteY34" fmla="*/ 0 h 1957398"/>
              <a:gd name="connsiteX35" fmla="*/ 0 w 3845679"/>
              <a:gd name="connsiteY35" fmla="*/ 0 h 1957398"/>
              <a:gd name="connsiteX36" fmla="*/ 0 w 3845679"/>
              <a:gd name="connsiteY36" fmla="*/ 1957398 h 1957398"/>
              <a:gd name="connsiteX37" fmla="*/ 39633 w 3845679"/>
              <a:gd name="connsiteY37" fmla="*/ 1957398 h 1957398"/>
              <a:gd name="connsiteX38" fmla="*/ 122553 w 3845679"/>
              <a:gd name="connsiteY38" fmla="*/ 1957398 h 1957398"/>
              <a:gd name="connsiteX39" fmla="*/ 125306 w 3845679"/>
              <a:gd name="connsiteY39" fmla="*/ 1957398 h 1957398"/>
              <a:gd name="connsiteX40" fmla="*/ 285787 w 3845679"/>
              <a:gd name="connsiteY40" fmla="*/ 1957398 h 1957398"/>
              <a:gd name="connsiteX41" fmla="*/ 371460 w 3845679"/>
              <a:gd name="connsiteY41" fmla="*/ 1957398 h 1957398"/>
              <a:gd name="connsiteX42" fmla="*/ 527526 w 3845679"/>
              <a:gd name="connsiteY42" fmla="*/ 1957398 h 1957398"/>
              <a:gd name="connsiteX43" fmla="*/ 675414 w 3845679"/>
              <a:gd name="connsiteY43" fmla="*/ 1957398 h 1957398"/>
              <a:gd name="connsiteX44" fmla="*/ 773680 w 3845679"/>
              <a:gd name="connsiteY44" fmla="*/ 1957398 h 1957398"/>
              <a:gd name="connsiteX45" fmla="*/ 799015 w 3845679"/>
              <a:gd name="connsiteY45" fmla="*/ 1957398 h 1957398"/>
              <a:gd name="connsiteX46" fmla="*/ 921568 w 3845679"/>
              <a:gd name="connsiteY46" fmla="*/ 1957398 h 1957398"/>
              <a:gd name="connsiteX47" fmla="*/ 924321 w 3845679"/>
              <a:gd name="connsiteY47" fmla="*/ 1957398 h 1957398"/>
              <a:gd name="connsiteX48" fmla="*/ 1014626 w 3845679"/>
              <a:gd name="connsiteY48" fmla="*/ 1957398 h 1957398"/>
              <a:gd name="connsiteX49" fmla="*/ 1170475 w 3845679"/>
              <a:gd name="connsiteY49" fmla="*/ 1957398 h 1957398"/>
              <a:gd name="connsiteX50" fmla="*/ 1260780 w 3845679"/>
              <a:gd name="connsiteY50" fmla="*/ 1957398 h 1957398"/>
              <a:gd name="connsiteX51" fmla="*/ 1326542 w 3845679"/>
              <a:gd name="connsiteY51" fmla="*/ 1957398 h 1957398"/>
              <a:gd name="connsiteX52" fmla="*/ 1416842 w 3845679"/>
              <a:gd name="connsiteY52" fmla="*/ 1957398 h 1957398"/>
              <a:gd name="connsiteX53" fmla="*/ 1572696 w 3845679"/>
              <a:gd name="connsiteY53" fmla="*/ 1957398 h 1957398"/>
              <a:gd name="connsiteX54" fmla="*/ 1662996 w 3845679"/>
              <a:gd name="connsiteY54" fmla="*/ 1957398 h 1957398"/>
              <a:gd name="connsiteX55" fmla="*/ 1665749 w 3845679"/>
              <a:gd name="connsiteY55" fmla="*/ 1957398 h 1957398"/>
              <a:gd name="connsiteX56" fmla="*/ 1813640 w 3845679"/>
              <a:gd name="connsiteY56" fmla="*/ 1957398 h 1957398"/>
              <a:gd name="connsiteX57" fmla="*/ 1911903 w 3845679"/>
              <a:gd name="connsiteY57" fmla="*/ 1957398 h 1957398"/>
              <a:gd name="connsiteX58" fmla="*/ 2059794 w 3845679"/>
              <a:gd name="connsiteY58" fmla="*/ 1957398 h 1957398"/>
              <a:gd name="connsiteX59" fmla="*/ 2067969 w 3845679"/>
              <a:gd name="connsiteY59" fmla="*/ 1957398 h 1957398"/>
              <a:gd name="connsiteX60" fmla="*/ 2215857 w 3845679"/>
              <a:gd name="connsiteY60" fmla="*/ 1957398 h 1957398"/>
              <a:gd name="connsiteX61" fmla="*/ 2301530 w 3845679"/>
              <a:gd name="connsiteY61" fmla="*/ 1957398 h 1957398"/>
              <a:gd name="connsiteX62" fmla="*/ 2462011 w 3845679"/>
              <a:gd name="connsiteY62" fmla="*/ 1957398 h 1957398"/>
              <a:gd name="connsiteX63" fmla="*/ 2464764 w 3845679"/>
              <a:gd name="connsiteY63" fmla="*/ 1957398 h 1957398"/>
              <a:gd name="connsiteX64" fmla="*/ 2547684 w 3845679"/>
              <a:gd name="connsiteY64" fmla="*/ 1957398 h 1957398"/>
              <a:gd name="connsiteX65" fmla="*/ 2710918 w 3845679"/>
              <a:gd name="connsiteY65" fmla="*/ 1957398 h 1957398"/>
              <a:gd name="connsiteX66" fmla="*/ 2866984 w 3845679"/>
              <a:gd name="connsiteY66" fmla="*/ 1957398 h 1957398"/>
              <a:gd name="connsiteX67" fmla="*/ 2866984 w 3845679"/>
              <a:gd name="connsiteY67" fmla="*/ 1957395 h 1957398"/>
              <a:gd name="connsiteX68" fmla="*/ 3845679 w 3845679"/>
              <a:gd name="connsiteY68" fmla="*/ 978695 h 1957398"/>
              <a:gd name="connsiteX69" fmla="*/ 2967050 w 3845679"/>
              <a:gd name="connsiteY69" fmla="*/ 5049 h 195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845679" h="1957398">
                <a:moveTo>
                  <a:pt x="2867066" y="0"/>
                </a:moveTo>
                <a:lnTo>
                  <a:pt x="2866947" y="0"/>
                </a:lnTo>
                <a:lnTo>
                  <a:pt x="2710918" y="0"/>
                </a:lnTo>
                <a:lnTo>
                  <a:pt x="2464764" y="0"/>
                </a:lnTo>
                <a:lnTo>
                  <a:pt x="2462011" y="0"/>
                </a:lnTo>
                <a:lnTo>
                  <a:pt x="2215857" y="0"/>
                </a:lnTo>
                <a:lnTo>
                  <a:pt x="2068050" y="0"/>
                </a:lnTo>
                <a:lnTo>
                  <a:pt x="2067932" y="0"/>
                </a:lnTo>
                <a:lnTo>
                  <a:pt x="2059832" y="0"/>
                </a:lnTo>
                <a:lnTo>
                  <a:pt x="2059712" y="0"/>
                </a:lnTo>
                <a:lnTo>
                  <a:pt x="1911903" y="0"/>
                </a:lnTo>
                <a:lnTo>
                  <a:pt x="1813678" y="0"/>
                </a:lnTo>
                <a:lnTo>
                  <a:pt x="1813558" y="0"/>
                </a:lnTo>
                <a:lnTo>
                  <a:pt x="1665749" y="0"/>
                </a:lnTo>
                <a:lnTo>
                  <a:pt x="1662996" y="0"/>
                </a:lnTo>
                <a:lnTo>
                  <a:pt x="1572768" y="0"/>
                </a:lnTo>
                <a:lnTo>
                  <a:pt x="1572664" y="0"/>
                </a:lnTo>
                <a:lnTo>
                  <a:pt x="1416842" y="0"/>
                </a:lnTo>
                <a:lnTo>
                  <a:pt x="1326614" y="0"/>
                </a:lnTo>
                <a:lnTo>
                  <a:pt x="1326510" y="0"/>
                </a:lnTo>
                <a:lnTo>
                  <a:pt x="1260816" y="0"/>
                </a:lnTo>
                <a:lnTo>
                  <a:pt x="1260697" y="0"/>
                </a:lnTo>
                <a:lnTo>
                  <a:pt x="1170475" y="0"/>
                </a:lnTo>
                <a:lnTo>
                  <a:pt x="1014662" y="0"/>
                </a:lnTo>
                <a:lnTo>
                  <a:pt x="1014543" y="0"/>
                </a:lnTo>
                <a:lnTo>
                  <a:pt x="924321" y="0"/>
                </a:lnTo>
                <a:lnTo>
                  <a:pt x="799015" y="0"/>
                </a:lnTo>
                <a:lnTo>
                  <a:pt x="773752" y="0"/>
                </a:lnTo>
                <a:lnTo>
                  <a:pt x="773649" y="0"/>
                </a:lnTo>
                <a:lnTo>
                  <a:pt x="527598" y="0"/>
                </a:lnTo>
                <a:lnTo>
                  <a:pt x="527495" y="0"/>
                </a:lnTo>
                <a:lnTo>
                  <a:pt x="371460" y="0"/>
                </a:lnTo>
                <a:lnTo>
                  <a:pt x="285787" y="0"/>
                </a:lnTo>
                <a:lnTo>
                  <a:pt x="125306" y="0"/>
                </a:lnTo>
                <a:lnTo>
                  <a:pt x="39633" y="0"/>
                </a:lnTo>
                <a:lnTo>
                  <a:pt x="0" y="0"/>
                </a:lnTo>
                <a:lnTo>
                  <a:pt x="0" y="1957398"/>
                </a:lnTo>
                <a:lnTo>
                  <a:pt x="39633" y="1957398"/>
                </a:lnTo>
                <a:lnTo>
                  <a:pt x="122553" y="1957398"/>
                </a:lnTo>
                <a:lnTo>
                  <a:pt x="125306" y="1957398"/>
                </a:lnTo>
                <a:lnTo>
                  <a:pt x="285787" y="1957398"/>
                </a:lnTo>
                <a:lnTo>
                  <a:pt x="371460" y="1957398"/>
                </a:lnTo>
                <a:lnTo>
                  <a:pt x="527526" y="1957398"/>
                </a:lnTo>
                <a:lnTo>
                  <a:pt x="675414" y="1957398"/>
                </a:lnTo>
                <a:lnTo>
                  <a:pt x="773680" y="1957398"/>
                </a:lnTo>
                <a:lnTo>
                  <a:pt x="799015" y="1957398"/>
                </a:lnTo>
                <a:lnTo>
                  <a:pt x="921568" y="1957398"/>
                </a:lnTo>
                <a:lnTo>
                  <a:pt x="924321" y="1957398"/>
                </a:lnTo>
                <a:lnTo>
                  <a:pt x="1014626" y="1957398"/>
                </a:lnTo>
                <a:lnTo>
                  <a:pt x="1170475" y="1957398"/>
                </a:lnTo>
                <a:lnTo>
                  <a:pt x="1260780" y="1957398"/>
                </a:lnTo>
                <a:lnTo>
                  <a:pt x="1326542" y="1957398"/>
                </a:lnTo>
                <a:lnTo>
                  <a:pt x="1416842" y="1957398"/>
                </a:lnTo>
                <a:lnTo>
                  <a:pt x="1572696" y="1957398"/>
                </a:lnTo>
                <a:lnTo>
                  <a:pt x="1662996" y="1957398"/>
                </a:lnTo>
                <a:lnTo>
                  <a:pt x="1665749" y="1957398"/>
                </a:lnTo>
                <a:lnTo>
                  <a:pt x="1813640" y="1957398"/>
                </a:lnTo>
                <a:lnTo>
                  <a:pt x="1911903" y="1957398"/>
                </a:lnTo>
                <a:lnTo>
                  <a:pt x="2059794" y="1957398"/>
                </a:lnTo>
                <a:lnTo>
                  <a:pt x="2067969" y="1957398"/>
                </a:lnTo>
                <a:lnTo>
                  <a:pt x="2215857" y="1957398"/>
                </a:lnTo>
                <a:lnTo>
                  <a:pt x="2301530" y="1957398"/>
                </a:lnTo>
                <a:lnTo>
                  <a:pt x="2462011" y="1957398"/>
                </a:lnTo>
                <a:lnTo>
                  <a:pt x="2464764" y="1957398"/>
                </a:lnTo>
                <a:lnTo>
                  <a:pt x="2547684" y="1957398"/>
                </a:lnTo>
                <a:lnTo>
                  <a:pt x="2710918" y="1957398"/>
                </a:lnTo>
                <a:lnTo>
                  <a:pt x="2866984" y="1957398"/>
                </a:lnTo>
                <a:lnTo>
                  <a:pt x="2866984" y="1957395"/>
                </a:lnTo>
                <a:cubicBezTo>
                  <a:pt x="3407502" y="1957395"/>
                  <a:pt x="3845679" y="1519217"/>
                  <a:pt x="3845679" y="978695"/>
                </a:cubicBezTo>
                <a:cubicBezTo>
                  <a:pt x="3845679" y="471961"/>
                  <a:pt x="3460562" y="55169"/>
                  <a:pt x="2967050" y="5049"/>
                </a:cubicBezTo>
                <a:close/>
              </a:path>
            </a:pathLst>
          </a:custGeom>
          <a:solidFill>
            <a:schemeClr val="bg1"/>
          </a:solidFill>
          <a:ln>
            <a:noFill/>
          </a:ln>
          <a:effectLst>
            <a:outerShdw blurRad="190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br>
              <a:rPr lang="fr-CA" sz="2000">
                <a:latin typeface="Microsoft YaHei Light" panose="020B0502040204020203" pitchFamily="34" charset="-122"/>
                <a:ea typeface="Microsoft YaHei Light" panose="020B0502040204020203" pitchFamily="34" charset="-122"/>
              </a:rPr>
            </a:br>
            <a:r>
              <a:rPr lang="fr-CA">
                <a:latin typeface="Microsoft YaHei Light" panose="020B0502040204020203" pitchFamily="34" charset="-122"/>
                <a:ea typeface="Microsoft YaHei Light" panose="020B0502040204020203" pitchFamily="34" charset="-122"/>
              </a:rPr>
              <a:t>fernandadantas@cbl.org.br</a:t>
            </a:r>
            <a:r>
              <a:rPr lang="fr-CA" sz="2000">
                <a:latin typeface="Microsoft YaHei Light" panose="020B0502040204020203" pitchFamily="34" charset="-122"/>
                <a:ea typeface="Microsoft YaHei Light" panose="020B0502040204020203" pitchFamily="34" charset="-122"/>
              </a:rPr>
              <a:t> </a:t>
            </a:r>
            <a:endParaRPr lang="fr-CA" sz="2000" dirty="0">
              <a:latin typeface="Microsoft YaHei Light" panose="020B0502040204020203" pitchFamily="34" charset="-122"/>
              <a:ea typeface="Microsoft YaHei Light" panose="020B0502040204020203" pitchFamily="34" charset="-122"/>
            </a:endParaRPr>
          </a:p>
        </p:txBody>
      </p:sp>
      <p:sp>
        <p:nvSpPr>
          <p:cNvPr id="8" name="Retângulo 7"/>
          <p:cNvSpPr/>
          <p:nvPr/>
        </p:nvSpPr>
        <p:spPr>
          <a:xfrm>
            <a:off x="481663" y="3626344"/>
            <a:ext cx="3337983" cy="754053"/>
          </a:xfrm>
          <a:prstGeom prst="rect">
            <a:avLst/>
          </a:prstGeom>
        </p:spPr>
        <p:txBody>
          <a:bodyPr wrap="square">
            <a:spAutoFit/>
          </a:bodyPr>
          <a:lstStyle/>
          <a:p>
            <a:r>
              <a:rPr lang="fr-CA" sz="1050" b="1" dirty="0">
                <a:latin typeface="Microsoft YaHei Light" panose="020B0502040204020203" pitchFamily="34" charset="-122"/>
                <a:ea typeface="Microsoft YaHei Light" panose="020B0502040204020203" pitchFamily="34" charset="-122"/>
              </a:rPr>
              <a:t>Responsable des affaires internationales à la CBL et </a:t>
            </a:r>
            <a:br>
              <a:rPr lang="fr-CA" sz="1050" b="1" dirty="0">
                <a:latin typeface="Microsoft YaHei Light" panose="020B0502040204020203" pitchFamily="34" charset="-122"/>
                <a:ea typeface="Microsoft YaHei Light" panose="020B0502040204020203" pitchFamily="34" charset="-122"/>
              </a:rPr>
            </a:br>
            <a:r>
              <a:rPr lang="fr-CA" sz="1050" b="1" dirty="0">
                <a:latin typeface="Microsoft YaHei Light" panose="020B0502040204020203" pitchFamily="34" charset="-122"/>
                <a:ea typeface="Microsoft YaHei Light" panose="020B0502040204020203" pitchFamily="34" charset="-122"/>
              </a:rPr>
              <a:t>directrice générale du projet </a:t>
            </a:r>
            <a:r>
              <a:rPr lang="fr-CA" sz="1050" b="1" dirty="0" err="1">
                <a:latin typeface="Microsoft YaHei Light" panose="020B0502040204020203" pitchFamily="34" charset="-122"/>
                <a:ea typeface="Microsoft YaHei Light" panose="020B0502040204020203" pitchFamily="34" charset="-122"/>
              </a:rPr>
              <a:t>Brazilian</a:t>
            </a:r>
            <a:r>
              <a:rPr lang="fr-CA" sz="1050" b="1" dirty="0">
                <a:latin typeface="Microsoft YaHei Light" panose="020B0502040204020203" pitchFamily="34" charset="-122"/>
                <a:ea typeface="Microsoft YaHei Light" panose="020B0502040204020203" pitchFamily="34" charset="-122"/>
              </a:rPr>
              <a:t> </a:t>
            </a:r>
            <a:r>
              <a:rPr lang="fr-CA" sz="1050" b="1" dirty="0" err="1">
                <a:latin typeface="Microsoft YaHei Light" panose="020B0502040204020203" pitchFamily="34" charset="-122"/>
                <a:ea typeface="Microsoft YaHei Light" panose="020B0502040204020203" pitchFamily="34" charset="-122"/>
              </a:rPr>
              <a:t>Publishers</a:t>
            </a:r>
            <a:br>
              <a:rPr lang="fr-CA" sz="1050" b="1" dirty="0">
                <a:latin typeface="Microsoft YaHei Light" panose="020B0502040204020203" pitchFamily="34" charset="-122"/>
                <a:ea typeface="Microsoft YaHei Light" panose="020B0502040204020203" pitchFamily="34" charset="-122"/>
              </a:rPr>
            </a:br>
            <a:br>
              <a:rPr lang="fr-CA" sz="1100" b="1" dirty="0">
                <a:latin typeface="Microsoft YaHei Light" panose="020B0502040204020203" pitchFamily="34" charset="-122"/>
                <a:ea typeface="Microsoft YaHei Light" panose="020B0502040204020203" pitchFamily="34" charset="-122"/>
              </a:rPr>
            </a:br>
            <a:r>
              <a:rPr lang="fr-CA" sz="1100" b="1" dirty="0" err="1">
                <a:latin typeface="Microsoft YaHei Light" panose="020B0502040204020203" pitchFamily="34" charset="-122"/>
                <a:ea typeface="Microsoft YaHei Light" panose="020B0502040204020203" pitchFamily="34" charset="-122"/>
              </a:rPr>
              <a:t>fernandadantas@cbl.org.br</a:t>
            </a:r>
            <a:r>
              <a:rPr lang="fr-CA" sz="1100" b="1" dirty="0">
                <a:latin typeface="Microsoft YaHei Light" panose="020B0502040204020203" pitchFamily="34" charset="-122"/>
                <a:ea typeface="Microsoft YaHei Light" panose="020B0502040204020203" pitchFamily="34" charset="-122"/>
              </a:rPr>
              <a:t> </a:t>
            </a:r>
          </a:p>
        </p:txBody>
      </p:sp>
      <p:sp>
        <p:nvSpPr>
          <p:cNvPr id="4" name="Retângulo 3"/>
          <p:cNvSpPr/>
          <p:nvPr/>
        </p:nvSpPr>
        <p:spPr>
          <a:xfrm>
            <a:off x="481664" y="3380933"/>
            <a:ext cx="1635384" cy="307777"/>
          </a:xfrm>
          <a:prstGeom prst="rect">
            <a:avLst/>
          </a:prstGeom>
        </p:spPr>
        <p:txBody>
          <a:bodyPr wrap="none">
            <a:spAutoFit/>
          </a:bodyPr>
          <a:lstStyle/>
          <a:p>
            <a:r>
              <a:rPr lang="fr-CA" b="1"/>
              <a:t>Fernanda Dantas</a:t>
            </a:r>
            <a:endParaRPr lang="fr-CA" b="1" dirty="0"/>
          </a:p>
        </p:txBody>
      </p:sp>
    </p:spTree>
    <p:extLst>
      <p:ext uri="{BB962C8B-B14F-4D97-AF65-F5344CB8AC3E}">
        <p14:creationId xmlns:p14="http://schemas.microsoft.com/office/powerpoint/2010/main" val="35955678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9"/>
          <p:cNvPicPr preferRelativeResize="0"/>
          <p:nvPr/>
        </p:nvPicPr>
        <p:blipFill>
          <a:blip r:embed="rId4">
            <a:alphaModFix/>
          </a:blip>
          <a:stretch>
            <a:fillRect/>
          </a:stretch>
        </p:blipFill>
        <p:spPr>
          <a:xfrm>
            <a:off x="0" y="266217"/>
            <a:ext cx="9143990" cy="5143500"/>
          </a:xfrm>
          <a:prstGeom prst="rect">
            <a:avLst/>
          </a:prstGeom>
          <a:noFill/>
          <a:ln>
            <a:noFill/>
          </a:ln>
        </p:spPr>
      </p:pic>
    </p:spTree>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ço Reservado para Imagem 8"/>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1402" b="21402"/>
          <a:stretch>
            <a:fillRect/>
          </a:stretch>
        </p:blipFill>
        <p:spPr/>
      </p:pic>
      <p:sp>
        <p:nvSpPr>
          <p:cNvPr id="27" name="Freeform 26">
            <a:extLst>
              <a:ext uri="{FF2B5EF4-FFF2-40B4-BE49-F238E27FC236}">
                <a16:creationId xmlns:a16="http://schemas.microsoft.com/office/drawing/2014/main" id="{5566917D-B5AA-2340-B219-304BBF3CE637}"/>
              </a:ext>
            </a:extLst>
          </p:cNvPr>
          <p:cNvSpPr/>
          <p:nvPr/>
        </p:nvSpPr>
        <p:spPr>
          <a:xfrm flipH="1">
            <a:off x="5154556" y="2323182"/>
            <a:ext cx="3989444" cy="1427124"/>
          </a:xfrm>
          <a:custGeom>
            <a:avLst/>
            <a:gdLst>
              <a:gd name="connsiteX0" fmla="*/ 4367926 w 5319259"/>
              <a:gd name="connsiteY0" fmla="*/ 0 h 1902832"/>
              <a:gd name="connsiteX1" fmla="*/ 4367811 w 5319259"/>
              <a:gd name="connsiteY1" fmla="*/ 0 h 1902832"/>
              <a:gd name="connsiteX2" fmla="*/ 3974163 w 5319259"/>
              <a:gd name="connsiteY2" fmla="*/ 0 h 1902832"/>
              <a:gd name="connsiteX3" fmla="*/ 3734871 w 5319259"/>
              <a:gd name="connsiteY3" fmla="*/ 0 h 1902832"/>
              <a:gd name="connsiteX4" fmla="*/ 3109709 w 5319259"/>
              <a:gd name="connsiteY4" fmla="*/ 0 h 1902832"/>
              <a:gd name="connsiteX5" fmla="*/ 3109608 w 5319259"/>
              <a:gd name="connsiteY5" fmla="*/ 0 h 1902832"/>
              <a:gd name="connsiteX6" fmla="*/ 2870417 w 5319259"/>
              <a:gd name="connsiteY6" fmla="*/ 0 h 1902832"/>
              <a:gd name="connsiteX7" fmla="*/ 2870316 w 5319259"/>
              <a:gd name="connsiteY7" fmla="*/ 0 h 1902832"/>
              <a:gd name="connsiteX8" fmla="*/ 1858605 w 5319259"/>
              <a:gd name="connsiteY8" fmla="*/ 0 h 1902832"/>
              <a:gd name="connsiteX9" fmla="*/ 1619313 w 5319259"/>
              <a:gd name="connsiteY9" fmla="*/ 0 h 1902832"/>
              <a:gd name="connsiteX10" fmla="*/ 1225669 w 5319259"/>
              <a:gd name="connsiteY10" fmla="*/ 0 h 1902832"/>
              <a:gd name="connsiteX11" fmla="*/ 1225553 w 5319259"/>
              <a:gd name="connsiteY11" fmla="*/ 0 h 1902832"/>
              <a:gd name="connsiteX12" fmla="*/ 986377 w 5319259"/>
              <a:gd name="connsiteY12" fmla="*/ 0 h 1902832"/>
              <a:gd name="connsiteX13" fmla="*/ 986261 w 5319259"/>
              <a:gd name="connsiteY13" fmla="*/ 0 h 1902832"/>
              <a:gd name="connsiteX14" fmla="*/ 361105 w 5319259"/>
              <a:gd name="connsiteY14" fmla="*/ 0 h 1902832"/>
              <a:gd name="connsiteX15" fmla="*/ 121813 w 5319259"/>
              <a:gd name="connsiteY15" fmla="*/ 0 h 1902832"/>
              <a:gd name="connsiteX16" fmla="*/ 0 w 5319259"/>
              <a:gd name="connsiteY16" fmla="*/ 0 h 1902832"/>
              <a:gd name="connsiteX17" fmla="*/ 0 w 5319259"/>
              <a:gd name="connsiteY17" fmla="*/ 1902832 h 1902832"/>
              <a:gd name="connsiteX18" fmla="*/ 121813 w 5319259"/>
              <a:gd name="connsiteY18" fmla="*/ 1902832 h 1902832"/>
              <a:gd name="connsiteX19" fmla="*/ 361105 w 5319259"/>
              <a:gd name="connsiteY19" fmla="*/ 1902832 h 1902832"/>
              <a:gd name="connsiteX20" fmla="*/ 986341 w 5319259"/>
              <a:gd name="connsiteY20" fmla="*/ 1902832 h 1902832"/>
              <a:gd name="connsiteX21" fmla="*/ 1225633 w 5319259"/>
              <a:gd name="connsiteY21" fmla="*/ 1902832 h 1902832"/>
              <a:gd name="connsiteX22" fmla="*/ 1619313 w 5319259"/>
              <a:gd name="connsiteY22" fmla="*/ 1902832 h 1902832"/>
              <a:gd name="connsiteX23" fmla="*/ 1858605 w 5319259"/>
              <a:gd name="connsiteY23" fmla="*/ 1902832 h 1902832"/>
              <a:gd name="connsiteX24" fmla="*/ 2237371 w 5319259"/>
              <a:gd name="connsiteY24" fmla="*/ 1902832 h 1902832"/>
              <a:gd name="connsiteX25" fmla="*/ 2476663 w 5319259"/>
              <a:gd name="connsiteY25" fmla="*/ 1902832 h 1902832"/>
              <a:gd name="connsiteX26" fmla="*/ 2870347 w 5319259"/>
              <a:gd name="connsiteY26" fmla="*/ 1902832 h 1902832"/>
              <a:gd name="connsiteX27" fmla="*/ 3109639 w 5319259"/>
              <a:gd name="connsiteY27" fmla="*/ 1902832 h 1902832"/>
              <a:gd name="connsiteX28" fmla="*/ 3734871 w 5319259"/>
              <a:gd name="connsiteY28" fmla="*/ 1902832 h 1902832"/>
              <a:gd name="connsiteX29" fmla="*/ 3974163 w 5319259"/>
              <a:gd name="connsiteY29" fmla="*/ 1902832 h 1902832"/>
              <a:gd name="connsiteX30" fmla="*/ 4367847 w 5319259"/>
              <a:gd name="connsiteY30" fmla="*/ 1902832 h 1902832"/>
              <a:gd name="connsiteX31" fmla="*/ 4367847 w 5319259"/>
              <a:gd name="connsiteY31" fmla="*/ 1902829 h 1902832"/>
              <a:gd name="connsiteX32" fmla="*/ 5319259 w 5319259"/>
              <a:gd name="connsiteY32" fmla="*/ 951412 h 1902832"/>
              <a:gd name="connsiteX33" fmla="*/ 4465123 w 5319259"/>
              <a:gd name="connsiteY33" fmla="*/ 4908 h 1902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19259" h="1902832">
                <a:moveTo>
                  <a:pt x="4367926" y="0"/>
                </a:moveTo>
                <a:lnTo>
                  <a:pt x="4367811" y="0"/>
                </a:lnTo>
                <a:lnTo>
                  <a:pt x="3974163" y="0"/>
                </a:lnTo>
                <a:lnTo>
                  <a:pt x="3734871" y="0"/>
                </a:lnTo>
                <a:lnTo>
                  <a:pt x="3109709" y="0"/>
                </a:lnTo>
                <a:lnTo>
                  <a:pt x="3109608" y="0"/>
                </a:lnTo>
                <a:lnTo>
                  <a:pt x="2870417" y="0"/>
                </a:lnTo>
                <a:lnTo>
                  <a:pt x="2870316" y="0"/>
                </a:lnTo>
                <a:lnTo>
                  <a:pt x="1858605" y="0"/>
                </a:lnTo>
                <a:lnTo>
                  <a:pt x="1619313" y="0"/>
                </a:lnTo>
                <a:lnTo>
                  <a:pt x="1225669" y="0"/>
                </a:lnTo>
                <a:lnTo>
                  <a:pt x="1225553" y="0"/>
                </a:lnTo>
                <a:lnTo>
                  <a:pt x="986377" y="0"/>
                </a:lnTo>
                <a:lnTo>
                  <a:pt x="986261" y="0"/>
                </a:lnTo>
                <a:lnTo>
                  <a:pt x="361105" y="0"/>
                </a:lnTo>
                <a:lnTo>
                  <a:pt x="121813" y="0"/>
                </a:lnTo>
                <a:lnTo>
                  <a:pt x="0" y="0"/>
                </a:lnTo>
                <a:lnTo>
                  <a:pt x="0" y="1902832"/>
                </a:lnTo>
                <a:lnTo>
                  <a:pt x="121813" y="1902832"/>
                </a:lnTo>
                <a:lnTo>
                  <a:pt x="361105" y="1902832"/>
                </a:lnTo>
                <a:lnTo>
                  <a:pt x="986341" y="1902832"/>
                </a:lnTo>
                <a:lnTo>
                  <a:pt x="1225633" y="1902832"/>
                </a:lnTo>
                <a:lnTo>
                  <a:pt x="1619313" y="1902832"/>
                </a:lnTo>
                <a:lnTo>
                  <a:pt x="1858605" y="1902832"/>
                </a:lnTo>
                <a:lnTo>
                  <a:pt x="2237371" y="1902832"/>
                </a:lnTo>
                <a:lnTo>
                  <a:pt x="2476663" y="1902832"/>
                </a:lnTo>
                <a:lnTo>
                  <a:pt x="2870347" y="1902832"/>
                </a:lnTo>
                <a:lnTo>
                  <a:pt x="3109639" y="1902832"/>
                </a:lnTo>
                <a:lnTo>
                  <a:pt x="3734871" y="1902832"/>
                </a:lnTo>
                <a:lnTo>
                  <a:pt x="3974163" y="1902832"/>
                </a:lnTo>
                <a:lnTo>
                  <a:pt x="4367847" y="1902832"/>
                </a:lnTo>
                <a:lnTo>
                  <a:pt x="4367847" y="1902829"/>
                </a:lnTo>
                <a:cubicBezTo>
                  <a:pt x="4893297" y="1902829"/>
                  <a:pt x="5319259" y="1476866"/>
                  <a:pt x="5319259" y="951412"/>
                </a:cubicBezTo>
                <a:cubicBezTo>
                  <a:pt x="5319259" y="458804"/>
                  <a:pt x="4944878" y="53631"/>
                  <a:pt x="4465123" y="4908"/>
                </a:cubicBezTo>
                <a:close/>
              </a:path>
            </a:pathLst>
          </a:custGeom>
          <a:solidFill>
            <a:schemeClr val="bg1"/>
          </a:solidFill>
          <a:ln>
            <a:noFill/>
          </a:ln>
          <a:effectLst>
            <a:outerShdw blurRad="190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fr-CA" sz="1050" dirty="0"/>
          </a:p>
        </p:txBody>
      </p:sp>
      <p:sp>
        <p:nvSpPr>
          <p:cNvPr id="7" name="TextBox 6">
            <a:extLst>
              <a:ext uri="{FF2B5EF4-FFF2-40B4-BE49-F238E27FC236}">
                <a16:creationId xmlns:a16="http://schemas.microsoft.com/office/drawing/2014/main" id="{206CAB61-F25D-8C4A-B0A8-B2963A9D915D}"/>
              </a:ext>
            </a:extLst>
          </p:cNvPr>
          <p:cNvSpPr txBox="1"/>
          <p:nvPr/>
        </p:nvSpPr>
        <p:spPr>
          <a:xfrm>
            <a:off x="462814" y="1123722"/>
            <a:ext cx="4942563" cy="461665"/>
          </a:xfrm>
          <a:prstGeom prst="rect">
            <a:avLst/>
          </a:prstGeom>
          <a:noFill/>
        </p:spPr>
        <p:txBody>
          <a:bodyPr wrap="square" rtlCol="0">
            <a:spAutoFit/>
          </a:bodyPr>
          <a:lstStyle/>
          <a:p>
            <a:r>
              <a:rPr lang="fr-CA" sz="2400" b="1" dirty="0"/>
              <a:t>La Chambre brésilienne du livre</a:t>
            </a:r>
            <a:endParaRPr lang="fr-CA" sz="2400" b="1" noProof="1">
              <a:solidFill>
                <a:schemeClr val="tx1">
                  <a:lumMod val="85000"/>
                  <a:lumOff val="15000"/>
                </a:schemeClr>
              </a:solidFill>
              <a:latin typeface="Poppins" pitchFamily="2" charset="77"/>
              <a:ea typeface="Open Sans" panose="020B0606030504020204" pitchFamily="34" charset="0"/>
              <a:cs typeface="Poppins" pitchFamily="2" charset="77"/>
            </a:endParaRPr>
          </a:p>
        </p:txBody>
      </p:sp>
      <p:sp>
        <p:nvSpPr>
          <p:cNvPr id="8" name="Rectangle 7">
            <a:extLst>
              <a:ext uri="{FF2B5EF4-FFF2-40B4-BE49-F238E27FC236}">
                <a16:creationId xmlns:a16="http://schemas.microsoft.com/office/drawing/2014/main" id="{701A48BA-FC6E-4F49-BCC6-D7DDAFB68BA3}"/>
              </a:ext>
            </a:extLst>
          </p:cNvPr>
          <p:cNvSpPr/>
          <p:nvPr/>
        </p:nvSpPr>
        <p:spPr>
          <a:xfrm>
            <a:off x="462814" y="1763402"/>
            <a:ext cx="4780518" cy="1079142"/>
          </a:xfrm>
          <a:prstGeom prst="rect">
            <a:avLst/>
          </a:prstGeom>
        </p:spPr>
        <p:txBody>
          <a:bodyPr wrap="square">
            <a:spAutoFit/>
          </a:bodyPr>
          <a:lstStyle/>
          <a:p>
            <a:pPr>
              <a:lnSpc>
                <a:spcPct val="150000"/>
              </a:lnSpc>
            </a:pPr>
            <a:r>
              <a:rPr lang="fr-CA" sz="1100" dirty="0">
                <a:latin typeface="Microsoft YaHei Light" panose="020B0502040204020203" pitchFamily="34" charset="-122"/>
                <a:ea typeface="Microsoft YaHei Light" panose="020B0502040204020203" pitchFamily="34" charset="-122"/>
              </a:rPr>
              <a:t>Fondée en 1946, la Chambre brésilienne du livre rassemble des éditeurs, distributeurs, libraires et acteurs du commerce de porte-à-porte autour d’une cause fondamentale : la construction d’un pays doté d’une meilleure éducation grâce aux livres et à la lecture. </a:t>
            </a:r>
          </a:p>
        </p:txBody>
      </p:sp>
      <p:sp>
        <p:nvSpPr>
          <p:cNvPr id="10" name="Rectangle 9">
            <a:extLst>
              <a:ext uri="{FF2B5EF4-FFF2-40B4-BE49-F238E27FC236}">
                <a16:creationId xmlns:a16="http://schemas.microsoft.com/office/drawing/2014/main" id="{751B2604-EFAC-2442-8744-82A664DE9614}"/>
              </a:ext>
            </a:extLst>
          </p:cNvPr>
          <p:cNvSpPr/>
          <p:nvPr/>
        </p:nvSpPr>
        <p:spPr>
          <a:xfrm>
            <a:off x="7215587" y="2611283"/>
            <a:ext cx="1697958" cy="1220270"/>
          </a:xfrm>
          <a:prstGeom prst="rect">
            <a:avLst/>
          </a:prstGeom>
        </p:spPr>
        <p:txBody>
          <a:bodyPr wrap="square">
            <a:spAutoFit/>
          </a:bodyPr>
          <a:lstStyle/>
          <a:p>
            <a:pPr algn="ctr">
              <a:lnSpc>
                <a:spcPct val="150000"/>
              </a:lnSpc>
            </a:pPr>
            <a:r>
              <a:rPr lang="fr-CA" sz="1000" dirty="0">
                <a:latin typeface="Microsoft YaHei Light" panose="020B0502040204020203" pitchFamily="34" charset="-122"/>
                <a:ea typeface="Microsoft YaHei Light" panose="020B0502040204020203" pitchFamily="34" charset="-122"/>
              </a:rPr>
              <a:t>Poursuit trois objectifs : action politique, développement des affaires et soutien aux associés.</a:t>
            </a:r>
          </a:p>
        </p:txBody>
      </p:sp>
      <p:sp>
        <p:nvSpPr>
          <p:cNvPr id="30" name="TextBox 29">
            <a:extLst>
              <a:ext uri="{FF2B5EF4-FFF2-40B4-BE49-F238E27FC236}">
                <a16:creationId xmlns:a16="http://schemas.microsoft.com/office/drawing/2014/main" id="{911E6913-B302-4242-9FB0-ECADCA9290AA}"/>
              </a:ext>
            </a:extLst>
          </p:cNvPr>
          <p:cNvSpPr txBox="1"/>
          <p:nvPr/>
        </p:nvSpPr>
        <p:spPr>
          <a:xfrm>
            <a:off x="5302821" y="3511530"/>
            <a:ext cx="780984" cy="230832"/>
          </a:xfrm>
          <a:prstGeom prst="rect">
            <a:avLst/>
          </a:prstGeom>
          <a:noFill/>
        </p:spPr>
        <p:txBody>
          <a:bodyPr wrap="none" rtlCol="0">
            <a:spAutoFit/>
          </a:bodyPr>
          <a:lstStyle/>
          <a:p>
            <a:pPr algn="ctr"/>
            <a:r>
              <a:rPr lang="fr-CA" sz="900" i="1" spc="225" noProof="1">
                <a:solidFill>
                  <a:schemeClr val="bg1"/>
                </a:solidFill>
                <a:latin typeface="Open Sans" panose="020B0606030504020204" pitchFamily="34" charset="0"/>
                <a:ea typeface="Open Sans" panose="020B0606030504020204" pitchFamily="34" charset="0"/>
                <a:cs typeface="Open Sans" panose="020B0606030504020204" pitchFamily="34" charset="0"/>
              </a:rPr>
              <a:t>Visit Us</a:t>
            </a:r>
          </a:p>
        </p:txBody>
      </p:sp>
      <p:pic>
        <p:nvPicPr>
          <p:cNvPr id="22" name="Google Shape;98;p7"/>
          <p:cNvPicPr preferRelativeResize="0"/>
          <p:nvPr/>
        </p:nvPicPr>
        <p:blipFill rotWithShape="1">
          <a:blip r:embed="rId4">
            <a:alphaModFix/>
          </a:blip>
          <a:srcRect r="29173" b="22758"/>
          <a:stretch/>
        </p:blipFill>
        <p:spPr>
          <a:xfrm rot="989831">
            <a:off x="7628737" y="4051986"/>
            <a:ext cx="1593583" cy="1432998"/>
          </a:xfrm>
          <a:prstGeom prst="rect">
            <a:avLst/>
          </a:prstGeom>
          <a:noFill/>
          <a:ln>
            <a:noFill/>
          </a:ln>
        </p:spPr>
      </p:pic>
      <p:sp>
        <p:nvSpPr>
          <p:cNvPr id="13" name="Retângulo 12"/>
          <p:cNvSpPr/>
          <p:nvPr/>
        </p:nvSpPr>
        <p:spPr>
          <a:xfrm>
            <a:off x="5692073" y="2565117"/>
            <a:ext cx="1293060" cy="1061829"/>
          </a:xfrm>
          <a:prstGeom prst="rect">
            <a:avLst/>
          </a:prstGeom>
        </p:spPr>
        <p:txBody>
          <a:bodyPr wrap="square">
            <a:spAutoFit/>
          </a:bodyPr>
          <a:lstStyle/>
          <a:p>
            <a:pPr algn="ctr" fontAlgn="base">
              <a:lnSpc>
                <a:spcPct val="150000"/>
              </a:lnSpc>
            </a:pPr>
            <a:r>
              <a:rPr lang="fr-CA" sz="1050" dirty="0">
                <a:latin typeface="Microsoft YaHei Light" panose="020B0502040204020203" pitchFamily="34" charset="-122"/>
                <a:ea typeface="Microsoft YaHei Light" panose="020B0502040204020203" pitchFamily="34" charset="-122"/>
              </a:rPr>
              <a:t>Représente plus de 500 associés dans l’ensemble du Brésil.</a:t>
            </a:r>
          </a:p>
        </p:txBody>
      </p:sp>
      <p:pic>
        <p:nvPicPr>
          <p:cNvPr id="3" name="Image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6832" y="-34786"/>
            <a:ext cx="3664891" cy="2591959"/>
          </a:xfrm>
          <a:prstGeom prst="rect">
            <a:avLst/>
          </a:prstGeom>
        </p:spPr>
      </p:pic>
    </p:spTree>
    <p:extLst>
      <p:ext uri="{BB962C8B-B14F-4D97-AF65-F5344CB8AC3E}">
        <p14:creationId xmlns:p14="http://schemas.microsoft.com/office/powerpoint/2010/main" val="3685026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B98F817-90E0-D14D-8A30-F8B6B228DFE4}"/>
              </a:ext>
            </a:extLst>
          </p:cNvPr>
          <p:cNvSpPr txBox="1"/>
          <p:nvPr/>
        </p:nvSpPr>
        <p:spPr>
          <a:xfrm>
            <a:off x="4080457" y="919804"/>
            <a:ext cx="3570644" cy="1200329"/>
          </a:xfrm>
          <a:prstGeom prst="rect">
            <a:avLst/>
          </a:prstGeom>
          <a:noFill/>
        </p:spPr>
        <p:txBody>
          <a:bodyPr wrap="square" rtlCol="0">
            <a:spAutoFit/>
          </a:bodyPr>
          <a:lstStyle/>
          <a:p>
            <a:r>
              <a:rPr lang="fr-CA" sz="2400" b="1" dirty="0"/>
              <a:t>Biennale internationale du livre de São Paulo</a:t>
            </a:r>
            <a:br>
              <a:rPr lang="fr-CA" sz="2400" dirty="0"/>
            </a:br>
            <a:endParaRPr lang="fr-CA" sz="2400" b="1" noProof="1">
              <a:solidFill>
                <a:schemeClr val="tx1">
                  <a:lumMod val="85000"/>
                  <a:lumOff val="15000"/>
                </a:schemeClr>
              </a:solidFill>
              <a:latin typeface="Poppins" pitchFamily="2" charset="77"/>
              <a:ea typeface="Open Sans" panose="020B0606030504020204" pitchFamily="34" charset="0"/>
              <a:cs typeface="Poppins" pitchFamily="2" charset="77"/>
            </a:endParaRPr>
          </a:p>
        </p:txBody>
      </p:sp>
      <p:sp>
        <p:nvSpPr>
          <p:cNvPr id="10" name="TextBox 9">
            <a:extLst>
              <a:ext uri="{FF2B5EF4-FFF2-40B4-BE49-F238E27FC236}">
                <a16:creationId xmlns:a16="http://schemas.microsoft.com/office/drawing/2014/main" id="{A73B0682-1E67-9340-A17A-9CB2D95FA536}"/>
              </a:ext>
            </a:extLst>
          </p:cNvPr>
          <p:cNvSpPr txBox="1"/>
          <p:nvPr/>
        </p:nvSpPr>
        <p:spPr>
          <a:xfrm>
            <a:off x="5523229" y="3696196"/>
            <a:ext cx="780984" cy="230832"/>
          </a:xfrm>
          <a:prstGeom prst="rect">
            <a:avLst/>
          </a:prstGeom>
          <a:noFill/>
        </p:spPr>
        <p:txBody>
          <a:bodyPr wrap="none" rtlCol="0">
            <a:spAutoFit/>
          </a:bodyPr>
          <a:lstStyle/>
          <a:p>
            <a:pPr algn="ctr"/>
            <a:r>
              <a:rPr lang="fr-CA" sz="900" i="1" spc="225" noProof="1">
                <a:solidFill>
                  <a:schemeClr val="bg1"/>
                </a:solidFill>
                <a:latin typeface="Open Sans" panose="020B0606030504020204" pitchFamily="34" charset="0"/>
                <a:ea typeface="Open Sans" panose="020B0606030504020204" pitchFamily="34" charset="0"/>
                <a:cs typeface="Open Sans" panose="020B0606030504020204" pitchFamily="34" charset="0"/>
              </a:rPr>
              <a:t>Visit Us</a:t>
            </a:r>
          </a:p>
        </p:txBody>
      </p:sp>
      <p:pic>
        <p:nvPicPr>
          <p:cNvPr id="15" name="Google Shape;87;p5"/>
          <p:cNvPicPr preferRelativeResize="0"/>
          <p:nvPr/>
        </p:nvPicPr>
        <p:blipFill rotWithShape="1">
          <a:blip r:embed="rId3">
            <a:alphaModFix/>
          </a:blip>
          <a:srcRect/>
          <a:stretch/>
        </p:blipFill>
        <p:spPr>
          <a:xfrm>
            <a:off x="0" y="730400"/>
            <a:ext cx="4465800" cy="4527472"/>
          </a:xfrm>
          <a:prstGeom prst="rect">
            <a:avLst/>
          </a:prstGeom>
          <a:noFill/>
          <a:ln>
            <a:noFill/>
          </a:ln>
        </p:spPr>
      </p:pic>
      <p:sp>
        <p:nvSpPr>
          <p:cNvPr id="12" name="Retângulo 11"/>
          <p:cNvSpPr/>
          <p:nvPr/>
        </p:nvSpPr>
        <p:spPr>
          <a:xfrm>
            <a:off x="4080457" y="2432416"/>
            <a:ext cx="3929224" cy="2348207"/>
          </a:xfrm>
          <a:prstGeom prst="rect">
            <a:avLst/>
          </a:prstGeom>
        </p:spPr>
        <p:txBody>
          <a:bodyPr wrap="square">
            <a:spAutoFit/>
          </a:bodyPr>
          <a:lstStyle/>
          <a:p>
            <a:pPr>
              <a:lnSpc>
                <a:spcPct val="150000"/>
              </a:lnSpc>
            </a:pPr>
            <a:r>
              <a:rPr lang="fr-CA" sz="1100" dirty="0">
                <a:latin typeface="Microsoft YaHei Light" panose="020B0502040204020203" pitchFamily="34" charset="-122"/>
                <a:ea typeface="Microsoft YaHei Light" panose="020B0502040204020203" pitchFamily="34" charset="-122"/>
              </a:rPr>
              <a:t>Le plus important événement littéraire d’Amérique latine. Le salon rassemble les principales maisons d’édition, librairies et distributeurs du pays qui présentent leurs produits et leurs nouveautés. </a:t>
            </a:r>
          </a:p>
          <a:p>
            <a:pPr>
              <a:lnSpc>
                <a:spcPct val="150000"/>
              </a:lnSpc>
            </a:pPr>
            <a:endParaRPr lang="fr-CA" sz="1100" dirty="0">
              <a:latin typeface="Microsoft YaHei Light" panose="020B0502040204020203" pitchFamily="34" charset="-122"/>
              <a:ea typeface="Microsoft YaHei Light" panose="020B0502040204020203" pitchFamily="34" charset="-122"/>
            </a:endParaRPr>
          </a:p>
          <a:p>
            <a:pPr>
              <a:lnSpc>
                <a:spcPct val="150000"/>
              </a:lnSpc>
            </a:pPr>
            <a:r>
              <a:rPr lang="fr-CA" sz="1100" dirty="0">
                <a:latin typeface="Microsoft YaHei Light" panose="020B0502040204020203" pitchFamily="34" charset="-122"/>
                <a:ea typeface="Microsoft YaHei Light" panose="020B0502040204020203" pitchFamily="34" charset="-122"/>
              </a:rPr>
              <a:t>La Biennale du livre accueille 700 000 visiteurs et propose un vaste programme culturel, alliant littérature, gastronomie, culture, affaires et rencontres des écrivains avec leur public.</a:t>
            </a:r>
            <a:endParaRPr lang="fr-CA" dirty="0"/>
          </a:p>
        </p:txBody>
      </p:sp>
      <p:pic>
        <p:nvPicPr>
          <p:cNvPr id="19" name="Imagem 18"/>
          <p:cNvPicPr>
            <a:picLocks noChangeAspect="1"/>
          </p:cNvPicPr>
          <p:nvPr/>
        </p:nvPicPr>
        <p:blipFill rotWithShape="1">
          <a:blip r:embed="rId4">
            <a:extLst>
              <a:ext uri="{28A0092B-C50C-407E-A947-70E740481C1C}">
                <a14:useLocalDpi xmlns:a14="http://schemas.microsoft.com/office/drawing/2010/main" val="0"/>
              </a:ext>
            </a:extLst>
          </a:blip>
          <a:srcRect l="1483" r="43202"/>
          <a:stretch/>
        </p:blipFill>
        <p:spPr>
          <a:xfrm>
            <a:off x="331421" y="1132253"/>
            <a:ext cx="3077454" cy="3723767"/>
          </a:xfrm>
          <a:prstGeom prst="rect">
            <a:avLst/>
          </a:prstGeom>
        </p:spPr>
      </p:pic>
      <p:pic>
        <p:nvPicPr>
          <p:cNvPr id="3" name="Imagem 2"/>
          <p:cNvPicPr>
            <a:picLocks noChangeAspect="1"/>
          </p:cNvPicPr>
          <p:nvPr/>
        </p:nvPicPr>
        <p:blipFill rotWithShape="1">
          <a:blip r:embed="rId5">
            <a:extLst>
              <a:ext uri="{28A0092B-C50C-407E-A947-70E740481C1C}">
                <a14:useLocalDpi xmlns:a14="http://schemas.microsoft.com/office/drawing/2010/main" val="0"/>
              </a:ext>
            </a:extLst>
          </a:blip>
          <a:srcRect l="23838" t="13634" r="20671" b="16136"/>
          <a:stretch/>
        </p:blipFill>
        <p:spPr>
          <a:xfrm>
            <a:off x="7621574" y="222913"/>
            <a:ext cx="1341026" cy="1200329"/>
          </a:xfrm>
          <a:prstGeom prst="rect">
            <a:avLst/>
          </a:prstGeom>
        </p:spPr>
      </p:pic>
      <p:sp>
        <p:nvSpPr>
          <p:cNvPr id="2" name="CaixaDeTexto 1">
            <a:extLst>
              <a:ext uri="{FF2B5EF4-FFF2-40B4-BE49-F238E27FC236}">
                <a16:creationId xmlns:a16="http://schemas.microsoft.com/office/drawing/2014/main" id="{4BFBAA96-101B-4B9B-9941-AB16E587D5FD}"/>
              </a:ext>
            </a:extLst>
          </p:cNvPr>
          <p:cNvSpPr txBox="1"/>
          <p:nvPr/>
        </p:nvSpPr>
        <p:spPr>
          <a:xfrm flipH="1">
            <a:off x="4080457" y="1984567"/>
            <a:ext cx="2045834" cy="261610"/>
          </a:xfrm>
          <a:prstGeom prst="rect">
            <a:avLst/>
          </a:prstGeom>
          <a:noFill/>
        </p:spPr>
        <p:txBody>
          <a:bodyPr wrap="square" rtlCol="0">
            <a:spAutoFit/>
          </a:bodyPr>
          <a:lstStyle/>
          <a:p>
            <a:r>
              <a:rPr lang="fr-CA" sz="1100" b="1" dirty="0">
                <a:latin typeface="Microsoft YaHei Light" panose="020B0502040204020203" pitchFamily="34" charset="-122"/>
                <a:ea typeface="Microsoft YaHei Light" panose="020B0502040204020203" pitchFamily="34" charset="-122"/>
              </a:rPr>
              <a:t>Du 2 au 10 juillet </a:t>
            </a:r>
          </a:p>
        </p:txBody>
      </p:sp>
    </p:spTree>
    <p:extLst>
      <p:ext uri="{BB962C8B-B14F-4D97-AF65-F5344CB8AC3E}">
        <p14:creationId xmlns:p14="http://schemas.microsoft.com/office/powerpoint/2010/main" val="4016973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79;p4"/>
          <p:cNvPicPr preferRelativeResize="0"/>
          <p:nvPr/>
        </p:nvPicPr>
        <p:blipFill rotWithShape="1">
          <a:blip r:embed="rId3">
            <a:alphaModFix/>
          </a:blip>
          <a:srcRect/>
          <a:stretch/>
        </p:blipFill>
        <p:spPr>
          <a:xfrm>
            <a:off x="0" y="0"/>
            <a:ext cx="9143875" cy="5143500"/>
          </a:xfrm>
          <a:prstGeom prst="rect">
            <a:avLst/>
          </a:prstGeom>
          <a:noFill/>
          <a:ln>
            <a:noFill/>
          </a:ln>
        </p:spPr>
      </p:pic>
      <p:pic>
        <p:nvPicPr>
          <p:cNvPr id="4" name="Espaço Reservado para Imagem 3"/>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20248" t="20549" r="24683" b="22508"/>
          <a:stretch/>
        </p:blipFill>
        <p:spPr>
          <a:xfrm>
            <a:off x="3942488" y="2388189"/>
            <a:ext cx="4249436" cy="2614613"/>
          </a:xfrm>
        </p:spPr>
      </p:pic>
      <p:sp>
        <p:nvSpPr>
          <p:cNvPr id="8" name="TextBox 7">
            <a:extLst>
              <a:ext uri="{FF2B5EF4-FFF2-40B4-BE49-F238E27FC236}">
                <a16:creationId xmlns:a16="http://schemas.microsoft.com/office/drawing/2014/main" id="{C1F05FEC-D0D6-AA4B-904E-6C2C9586B422}"/>
              </a:ext>
            </a:extLst>
          </p:cNvPr>
          <p:cNvSpPr txBox="1"/>
          <p:nvPr/>
        </p:nvSpPr>
        <p:spPr>
          <a:xfrm>
            <a:off x="407624" y="555522"/>
            <a:ext cx="2838688" cy="830997"/>
          </a:xfrm>
          <a:prstGeom prst="rect">
            <a:avLst/>
          </a:prstGeom>
          <a:noFill/>
        </p:spPr>
        <p:txBody>
          <a:bodyPr wrap="square" rtlCol="0">
            <a:spAutoFit/>
          </a:bodyPr>
          <a:lstStyle/>
          <a:p>
            <a:r>
              <a:rPr lang="fr-CA" sz="2400" b="1" dirty="0"/>
              <a:t>Les journées professionnelles</a:t>
            </a:r>
          </a:p>
        </p:txBody>
      </p:sp>
      <p:sp>
        <p:nvSpPr>
          <p:cNvPr id="10" name="Rectangle 9">
            <a:extLst>
              <a:ext uri="{FF2B5EF4-FFF2-40B4-BE49-F238E27FC236}">
                <a16:creationId xmlns:a16="http://schemas.microsoft.com/office/drawing/2014/main" id="{C0A101E5-A9B0-2940-997B-2C4D98F3BB76}"/>
              </a:ext>
            </a:extLst>
          </p:cNvPr>
          <p:cNvSpPr/>
          <p:nvPr/>
        </p:nvSpPr>
        <p:spPr>
          <a:xfrm>
            <a:off x="3835283" y="455793"/>
            <a:ext cx="4423254" cy="2324547"/>
          </a:xfrm>
          <a:prstGeom prst="rect">
            <a:avLst/>
          </a:prstGeom>
        </p:spPr>
        <p:txBody>
          <a:bodyPr wrap="square">
            <a:spAutoFit/>
          </a:bodyPr>
          <a:lstStyle/>
          <a:p>
            <a:pPr>
              <a:lnSpc>
                <a:spcPct val="150000"/>
              </a:lnSpc>
            </a:pPr>
            <a:r>
              <a:rPr lang="fr-CA" sz="1100" dirty="0">
                <a:latin typeface="Microsoft YaHei Light" panose="020B0502040204020203" pitchFamily="34" charset="-122"/>
                <a:ea typeface="Microsoft YaHei Light" panose="020B0502040204020203" pitchFamily="34" charset="-122"/>
              </a:rPr>
              <a:t>Au cours de l’événement, on organise des rencontres d’affaires entre des acteurs nationaux et internationaux.</a:t>
            </a:r>
          </a:p>
          <a:p>
            <a:pPr>
              <a:lnSpc>
                <a:spcPct val="150000"/>
              </a:lnSpc>
            </a:pPr>
            <a:endParaRPr lang="fr-CA" sz="1100" dirty="0">
              <a:latin typeface="Microsoft YaHei Light" panose="020B0502040204020203" pitchFamily="34" charset="-122"/>
              <a:ea typeface="Microsoft YaHei Light" panose="020B0502040204020203" pitchFamily="34" charset="-122"/>
            </a:endParaRPr>
          </a:p>
          <a:p>
            <a:pPr>
              <a:lnSpc>
                <a:spcPct val="150000"/>
              </a:lnSpc>
            </a:pPr>
            <a:r>
              <a:rPr lang="fr-CA" sz="1100" dirty="0">
                <a:latin typeface="Microsoft YaHei Light" panose="020B0502040204020203" pitchFamily="34" charset="-122"/>
                <a:ea typeface="Microsoft YaHei Light" panose="020B0502040204020203" pitchFamily="34" charset="-122"/>
              </a:rPr>
              <a:t>Le projet, qui en est à sa troisième édition, vise à développer le marché national de l’édition. En 2020, les journées professionnelles ont généré un volume d’affaires de 128 000 $ US pour les éditeurs participants.</a:t>
            </a:r>
          </a:p>
          <a:p>
            <a:pPr>
              <a:lnSpc>
                <a:spcPct val="150000"/>
              </a:lnSpc>
            </a:pPr>
            <a:br>
              <a:rPr lang="fr-CA" sz="1050" dirty="0"/>
            </a:br>
            <a:endParaRPr lang="fr-CA" sz="1050" noProof="1">
              <a:solidFill>
                <a:schemeClr val="tx1">
                  <a:lumMod val="50000"/>
                  <a:lumOff val="50000"/>
                </a:schemeClr>
              </a:solidFill>
            </a:endParaRPr>
          </a:p>
        </p:txBody>
      </p:sp>
      <p:sp>
        <p:nvSpPr>
          <p:cNvPr id="15" name="Freeform 14">
            <a:extLst>
              <a:ext uri="{FF2B5EF4-FFF2-40B4-BE49-F238E27FC236}">
                <a16:creationId xmlns:a16="http://schemas.microsoft.com/office/drawing/2014/main" id="{5F84517D-61A4-C942-9316-311FA63950E6}"/>
              </a:ext>
            </a:extLst>
          </p:cNvPr>
          <p:cNvSpPr/>
          <p:nvPr/>
        </p:nvSpPr>
        <p:spPr>
          <a:xfrm>
            <a:off x="125" y="3066576"/>
            <a:ext cx="4168913" cy="1427127"/>
          </a:xfrm>
          <a:custGeom>
            <a:avLst/>
            <a:gdLst>
              <a:gd name="connsiteX0" fmla="*/ 1225633 w 5558551"/>
              <a:gd name="connsiteY0" fmla="*/ 0 h 1902836"/>
              <a:gd name="connsiteX1" fmla="*/ 1225669 w 5558551"/>
              <a:gd name="connsiteY1" fmla="*/ 4 h 1902836"/>
              <a:gd name="connsiteX2" fmla="*/ 1858605 w 5558551"/>
              <a:gd name="connsiteY2" fmla="*/ 4 h 1902836"/>
              <a:gd name="connsiteX3" fmla="*/ 3109608 w 5558551"/>
              <a:gd name="connsiteY3" fmla="*/ 4 h 1902836"/>
              <a:gd name="connsiteX4" fmla="*/ 3109639 w 5558551"/>
              <a:gd name="connsiteY4" fmla="*/ 0 h 1902836"/>
              <a:gd name="connsiteX5" fmla="*/ 3109709 w 5558551"/>
              <a:gd name="connsiteY5" fmla="*/ 4 h 1902836"/>
              <a:gd name="connsiteX6" fmla="*/ 3974163 w 5558551"/>
              <a:gd name="connsiteY6" fmla="*/ 4 h 1902836"/>
              <a:gd name="connsiteX7" fmla="*/ 4607103 w 5558551"/>
              <a:gd name="connsiteY7" fmla="*/ 4 h 1902836"/>
              <a:gd name="connsiteX8" fmla="*/ 4607139 w 5558551"/>
              <a:gd name="connsiteY8" fmla="*/ 0 h 1902836"/>
              <a:gd name="connsiteX9" fmla="*/ 5558551 w 5558551"/>
              <a:gd name="connsiteY9" fmla="*/ 951416 h 1902836"/>
              <a:gd name="connsiteX10" fmla="*/ 4607139 w 5558551"/>
              <a:gd name="connsiteY10" fmla="*/ 1902833 h 1902836"/>
              <a:gd name="connsiteX11" fmla="*/ 4607139 w 5558551"/>
              <a:gd name="connsiteY11" fmla="*/ 1902836 h 1902836"/>
              <a:gd name="connsiteX12" fmla="*/ 3974163 w 5558551"/>
              <a:gd name="connsiteY12" fmla="*/ 1902836 h 1902836"/>
              <a:gd name="connsiteX13" fmla="*/ 3109639 w 5558551"/>
              <a:gd name="connsiteY13" fmla="*/ 1902836 h 1902836"/>
              <a:gd name="connsiteX14" fmla="*/ 2476663 w 5558551"/>
              <a:gd name="connsiteY14" fmla="*/ 1902836 h 1902836"/>
              <a:gd name="connsiteX15" fmla="*/ 1858605 w 5558551"/>
              <a:gd name="connsiteY15" fmla="*/ 1902836 h 1902836"/>
              <a:gd name="connsiteX16" fmla="*/ 1225633 w 5558551"/>
              <a:gd name="connsiteY16" fmla="*/ 1902836 h 1902836"/>
              <a:gd name="connsiteX17" fmla="*/ 361105 w 5558551"/>
              <a:gd name="connsiteY17" fmla="*/ 1902836 h 1902836"/>
              <a:gd name="connsiteX18" fmla="*/ 0 w 5558551"/>
              <a:gd name="connsiteY18" fmla="*/ 1902836 h 1902836"/>
              <a:gd name="connsiteX19" fmla="*/ 0 w 5558551"/>
              <a:gd name="connsiteY19" fmla="*/ 4 h 1902836"/>
              <a:gd name="connsiteX20" fmla="*/ 361105 w 5558551"/>
              <a:gd name="connsiteY20" fmla="*/ 4 h 1902836"/>
              <a:gd name="connsiteX21" fmla="*/ 1225553 w 5558551"/>
              <a:gd name="connsiteY21" fmla="*/ 4 h 1902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558551" h="1902836">
                <a:moveTo>
                  <a:pt x="1225633" y="0"/>
                </a:moveTo>
                <a:lnTo>
                  <a:pt x="1225669" y="4"/>
                </a:lnTo>
                <a:lnTo>
                  <a:pt x="1858605" y="4"/>
                </a:lnTo>
                <a:lnTo>
                  <a:pt x="3109608" y="4"/>
                </a:lnTo>
                <a:lnTo>
                  <a:pt x="3109639" y="0"/>
                </a:lnTo>
                <a:lnTo>
                  <a:pt x="3109709" y="4"/>
                </a:lnTo>
                <a:lnTo>
                  <a:pt x="3974163" y="4"/>
                </a:lnTo>
                <a:lnTo>
                  <a:pt x="4607103" y="4"/>
                </a:lnTo>
                <a:lnTo>
                  <a:pt x="4607139" y="0"/>
                </a:lnTo>
                <a:cubicBezTo>
                  <a:pt x="5132589" y="0"/>
                  <a:pt x="5558551" y="425967"/>
                  <a:pt x="5558551" y="951416"/>
                </a:cubicBezTo>
                <a:cubicBezTo>
                  <a:pt x="5558551" y="1476870"/>
                  <a:pt x="5132589" y="1902833"/>
                  <a:pt x="4607139" y="1902833"/>
                </a:cubicBezTo>
                <a:lnTo>
                  <a:pt x="4607139" y="1902836"/>
                </a:lnTo>
                <a:lnTo>
                  <a:pt x="3974163" y="1902836"/>
                </a:lnTo>
                <a:lnTo>
                  <a:pt x="3109639" y="1902836"/>
                </a:lnTo>
                <a:lnTo>
                  <a:pt x="2476663" y="1902836"/>
                </a:lnTo>
                <a:lnTo>
                  <a:pt x="1858605" y="1902836"/>
                </a:lnTo>
                <a:lnTo>
                  <a:pt x="1225633" y="1902836"/>
                </a:lnTo>
                <a:lnTo>
                  <a:pt x="361105" y="1902836"/>
                </a:lnTo>
                <a:lnTo>
                  <a:pt x="0" y="1902836"/>
                </a:lnTo>
                <a:lnTo>
                  <a:pt x="0" y="4"/>
                </a:lnTo>
                <a:lnTo>
                  <a:pt x="361105" y="4"/>
                </a:lnTo>
                <a:lnTo>
                  <a:pt x="1225553" y="4"/>
                </a:lnTo>
                <a:close/>
              </a:path>
            </a:pathLst>
          </a:custGeom>
          <a:solidFill>
            <a:schemeClr val="bg1"/>
          </a:solidFill>
          <a:ln>
            <a:noFill/>
          </a:ln>
          <a:effectLst>
            <a:outerShdw blurRad="190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sz="1050" dirty="0"/>
          </a:p>
        </p:txBody>
      </p:sp>
      <p:pic>
        <p:nvPicPr>
          <p:cNvPr id="20" name="Google Shape;98;p7"/>
          <p:cNvPicPr preferRelativeResize="0"/>
          <p:nvPr/>
        </p:nvPicPr>
        <p:blipFill rotWithShape="1">
          <a:blip r:embed="rId5">
            <a:alphaModFix/>
          </a:blip>
          <a:srcRect r="29173" b="22758"/>
          <a:stretch/>
        </p:blipFill>
        <p:spPr>
          <a:xfrm rot="989831">
            <a:off x="7959429" y="4147878"/>
            <a:ext cx="1310836" cy="1241170"/>
          </a:xfrm>
          <a:prstGeom prst="rect">
            <a:avLst/>
          </a:prstGeom>
          <a:noFill/>
          <a:ln>
            <a:noFill/>
          </a:ln>
        </p:spPr>
      </p:pic>
      <p:sp>
        <p:nvSpPr>
          <p:cNvPr id="12" name="Retângulo 11"/>
          <p:cNvSpPr/>
          <p:nvPr/>
        </p:nvSpPr>
        <p:spPr>
          <a:xfrm>
            <a:off x="168445" y="3407030"/>
            <a:ext cx="1926471" cy="738664"/>
          </a:xfrm>
          <a:prstGeom prst="rect">
            <a:avLst/>
          </a:prstGeom>
        </p:spPr>
        <p:txBody>
          <a:bodyPr wrap="square">
            <a:spAutoFit/>
          </a:bodyPr>
          <a:lstStyle/>
          <a:p>
            <a:pPr algn="ctr"/>
            <a:r>
              <a:rPr lang="fr-CA" sz="1050" dirty="0">
                <a:latin typeface="Microsoft YaHei Light" panose="020B0502040204020203" pitchFamily="34" charset="-122"/>
                <a:ea typeface="Microsoft YaHei Light" panose="020B0502040204020203" pitchFamily="34" charset="-122"/>
              </a:rPr>
              <a:t>Cette année, la Biennale internationale du livre de São Paulo se déroulera en mode hybride, en juillet. </a:t>
            </a:r>
          </a:p>
        </p:txBody>
      </p:sp>
      <p:sp>
        <p:nvSpPr>
          <p:cNvPr id="24" name="Retângulo 23"/>
          <p:cNvSpPr/>
          <p:nvPr/>
        </p:nvSpPr>
        <p:spPr>
          <a:xfrm>
            <a:off x="2070430" y="3505919"/>
            <a:ext cx="1926471" cy="738664"/>
          </a:xfrm>
          <a:prstGeom prst="rect">
            <a:avLst/>
          </a:prstGeom>
        </p:spPr>
        <p:txBody>
          <a:bodyPr wrap="square">
            <a:spAutoFit/>
          </a:bodyPr>
          <a:lstStyle/>
          <a:p>
            <a:pPr algn="ctr"/>
            <a:r>
              <a:rPr lang="fr-CA" sz="1050" dirty="0">
                <a:latin typeface="Microsoft YaHei Light" panose="020B0502040204020203" pitchFamily="34" charset="-122"/>
                <a:ea typeface="Microsoft YaHei Light" panose="020B0502040204020203" pitchFamily="34" charset="-122"/>
              </a:rPr>
              <a:t>Les inscriptions aux </a:t>
            </a:r>
            <a:br>
              <a:rPr lang="fr-CA" sz="1050" dirty="0">
                <a:latin typeface="Microsoft YaHei Light" panose="020B0502040204020203" pitchFamily="34" charset="-122"/>
                <a:ea typeface="Microsoft YaHei Light" panose="020B0502040204020203" pitchFamily="34" charset="-122"/>
              </a:rPr>
            </a:br>
            <a:r>
              <a:rPr lang="fr-CA" sz="1050" dirty="0">
                <a:latin typeface="Microsoft YaHei Light" panose="020B0502040204020203" pitchFamily="34" charset="-122"/>
                <a:ea typeface="Microsoft YaHei Light" panose="020B0502040204020203" pitchFamily="34" charset="-122"/>
              </a:rPr>
              <a:t>journées professionnelles seront bientôt ouvertes!</a:t>
            </a:r>
          </a:p>
          <a:p>
            <a:pPr algn="ctr"/>
            <a:endParaRPr lang="fr-CA" sz="1050" dirty="0">
              <a:latin typeface="Microsoft YaHei Light" panose="020B0502040204020203" pitchFamily="34" charset="-122"/>
              <a:ea typeface="Microsoft YaHei Light" panose="020B0502040204020203" pitchFamily="34" charset="-122"/>
            </a:endParaRPr>
          </a:p>
        </p:txBody>
      </p:sp>
      <p:sp>
        <p:nvSpPr>
          <p:cNvPr id="11" name="TextBox 7">
            <a:extLst>
              <a:ext uri="{FF2B5EF4-FFF2-40B4-BE49-F238E27FC236}">
                <a16:creationId xmlns:a16="http://schemas.microsoft.com/office/drawing/2014/main" id="{C9787975-6863-4AD1-BCB2-5E11B7B31550}"/>
              </a:ext>
            </a:extLst>
          </p:cNvPr>
          <p:cNvSpPr txBox="1"/>
          <p:nvPr/>
        </p:nvSpPr>
        <p:spPr>
          <a:xfrm>
            <a:off x="407624" y="1435964"/>
            <a:ext cx="2179059" cy="261610"/>
          </a:xfrm>
          <a:prstGeom prst="rect">
            <a:avLst/>
          </a:prstGeom>
          <a:noFill/>
        </p:spPr>
        <p:txBody>
          <a:bodyPr wrap="square" rtlCol="0">
            <a:spAutoFit/>
          </a:bodyPr>
          <a:lstStyle/>
          <a:p>
            <a:r>
              <a:rPr lang="fr-CA" sz="1100" b="1" noProof="1">
                <a:latin typeface="Microsoft YaHei Light" panose="020B0502040204020203" pitchFamily="34" charset="-122"/>
                <a:ea typeface="Microsoft YaHei Light" panose="020B0502040204020203" pitchFamily="34" charset="-122"/>
              </a:rPr>
              <a:t>Du 29 juin au 1</a:t>
            </a:r>
            <a:r>
              <a:rPr lang="fr-CA" sz="1100" b="1" baseline="30000" noProof="1">
                <a:latin typeface="Microsoft YaHei Light" panose="020B0502040204020203" pitchFamily="34" charset="-122"/>
                <a:ea typeface="Microsoft YaHei Light" panose="020B0502040204020203" pitchFamily="34" charset="-122"/>
              </a:rPr>
              <a:t>er</a:t>
            </a:r>
            <a:r>
              <a:rPr lang="fr-CA" sz="1100" b="1" noProof="1">
                <a:latin typeface="Microsoft YaHei Light" panose="020B0502040204020203" pitchFamily="34" charset="-122"/>
                <a:ea typeface="Microsoft YaHei Light" panose="020B0502040204020203" pitchFamily="34" charset="-122"/>
              </a:rPr>
              <a:t> juillet</a:t>
            </a:r>
          </a:p>
        </p:txBody>
      </p:sp>
    </p:spTree>
    <p:extLst>
      <p:ext uri="{BB962C8B-B14F-4D97-AF65-F5344CB8AC3E}">
        <p14:creationId xmlns:p14="http://schemas.microsoft.com/office/powerpoint/2010/main" val="3933364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Imagem 6"/>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5177" r="25177"/>
          <a:stretch>
            <a:fillRect/>
          </a:stretch>
        </p:blipFill>
        <p:spPr>
          <a:xfrm>
            <a:off x="5492710" y="200026"/>
            <a:ext cx="3536362" cy="4729074"/>
          </a:xfrm>
        </p:spPr>
      </p:pic>
      <p:sp>
        <p:nvSpPr>
          <p:cNvPr id="8" name="TextBox 7">
            <a:extLst>
              <a:ext uri="{FF2B5EF4-FFF2-40B4-BE49-F238E27FC236}">
                <a16:creationId xmlns:a16="http://schemas.microsoft.com/office/drawing/2014/main" id="{99C9547D-D171-964B-8828-9DF4E9C221A9}"/>
              </a:ext>
            </a:extLst>
          </p:cNvPr>
          <p:cNvSpPr txBox="1"/>
          <p:nvPr/>
        </p:nvSpPr>
        <p:spPr>
          <a:xfrm>
            <a:off x="484572" y="1169382"/>
            <a:ext cx="2584787" cy="461665"/>
          </a:xfrm>
          <a:prstGeom prst="rect">
            <a:avLst/>
          </a:prstGeom>
          <a:noFill/>
        </p:spPr>
        <p:txBody>
          <a:bodyPr wrap="square" rtlCol="0">
            <a:spAutoFit/>
          </a:bodyPr>
          <a:lstStyle/>
          <a:p>
            <a:r>
              <a:rPr lang="fr-CA" sz="2400" b="1" dirty="0"/>
              <a:t>Le prix </a:t>
            </a:r>
            <a:r>
              <a:rPr lang="fr-CA" sz="2400" b="1" dirty="0" err="1"/>
              <a:t>Jabuti</a:t>
            </a:r>
            <a:endParaRPr lang="fr-CA" sz="2400" b="1" dirty="0">
              <a:solidFill>
                <a:schemeClr val="tx1">
                  <a:lumMod val="85000"/>
                  <a:lumOff val="15000"/>
                </a:schemeClr>
              </a:solidFill>
              <a:latin typeface="Poppins" pitchFamily="2" charset="77"/>
              <a:ea typeface="Open Sans" panose="020B0606030504020204" pitchFamily="34" charset="0"/>
              <a:cs typeface="Poppins" pitchFamily="2" charset="77"/>
            </a:endParaRPr>
          </a:p>
        </p:txBody>
      </p:sp>
      <p:sp>
        <p:nvSpPr>
          <p:cNvPr id="26" name="Rectangle 25">
            <a:extLst>
              <a:ext uri="{FF2B5EF4-FFF2-40B4-BE49-F238E27FC236}">
                <a16:creationId xmlns:a16="http://schemas.microsoft.com/office/drawing/2014/main" id="{CE753D98-6CA6-1741-A440-9EE5388D5E26}"/>
              </a:ext>
            </a:extLst>
          </p:cNvPr>
          <p:cNvSpPr/>
          <p:nvPr/>
        </p:nvSpPr>
        <p:spPr>
          <a:xfrm>
            <a:off x="484573" y="1631047"/>
            <a:ext cx="2403311" cy="2896947"/>
          </a:xfrm>
          <a:prstGeom prst="rect">
            <a:avLst/>
          </a:prstGeom>
        </p:spPr>
        <p:txBody>
          <a:bodyPr wrap="square">
            <a:spAutoFit/>
          </a:bodyPr>
          <a:lstStyle/>
          <a:p>
            <a:pPr>
              <a:lnSpc>
                <a:spcPct val="150000"/>
              </a:lnSpc>
            </a:pPr>
            <a:r>
              <a:rPr lang="fr-CA" sz="1100" b="1" dirty="0">
                <a:latin typeface="Microsoft YaHei Light" panose="020B0502040204020203" pitchFamily="34" charset="-122"/>
                <a:ea typeface="Microsoft YaHei Light" panose="020B0502040204020203" pitchFamily="34" charset="-122"/>
              </a:rPr>
              <a:t>Le prix littéraire le plus important au Brésil.  </a:t>
            </a:r>
          </a:p>
          <a:p>
            <a:pPr>
              <a:lnSpc>
                <a:spcPct val="150000"/>
              </a:lnSpc>
            </a:pPr>
            <a:br>
              <a:rPr lang="fr-CA" sz="1100" dirty="0">
                <a:latin typeface="Microsoft YaHei Light" panose="020B0502040204020203" pitchFamily="34" charset="-122"/>
                <a:ea typeface="Microsoft YaHei Light" panose="020B0502040204020203" pitchFamily="34" charset="-122"/>
              </a:rPr>
            </a:br>
            <a:r>
              <a:rPr lang="fr-CA" sz="1100" dirty="0">
                <a:latin typeface="Microsoft YaHei Light" panose="020B0502040204020203" pitchFamily="34" charset="-122"/>
                <a:ea typeface="Microsoft YaHei Light" panose="020B0502040204020203" pitchFamily="34" charset="-122"/>
              </a:rPr>
              <a:t>L’année dernière, la 63</a:t>
            </a:r>
            <a:r>
              <a:rPr lang="fr-CA" sz="1100" baseline="30000" dirty="0">
                <a:latin typeface="Microsoft YaHei Light" panose="020B0502040204020203" pitchFamily="34" charset="-122"/>
                <a:ea typeface="Microsoft YaHei Light" panose="020B0502040204020203" pitchFamily="34" charset="-122"/>
              </a:rPr>
              <a:t>e</a:t>
            </a:r>
            <a:r>
              <a:rPr lang="fr-CA" sz="1100" dirty="0">
                <a:latin typeface="Microsoft YaHei Light" panose="020B0502040204020203" pitchFamily="34" charset="-122"/>
                <a:ea typeface="Microsoft YaHei Light" panose="020B0502040204020203" pitchFamily="34" charset="-122"/>
              </a:rPr>
              <a:t> édition du prix s’est déroulée en ligne. Au conseil des organisateurs se joignent des spécialistes et des professionnels de divers domaines de connaissance, sous la direction d’un organisateur en chef.</a:t>
            </a:r>
            <a:endParaRPr lang="fr-CA" sz="1100" i="1" dirty="0">
              <a:latin typeface="Microsoft YaHei Light" panose="020B0502040204020203" pitchFamily="34" charset="-122"/>
              <a:ea typeface="Microsoft YaHei Light" panose="020B0502040204020203" pitchFamily="34" charset="-122"/>
            </a:endParaRPr>
          </a:p>
          <a:p>
            <a:br>
              <a:rPr lang="fr-CA" sz="900" dirty="0"/>
            </a:br>
            <a:endParaRPr lang="fr-CA" sz="825" dirty="0">
              <a:solidFill>
                <a:schemeClr val="tx1">
                  <a:lumMod val="50000"/>
                  <a:lumOff val="50000"/>
                </a:schemeClr>
              </a:solidFill>
            </a:endParaRPr>
          </a:p>
        </p:txBody>
      </p:sp>
      <p:pic>
        <p:nvPicPr>
          <p:cNvPr id="29" name="Google Shape;92;p6"/>
          <p:cNvPicPr preferRelativeResize="0"/>
          <p:nvPr/>
        </p:nvPicPr>
        <p:blipFill rotWithShape="1">
          <a:blip r:embed="rId4">
            <a:alphaModFix/>
          </a:blip>
          <a:srcRect/>
          <a:stretch/>
        </p:blipFill>
        <p:spPr>
          <a:xfrm>
            <a:off x="3264695" y="274182"/>
            <a:ext cx="4114800" cy="4580761"/>
          </a:xfrm>
          <a:prstGeom prst="rect">
            <a:avLst/>
          </a:prstGeom>
          <a:noFill/>
          <a:ln>
            <a:noFill/>
          </a:ln>
        </p:spPr>
      </p:pic>
      <p:sp>
        <p:nvSpPr>
          <p:cNvPr id="19" name="Retângulo 18"/>
          <p:cNvSpPr/>
          <p:nvPr/>
        </p:nvSpPr>
        <p:spPr>
          <a:xfrm>
            <a:off x="4057289" y="2350407"/>
            <a:ext cx="2603941" cy="1615827"/>
          </a:xfrm>
          <a:prstGeom prst="rect">
            <a:avLst/>
          </a:prstGeom>
        </p:spPr>
        <p:txBody>
          <a:bodyPr wrap="square">
            <a:spAutoFit/>
          </a:bodyPr>
          <a:lstStyle/>
          <a:p>
            <a:r>
              <a:rPr lang="fr-CA" sz="1100" dirty="0">
                <a:solidFill>
                  <a:schemeClr val="bg1"/>
                </a:solidFill>
                <a:latin typeface="Microsoft YaHei Light" panose="020B0502040204020203" pitchFamily="34" charset="-122"/>
                <a:ea typeface="Microsoft YaHei Light" panose="020B0502040204020203" pitchFamily="34" charset="-122"/>
              </a:rPr>
              <a:t>Le prix compte 20 catégories, dont </a:t>
            </a:r>
            <a:br>
              <a:rPr lang="fr-CA" sz="1100" dirty="0">
                <a:solidFill>
                  <a:schemeClr val="bg1"/>
                </a:solidFill>
                <a:latin typeface="Microsoft YaHei Light" panose="020B0502040204020203" pitchFamily="34" charset="-122"/>
                <a:ea typeface="Microsoft YaHei Light" panose="020B0502040204020203" pitchFamily="34" charset="-122"/>
              </a:rPr>
            </a:br>
            <a:r>
              <a:rPr lang="fr-CA" sz="1100" dirty="0">
                <a:solidFill>
                  <a:schemeClr val="bg1"/>
                </a:solidFill>
                <a:latin typeface="Microsoft YaHei Light" panose="020B0502040204020203" pitchFamily="34" charset="-122"/>
                <a:ea typeface="Microsoft YaHei Light" panose="020B0502040204020203" pitchFamily="34" charset="-122"/>
              </a:rPr>
              <a:t>la plus attendue est celle du livre </a:t>
            </a:r>
            <a:br>
              <a:rPr lang="fr-CA" sz="1100" dirty="0">
                <a:solidFill>
                  <a:schemeClr val="bg1"/>
                </a:solidFill>
                <a:latin typeface="Microsoft YaHei Light" panose="020B0502040204020203" pitchFamily="34" charset="-122"/>
                <a:ea typeface="Microsoft YaHei Light" panose="020B0502040204020203" pitchFamily="34" charset="-122"/>
              </a:rPr>
            </a:br>
            <a:r>
              <a:rPr lang="fr-CA" sz="1100" dirty="0">
                <a:solidFill>
                  <a:schemeClr val="bg1"/>
                </a:solidFill>
                <a:latin typeface="Microsoft YaHei Light" panose="020B0502040204020203" pitchFamily="34" charset="-122"/>
                <a:ea typeface="Microsoft YaHei Light" panose="020B0502040204020203" pitchFamily="34" charset="-122"/>
              </a:rPr>
              <a:t>de l’année.</a:t>
            </a:r>
          </a:p>
          <a:p>
            <a:endParaRPr lang="fr-CA" sz="1100" dirty="0">
              <a:solidFill>
                <a:schemeClr val="bg1"/>
              </a:solidFill>
              <a:latin typeface="Microsoft YaHei Light" panose="020B0502040204020203" pitchFamily="34" charset="-122"/>
              <a:ea typeface="Microsoft YaHei Light" panose="020B0502040204020203" pitchFamily="34" charset="-122"/>
            </a:endParaRPr>
          </a:p>
          <a:p>
            <a:r>
              <a:rPr lang="fr-CA" sz="1100" dirty="0">
                <a:solidFill>
                  <a:schemeClr val="bg1"/>
                </a:solidFill>
                <a:latin typeface="Microsoft YaHei Light" panose="020B0502040204020203" pitchFamily="34" charset="-122"/>
                <a:ea typeface="Microsoft YaHei Light" panose="020B0502040204020203" pitchFamily="34" charset="-122"/>
              </a:rPr>
              <a:t>Le marché international est mis à l’honneur dans la catégorie « Livre brésilien publié à l’étranger », créée en 2017 et promue par les éditeurs brésiliens.</a:t>
            </a:r>
          </a:p>
        </p:txBody>
      </p:sp>
      <p:pic>
        <p:nvPicPr>
          <p:cNvPr id="30" name="Google Shape;98;p7"/>
          <p:cNvPicPr preferRelativeResize="0"/>
          <p:nvPr/>
        </p:nvPicPr>
        <p:blipFill rotWithShape="1">
          <a:blip r:embed="rId5">
            <a:alphaModFix/>
          </a:blip>
          <a:srcRect r="29173" b="22758"/>
          <a:stretch/>
        </p:blipFill>
        <p:spPr>
          <a:xfrm rot="4954016">
            <a:off x="-211876" y="4165582"/>
            <a:ext cx="1502212" cy="1413758"/>
          </a:xfrm>
          <a:prstGeom prst="rect">
            <a:avLst/>
          </a:prstGeom>
          <a:noFill/>
          <a:ln>
            <a:noFill/>
          </a:ln>
        </p:spPr>
      </p:pic>
      <p:pic>
        <p:nvPicPr>
          <p:cNvPr id="6" name="Imagem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4938" y="1169382"/>
            <a:ext cx="1626796" cy="981836"/>
          </a:xfrm>
          <a:prstGeom prst="rect">
            <a:avLst/>
          </a:prstGeom>
        </p:spPr>
      </p:pic>
    </p:spTree>
    <p:extLst>
      <p:ext uri="{BB962C8B-B14F-4D97-AF65-F5344CB8AC3E}">
        <p14:creationId xmlns:p14="http://schemas.microsoft.com/office/powerpoint/2010/main" val="899705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50A359B-3DB7-D941-85F1-3B4F9E4EA8FD}"/>
              </a:ext>
            </a:extLst>
          </p:cNvPr>
          <p:cNvSpPr txBox="1"/>
          <p:nvPr/>
        </p:nvSpPr>
        <p:spPr>
          <a:xfrm>
            <a:off x="786287" y="632516"/>
            <a:ext cx="3571400" cy="830997"/>
          </a:xfrm>
          <a:prstGeom prst="rect">
            <a:avLst/>
          </a:prstGeom>
          <a:noFill/>
        </p:spPr>
        <p:txBody>
          <a:bodyPr wrap="square" rtlCol="0">
            <a:spAutoFit/>
          </a:bodyPr>
          <a:lstStyle/>
          <a:p>
            <a:r>
              <a:rPr lang="fr-CA" sz="2400" b="1" noProof="1">
                <a:solidFill>
                  <a:schemeClr val="tx1">
                    <a:lumMod val="85000"/>
                    <a:lumOff val="15000"/>
                  </a:schemeClr>
                </a:solidFill>
                <a:latin typeface="Poppins" pitchFamily="2" charset="77"/>
                <a:ea typeface="Open Sans" panose="020B0606030504020204" pitchFamily="34" charset="0"/>
                <a:cs typeface="Poppins" pitchFamily="2" charset="77"/>
              </a:rPr>
              <a:t>Le projet </a:t>
            </a:r>
            <a:br>
              <a:rPr lang="fr-CA" sz="2400" b="1" noProof="1">
                <a:solidFill>
                  <a:schemeClr val="tx1">
                    <a:lumMod val="85000"/>
                    <a:lumOff val="15000"/>
                  </a:schemeClr>
                </a:solidFill>
                <a:latin typeface="Poppins" pitchFamily="2" charset="77"/>
                <a:ea typeface="Open Sans" panose="020B0606030504020204" pitchFamily="34" charset="0"/>
                <a:cs typeface="Poppins" pitchFamily="2" charset="77"/>
              </a:rPr>
            </a:br>
            <a:r>
              <a:rPr lang="fr-CA" sz="2400" b="1" noProof="1">
                <a:solidFill>
                  <a:schemeClr val="tx1">
                    <a:lumMod val="85000"/>
                    <a:lumOff val="15000"/>
                  </a:schemeClr>
                </a:solidFill>
                <a:latin typeface="Poppins" pitchFamily="2" charset="77"/>
                <a:ea typeface="Open Sans" panose="020B0606030504020204" pitchFamily="34" charset="0"/>
                <a:cs typeface="Poppins" pitchFamily="2" charset="77"/>
              </a:rPr>
              <a:t>Brazilian Publishers</a:t>
            </a:r>
          </a:p>
        </p:txBody>
      </p:sp>
      <p:sp>
        <p:nvSpPr>
          <p:cNvPr id="16" name="Rectangle 15">
            <a:extLst>
              <a:ext uri="{FF2B5EF4-FFF2-40B4-BE49-F238E27FC236}">
                <a16:creationId xmlns:a16="http://schemas.microsoft.com/office/drawing/2014/main" id="{DCF10A15-E35F-7E46-910B-83AF3EBF83D3}"/>
              </a:ext>
            </a:extLst>
          </p:cNvPr>
          <p:cNvSpPr/>
          <p:nvPr/>
        </p:nvSpPr>
        <p:spPr>
          <a:xfrm>
            <a:off x="786287" y="1506693"/>
            <a:ext cx="3571401" cy="2602636"/>
          </a:xfrm>
          <a:prstGeom prst="rect">
            <a:avLst/>
          </a:prstGeom>
        </p:spPr>
        <p:txBody>
          <a:bodyPr wrap="square">
            <a:spAutoFit/>
          </a:bodyPr>
          <a:lstStyle/>
          <a:p>
            <a:pPr fontAlgn="base">
              <a:lnSpc>
                <a:spcPct val="150000"/>
              </a:lnSpc>
            </a:pPr>
            <a:r>
              <a:rPr lang="fr-CA" sz="1100" dirty="0">
                <a:latin typeface="Microsoft YaHei Light" panose="020B0502040204020203" pitchFamily="34" charset="-122"/>
                <a:ea typeface="Microsoft YaHei Light" panose="020B0502040204020203" pitchFamily="34" charset="-122"/>
              </a:rPr>
              <a:t>Créée en 2008, l’initiative vise à promouvoir le secteur de l’édition brésilienne sur le marché mondial, de manière articulée et bien ciblée, en contribuant à la professionnalisation des maisons d’édition. </a:t>
            </a:r>
          </a:p>
          <a:p>
            <a:pPr fontAlgn="base">
              <a:lnSpc>
                <a:spcPct val="150000"/>
              </a:lnSpc>
            </a:pPr>
            <a:endParaRPr lang="fr-CA" sz="1100" dirty="0">
              <a:latin typeface="Microsoft YaHei Light" panose="020B0502040204020203" pitchFamily="34" charset="-122"/>
              <a:ea typeface="Microsoft YaHei Light" panose="020B0502040204020203" pitchFamily="34" charset="-122"/>
            </a:endParaRPr>
          </a:p>
          <a:p>
            <a:pPr fontAlgn="base">
              <a:lnSpc>
                <a:spcPct val="150000"/>
              </a:lnSpc>
            </a:pPr>
            <a:r>
              <a:rPr lang="fr-CA" sz="1100" dirty="0">
                <a:latin typeface="Microsoft YaHei Light" panose="020B0502040204020203" pitchFamily="34" charset="-122"/>
                <a:ea typeface="Microsoft YaHei Light" panose="020B0502040204020203" pitchFamily="34" charset="-122"/>
              </a:rPr>
              <a:t>Le programme découle d’un partenariat entre la </a:t>
            </a:r>
            <a:r>
              <a:rPr lang="fr-CA" sz="1100" b="1" dirty="0">
                <a:latin typeface="Microsoft YaHei Light" panose="020B0502040204020203" pitchFamily="34" charset="-122"/>
                <a:ea typeface="Microsoft YaHei Light" panose="020B0502040204020203" pitchFamily="34" charset="-122"/>
              </a:rPr>
              <a:t>Chambre brésilienne du livre</a:t>
            </a:r>
            <a:r>
              <a:rPr lang="fr-CA" sz="1100" dirty="0">
                <a:latin typeface="Microsoft YaHei Light" panose="020B0502040204020203" pitchFamily="34" charset="-122"/>
                <a:ea typeface="Microsoft YaHei Light" panose="020B0502040204020203" pitchFamily="34" charset="-122"/>
              </a:rPr>
              <a:t> et l’</a:t>
            </a:r>
            <a:r>
              <a:rPr lang="fr-CA" sz="1100" b="1" dirty="0">
                <a:latin typeface="Microsoft YaHei Light" panose="020B0502040204020203" pitchFamily="34" charset="-122"/>
                <a:ea typeface="Microsoft YaHei Light" panose="020B0502040204020203" pitchFamily="34" charset="-122"/>
              </a:rPr>
              <a:t>agence brésilienne de promotion du commerce et des investissements </a:t>
            </a:r>
            <a:r>
              <a:rPr lang="fr-CA" sz="1100" dirty="0">
                <a:latin typeface="Microsoft YaHei Light" panose="020B0502040204020203" pitchFamily="34" charset="-122"/>
                <a:ea typeface="Microsoft YaHei Light" panose="020B0502040204020203" pitchFamily="34" charset="-122"/>
              </a:rPr>
              <a:t>(</a:t>
            </a:r>
            <a:r>
              <a:rPr lang="fr-CA" sz="1100" dirty="0" err="1">
                <a:latin typeface="Microsoft YaHei Light" panose="020B0502040204020203" pitchFamily="34" charset="-122"/>
                <a:ea typeface="Microsoft YaHei Light" panose="020B0502040204020203" pitchFamily="34" charset="-122"/>
              </a:rPr>
              <a:t>ApexBrasil</a:t>
            </a:r>
            <a:r>
              <a:rPr lang="fr-CA" sz="1100" dirty="0">
                <a:latin typeface="Microsoft YaHei Light" panose="020B0502040204020203" pitchFamily="34" charset="-122"/>
                <a:ea typeface="Microsoft YaHei Light" panose="020B0502040204020203" pitchFamily="34" charset="-122"/>
              </a:rPr>
              <a:t>); 58 éditeurs participent à ses initiatives. </a:t>
            </a:r>
          </a:p>
        </p:txBody>
      </p:sp>
      <p:pic>
        <p:nvPicPr>
          <p:cNvPr id="17" name="Google Shape;87;p5"/>
          <p:cNvPicPr preferRelativeResize="0"/>
          <p:nvPr/>
        </p:nvPicPr>
        <p:blipFill rotWithShape="1">
          <a:blip r:embed="rId3">
            <a:alphaModFix/>
          </a:blip>
          <a:srcRect/>
          <a:stretch/>
        </p:blipFill>
        <p:spPr>
          <a:xfrm>
            <a:off x="4823311" y="793286"/>
            <a:ext cx="4187899" cy="3764756"/>
          </a:xfrm>
          <a:prstGeom prst="rect">
            <a:avLst/>
          </a:prstGeom>
          <a:noFill/>
          <a:ln>
            <a:noFill/>
          </a:ln>
        </p:spPr>
      </p:pic>
      <p:pic>
        <p:nvPicPr>
          <p:cNvPr id="14" name="Imagem 13"/>
          <p:cNvPicPr>
            <a:picLocks noChangeAspect="1"/>
          </p:cNvPicPr>
          <p:nvPr/>
        </p:nvPicPr>
        <p:blipFill rotWithShape="1">
          <a:blip r:embed="rId4">
            <a:extLst>
              <a:ext uri="{28A0092B-C50C-407E-A947-70E740481C1C}">
                <a14:useLocalDpi xmlns:a14="http://schemas.microsoft.com/office/drawing/2010/main" val="0"/>
              </a:ext>
            </a:extLst>
          </a:blip>
          <a:srcRect l="37920" t="34306" b="36733"/>
          <a:stretch/>
        </p:blipFill>
        <p:spPr>
          <a:xfrm>
            <a:off x="5384127" y="1933965"/>
            <a:ext cx="3759873" cy="1240327"/>
          </a:xfrm>
          <a:prstGeom prst="rect">
            <a:avLst/>
          </a:prstGeom>
        </p:spPr>
      </p:pic>
      <p:pic>
        <p:nvPicPr>
          <p:cNvPr id="20" name="Google Shape;74;p3"/>
          <p:cNvPicPr preferRelativeResize="0"/>
          <p:nvPr/>
        </p:nvPicPr>
        <p:blipFill rotWithShape="1">
          <a:blip r:embed="rId5">
            <a:alphaModFix/>
          </a:blip>
          <a:srcRect/>
          <a:stretch/>
        </p:blipFill>
        <p:spPr>
          <a:xfrm>
            <a:off x="0" y="4900800"/>
            <a:ext cx="9144000" cy="242700"/>
          </a:xfrm>
          <a:prstGeom prst="rect">
            <a:avLst/>
          </a:prstGeom>
          <a:noFill/>
          <a:ln>
            <a:noFill/>
          </a:ln>
        </p:spPr>
      </p:pic>
      <p:pic>
        <p:nvPicPr>
          <p:cNvPr id="21" name="Google Shape;98;p7"/>
          <p:cNvPicPr preferRelativeResize="0"/>
          <p:nvPr/>
        </p:nvPicPr>
        <p:blipFill rotWithShape="1">
          <a:blip r:embed="rId6">
            <a:alphaModFix/>
          </a:blip>
          <a:srcRect r="29173" b="22758"/>
          <a:stretch/>
        </p:blipFill>
        <p:spPr>
          <a:xfrm rot="6027704">
            <a:off x="-120813" y="4313096"/>
            <a:ext cx="1616016" cy="1660808"/>
          </a:xfrm>
          <a:prstGeom prst="rect">
            <a:avLst/>
          </a:prstGeom>
          <a:noFill/>
          <a:ln>
            <a:noFill/>
          </a:ln>
        </p:spPr>
      </p:pic>
    </p:spTree>
    <p:extLst>
      <p:ext uri="{BB962C8B-B14F-4D97-AF65-F5344CB8AC3E}">
        <p14:creationId xmlns:p14="http://schemas.microsoft.com/office/powerpoint/2010/main" val="2041043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m 22"/>
          <p:cNvPicPr>
            <a:picLocks noChangeAspect="1"/>
          </p:cNvPicPr>
          <p:nvPr/>
        </p:nvPicPr>
        <p:blipFill rotWithShape="1">
          <a:blip r:embed="rId3">
            <a:extLst>
              <a:ext uri="{28A0092B-C50C-407E-A947-70E740481C1C}">
                <a14:useLocalDpi xmlns:a14="http://schemas.microsoft.com/office/drawing/2010/main" val="0"/>
              </a:ext>
            </a:extLst>
          </a:blip>
          <a:srcRect l="14567" t="8333" r="5833" b="9445"/>
          <a:stretch/>
        </p:blipFill>
        <p:spPr>
          <a:xfrm>
            <a:off x="3379639" y="1271589"/>
            <a:ext cx="5695277" cy="3529762"/>
          </a:xfrm>
          <a:prstGeom prst="rect">
            <a:avLst/>
          </a:prstGeom>
        </p:spPr>
      </p:pic>
      <p:grpSp>
        <p:nvGrpSpPr>
          <p:cNvPr id="27" name="Grupo 26"/>
          <p:cNvGrpSpPr/>
          <p:nvPr/>
        </p:nvGrpSpPr>
        <p:grpSpPr>
          <a:xfrm>
            <a:off x="2178966" y="1427436"/>
            <a:ext cx="3066626" cy="623210"/>
            <a:chOff x="2179115" y="1905678"/>
            <a:chExt cx="2868090" cy="623210"/>
          </a:xfrm>
        </p:grpSpPr>
        <p:sp>
          <p:nvSpPr>
            <p:cNvPr id="8" name="Rounded Rectangle 7">
              <a:extLst>
                <a:ext uri="{FF2B5EF4-FFF2-40B4-BE49-F238E27FC236}">
                  <a16:creationId xmlns:a16="http://schemas.microsoft.com/office/drawing/2014/main" id="{C8DD79F2-33EE-AA4C-9AEA-4646E1ABED7C}"/>
                </a:ext>
              </a:extLst>
            </p:cNvPr>
            <p:cNvSpPr/>
            <p:nvPr/>
          </p:nvSpPr>
          <p:spPr>
            <a:xfrm>
              <a:off x="2402618" y="1905678"/>
              <a:ext cx="2644587" cy="623210"/>
            </a:xfrm>
            <a:prstGeom prst="roundRect">
              <a:avLst/>
            </a:prstGeom>
            <a:solidFill>
              <a:schemeClr val="bg1"/>
            </a:solidFill>
            <a:ln>
              <a:noFill/>
            </a:ln>
            <a:effectLst>
              <a:outerShdw blurRad="190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050"/>
            </a:p>
          </p:txBody>
        </p:sp>
        <p:sp>
          <p:nvSpPr>
            <p:cNvPr id="9" name="Rectangle 8">
              <a:extLst>
                <a:ext uri="{FF2B5EF4-FFF2-40B4-BE49-F238E27FC236}">
                  <a16:creationId xmlns:a16="http://schemas.microsoft.com/office/drawing/2014/main" id="{9F2D79C2-A4A6-C646-818E-5EABCF2FA461}"/>
                </a:ext>
              </a:extLst>
            </p:cNvPr>
            <p:cNvSpPr/>
            <p:nvPr/>
          </p:nvSpPr>
          <p:spPr>
            <a:xfrm>
              <a:off x="2691983" y="1974890"/>
              <a:ext cx="1873053" cy="553998"/>
            </a:xfrm>
            <a:prstGeom prst="rect">
              <a:avLst/>
            </a:prstGeom>
          </p:spPr>
          <p:txBody>
            <a:bodyPr wrap="square">
              <a:spAutoFit/>
            </a:bodyPr>
            <a:lstStyle/>
            <a:p>
              <a:pPr algn="ctr" fontAlgn="base"/>
              <a:r>
                <a:rPr lang="fr-CA" sz="1000" dirty="0">
                  <a:latin typeface="Microsoft YaHei Light" panose="020B0502040204020203" pitchFamily="34" charset="-122"/>
                  <a:ea typeface="Microsoft YaHei Light" panose="020B0502040204020203" pitchFamily="34" charset="-122"/>
                </a:rPr>
                <a:t>La participation du Brésil </a:t>
              </a:r>
              <a:br>
                <a:rPr lang="fr-CA" sz="1000" dirty="0">
                  <a:latin typeface="Microsoft YaHei Light" panose="020B0502040204020203" pitchFamily="34" charset="-122"/>
                  <a:ea typeface="Microsoft YaHei Light" panose="020B0502040204020203" pitchFamily="34" charset="-122"/>
                </a:rPr>
              </a:br>
              <a:r>
                <a:rPr lang="fr-CA" sz="1000" dirty="0">
                  <a:latin typeface="Microsoft YaHei Light" panose="020B0502040204020203" pitchFamily="34" charset="-122"/>
                  <a:ea typeface="Microsoft YaHei Light" panose="020B0502040204020203" pitchFamily="34" charset="-122"/>
                </a:rPr>
                <a:t>aux salons et événements internationaux.</a:t>
              </a:r>
            </a:p>
          </p:txBody>
        </p:sp>
        <p:sp>
          <p:nvSpPr>
            <p:cNvPr id="11" name="Oval 10">
              <a:extLst>
                <a:ext uri="{FF2B5EF4-FFF2-40B4-BE49-F238E27FC236}">
                  <a16:creationId xmlns:a16="http://schemas.microsoft.com/office/drawing/2014/main" id="{939AA7D5-C3F2-B148-9CED-467B344F1BCD}"/>
                </a:ext>
              </a:extLst>
            </p:cNvPr>
            <p:cNvSpPr/>
            <p:nvPr/>
          </p:nvSpPr>
          <p:spPr>
            <a:xfrm>
              <a:off x="2179115" y="2028108"/>
              <a:ext cx="374072" cy="407848"/>
            </a:xfrm>
            <a:prstGeom prst="ellipse">
              <a:avLst/>
            </a:prstGeom>
            <a:solidFill>
              <a:srgbClr val="003866"/>
            </a:solidFill>
            <a:ln>
              <a:solidFill>
                <a:srgbClr val="00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050"/>
            </a:p>
          </p:txBody>
        </p:sp>
      </p:grpSp>
      <p:sp>
        <p:nvSpPr>
          <p:cNvPr id="21" name="Rectangle 20">
            <a:extLst>
              <a:ext uri="{FF2B5EF4-FFF2-40B4-BE49-F238E27FC236}">
                <a16:creationId xmlns:a16="http://schemas.microsoft.com/office/drawing/2014/main" id="{B4AB6F59-26E6-624B-B3BB-EB985DD3DA1D}"/>
              </a:ext>
            </a:extLst>
          </p:cNvPr>
          <p:cNvSpPr/>
          <p:nvPr/>
        </p:nvSpPr>
        <p:spPr>
          <a:xfrm>
            <a:off x="235605" y="312397"/>
            <a:ext cx="3236258" cy="891911"/>
          </a:xfrm>
          <a:prstGeom prst="rect">
            <a:avLst/>
          </a:prstGeom>
        </p:spPr>
        <p:txBody>
          <a:bodyPr wrap="square">
            <a:spAutoFit/>
          </a:bodyPr>
          <a:lstStyle/>
          <a:p>
            <a:pPr>
              <a:lnSpc>
                <a:spcPct val="150000"/>
              </a:lnSpc>
            </a:pPr>
            <a:r>
              <a:rPr lang="fr-CA" sz="1200" dirty="0" err="1">
                <a:latin typeface="Microsoft YaHei Light" panose="020B0502040204020203" pitchFamily="34" charset="-122"/>
                <a:ea typeface="Microsoft YaHei Light" panose="020B0502040204020203" pitchFamily="34" charset="-122"/>
              </a:rPr>
              <a:t>Brazilian</a:t>
            </a:r>
            <a:r>
              <a:rPr lang="fr-CA" sz="1200" dirty="0">
                <a:latin typeface="Microsoft YaHei Light" panose="020B0502040204020203" pitchFamily="34" charset="-122"/>
                <a:ea typeface="Microsoft YaHei Light" panose="020B0502040204020203" pitchFamily="34" charset="-122"/>
              </a:rPr>
              <a:t> </a:t>
            </a:r>
            <a:r>
              <a:rPr lang="fr-CA" sz="1200" dirty="0" err="1">
                <a:latin typeface="Microsoft YaHei Light" panose="020B0502040204020203" pitchFamily="34" charset="-122"/>
                <a:ea typeface="Microsoft YaHei Light" panose="020B0502040204020203" pitchFamily="34" charset="-122"/>
              </a:rPr>
              <a:t>Publishers</a:t>
            </a:r>
            <a:r>
              <a:rPr lang="fr-CA" sz="1200" dirty="0">
                <a:latin typeface="Microsoft YaHei Light" panose="020B0502040204020203" pitchFamily="34" charset="-122"/>
                <a:ea typeface="Microsoft YaHei Light" panose="020B0502040204020203" pitchFamily="34" charset="-122"/>
              </a:rPr>
              <a:t> </a:t>
            </a:r>
            <a:r>
              <a:rPr lang="fr-CA" sz="1200" b="1" dirty="0">
                <a:latin typeface="Microsoft YaHei Light" panose="020B0502040204020203" pitchFamily="34" charset="-122"/>
                <a:ea typeface="Microsoft YaHei Light" panose="020B0502040204020203" pitchFamily="34" charset="-122"/>
              </a:rPr>
              <a:t>stimule les exportations</a:t>
            </a:r>
            <a:r>
              <a:rPr lang="fr-CA" sz="1200" dirty="0">
                <a:latin typeface="Microsoft YaHei Light" panose="020B0502040204020203" pitchFamily="34" charset="-122"/>
                <a:ea typeface="Microsoft YaHei Light" panose="020B0502040204020203" pitchFamily="34" charset="-122"/>
              </a:rPr>
              <a:t> par des activités promotionnelles visant à améliorer les ventes de droits, notamment :</a:t>
            </a:r>
          </a:p>
        </p:txBody>
      </p:sp>
      <p:sp>
        <p:nvSpPr>
          <p:cNvPr id="24" name="Rounded Rectangle 7">
            <a:extLst>
              <a:ext uri="{FF2B5EF4-FFF2-40B4-BE49-F238E27FC236}">
                <a16:creationId xmlns:a16="http://schemas.microsoft.com/office/drawing/2014/main" id="{C8DD79F2-33EE-AA4C-9AEA-4646E1ABED7C}"/>
              </a:ext>
            </a:extLst>
          </p:cNvPr>
          <p:cNvSpPr/>
          <p:nvPr/>
        </p:nvSpPr>
        <p:spPr>
          <a:xfrm>
            <a:off x="2373737" y="2206493"/>
            <a:ext cx="2898351" cy="886362"/>
          </a:xfrm>
          <a:prstGeom prst="roundRect">
            <a:avLst/>
          </a:prstGeom>
          <a:solidFill>
            <a:schemeClr val="bg1"/>
          </a:solidFill>
          <a:ln>
            <a:noFill/>
          </a:ln>
          <a:effectLst>
            <a:outerShdw blurRad="190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1066800" algn="just" fontAlgn="base"/>
            <a:endParaRPr lang="fr-CA" sz="1000">
              <a:solidFill>
                <a:srgbClr val="000000"/>
              </a:solidFill>
              <a:latin typeface="Microsoft YaHei Light" panose="020B0502040204020203" pitchFamily="34" charset="-122"/>
              <a:ea typeface="Microsoft YaHei Light" panose="020B0502040204020203" pitchFamily="34" charset="-122"/>
              <a:cs typeface="Arial"/>
            </a:endParaRPr>
          </a:p>
        </p:txBody>
      </p:sp>
      <p:sp>
        <p:nvSpPr>
          <p:cNvPr id="28" name="Retângulo 27"/>
          <p:cNvSpPr/>
          <p:nvPr/>
        </p:nvSpPr>
        <p:spPr>
          <a:xfrm>
            <a:off x="2596484" y="2231081"/>
            <a:ext cx="3558534" cy="861774"/>
          </a:xfrm>
          <a:prstGeom prst="rect">
            <a:avLst/>
          </a:prstGeom>
        </p:spPr>
        <p:txBody>
          <a:bodyPr wrap="square">
            <a:spAutoFit/>
          </a:bodyPr>
          <a:lstStyle/>
          <a:p>
            <a:pPr marR="1066800" algn="ctr" fontAlgn="base"/>
            <a:r>
              <a:rPr lang="fr-CA" sz="1000" dirty="0">
                <a:latin typeface="Microsoft YaHei Light" panose="020B0502040204020203" pitchFamily="34" charset="-122"/>
                <a:ea typeface="Microsoft YaHei Light" panose="020B0502040204020203" pitchFamily="34" charset="-122"/>
              </a:rPr>
              <a:t>Des invitations lancées à des professionnels internationaux à visiter </a:t>
            </a:r>
            <a:br>
              <a:rPr lang="fr-CA" sz="1000" dirty="0">
                <a:latin typeface="Microsoft YaHei Light" panose="020B0502040204020203" pitchFamily="34" charset="-122"/>
                <a:ea typeface="Microsoft YaHei Light" panose="020B0502040204020203" pitchFamily="34" charset="-122"/>
              </a:rPr>
            </a:br>
            <a:r>
              <a:rPr lang="fr-CA" sz="1000" dirty="0">
                <a:latin typeface="Microsoft YaHei Light" panose="020B0502040204020203" pitchFamily="34" charset="-122"/>
                <a:ea typeface="Microsoft YaHei Light" panose="020B0502040204020203" pitchFamily="34" charset="-122"/>
              </a:rPr>
              <a:t>le Brésil et à y faire des affaires, </a:t>
            </a:r>
            <a:br>
              <a:rPr lang="fr-CA" sz="1000" dirty="0">
                <a:latin typeface="Microsoft YaHei Light" panose="020B0502040204020203" pitchFamily="34" charset="-122"/>
                <a:ea typeface="Microsoft YaHei Light" panose="020B0502040204020203" pitchFamily="34" charset="-122"/>
              </a:rPr>
            </a:br>
            <a:r>
              <a:rPr lang="fr-CA" sz="1000" dirty="0">
                <a:latin typeface="Microsoft YaHei Light" panose="020B0502040204020203" pitchFamily="34" charset="-122"/>
                <a:ea typeface="Microsoft YaHei Light" panose="020B0502040204020203" pitchFamily="34" charset="-122"/>
              </a:rPr>
              <a:t>comme dans le cadre des journées professionnelles.</a:t>
            </a:r>
          </a:p>
        </p:txBody>
      </p:sp>
      <p:grpSp>
        <p:nvGrpSpPr>
          <p:cNvPr id="29" name="Grupo 28"/>
          <p:cNvGrpSpPr/>
          <p:nvPr/>
        </p:nvGrpSpPr>
        <p:grpSpPr>
          <a:xfrm>
            <a:off x="2373737" y="3201362"/>
            <a:ext cx="3575499" cy="623210"/>
            <a:chOff x="2347308" y="1903539"/>
            <a:chExt cx="3087598" cy="623210"/>
          </a:xfrm>
        </p:grpSpPr>
        <p:sp>
          <p:nvSpPr>
            <p:cNvPr id="30" name="Rounded Rectangle 7">
              <a:extLst>
                <a:ext uri="{FF2B5EF4-FFF2-40B4-BE49-F238E27FC236}">
                  <a16:creationId xmlns:a16="http://schemas.microsoft.com/office/drawing/2014/main" id="{C8DD79F2-33EE-AA4C-9AEA-4646E1ABED7C}"/>
                </a:ext>
              </a:extLst>
            </p:cNvPr>
            <p:cNvSpPr/>
            <p:nvPr/>
          </p:nvSpPr>
          <p:spPr>
            <a:xfrm>
              <a:off x="2347308" y="1903539"/>
              <a:ext cx="2496252" cy="623210"/>
            </a:xfrm>
            <a:prstGeom prst="roundRect">
              <a:avLst/>
            </a:prstGeom>
            <a:solidFill>
              <a:schemeClr val="bg1"/>
            </a:solidFill>
            <a:ln>
              <a:noFill/>
            </a:ln>
            <a:effectLst>
              <a:outerShdw blurRad="190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050"/>
            </a:p>
          </p:txBody>
        </p:sp>
        <p:sp>
          <p:nvSpPr>
            <p:cNvPr id="31" name="Rectangle 8">
              <a:extLst>
                <a:ext uri="{FF2B5EF4-FFF2-40B4-BE49-F238E27FC236}">
                  <a16:creationId xmlns:a16="http://schemas.microsoft.com/office/drawing/2014/main" id="{9F2D79C2-A4A6-C646-818E-5EABCF2FA461}"/>
                </a:ext>
              </a:extLst>
            </p:cNvPr>
            <p:cNvSpPr/>
            <p:nvPr/>
          </p:nvSpPr>
          <p:spPr>
            <a:xfrm>
              <a:off x="2652656" y="1938145"/>
              <a:ext cx="2782250" cy="553998"/>
            </a:xfrm>
            <a:prstGeom prst="rect">
              <a:avLst/>
            </a:prstGeom>
          </p:spPr>
          <p:txBody>
            <a:bodyPr wrap="square">
              <a:spAutoFit/>
            </a:bodyPr>
            <a:lstStyle/>
            <a:p>
              <a:pPr marR="1066800" algn="ctr" fontAlgn="base"/>
              <a:r>
                <a:rPr lang="fr-CA" sz="1000" dirty="0">
                  <a:latin typeface="Microsoft YaHei Light" panose="020B0502040204020203" pitchFamily="34" charset="-122"/>
                  <a:ea typeface="Microsoft YaHei Light" panose="020B0502040204020203" pitchFamily="34" charset="-122"/>
                </a:rPr>
                <a:t>La production d’un catalogue de livres et de droits brésiliens pour promouvoir les livres à l’étranger.</a:t>
              </a:r>
            </a:p>
          </p:txBody>
        </p:sp>
      </p:grpSp>
      <p:sp>
        <p:nvSpPr>
          <p:cNvPr id="34" name="Oval 10">
            <a:extLst>
              <a:ext uri="{FF2B5EF4-FFF2-40B4-BE49-F238E27FC236}">
                <a16:creationId xmlns:a16="http://schemas.microsoft.com/office/drawing/2014/main" id="{939AA7D5-C3F2-B148-9CED-467B344F1BCD}"/>
              </a:ext>
            </a:extLst>
          </p:cNvPr>
          <p:cNvSpPr/>
          <p:nvPr/>
        </p:nvSpPr>
        <p:spPr>
          <a:xfrm>
            <a:off x="2173754" y="2388266"/>
            <a:ext cx="399966" cy="407848"/>
          </a:xfrm>
          <a:prstGeom prst="ellipse">
            <a:avLst/>
          </a:prstGeom>
          <a:solidFill>
            <a:srgbClr val="003866"/>
          </a:solidFill>
          <a:ln>
            <a:solidFill>
              <a:srgbClr val="00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050"/>
          </a:p>
        </p:txBody>
      </p:sp>
      <p:sp>
        <p:nvSpPr>
          <p:cNvPr id="35" name="Oval 10">
            <a:extLst>
              <a:ext uri="{FF2B5EF4-FFF2-40B4-BE49-F238E27FC236}">
                <a16:creationId xmlns:a16="http://schemas.microsoft.com/office/drawing/2014/main" id="{939AA7D5-C3F2-B148-9CED-467B344F1BCD}"/>
              </a:ext>
            </a:extLst>
          </p:cNvPr>
          <p:cNvSpPr/>
          <p:nvPr/>
        </p:nvSpPr>
        <p:spPr>
          <a:xfrm>
            <a:off x="2190363" y="3327183"/>
            <a:ext cx="399966" cy="407848"/>
          </a:xfrm>
          <a:prstGeom prst="ellipse">
            <a:avLst/>
          </a:prstGeom>
          <a:solidFill>
            <a:srgbClr val="003866"/>
          </a:solidFill>
          <a:ln>
            <a:solidFill>
              <a:srgbClr val="00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050"/>
          </a:p>
        </p:txBody>
      </p:sp>
      <p:grpSp>
        <p:nvGrpSpPr>
          <p:cNvPr id="36" name="Grupo 35"/>
          <p:cNvGrpSpPr/>
          <p:nvPr/>
        </p:nvGrpSpPr>
        <p:grpSpPr>
          <a:xfrm>
            <a:off x="2190363" y="4035346"/>
            <a:ext cx="3045801" cy="623210"/>
            <a:chOff x="2179115" y="1896988"/>
            <a:chExt cx="2848616" cy="623210"/>
          </a:xfrm>
        </p:grpSpPr>
        <p:sp>
          <p:nvSpPr>
            <p:cNvPr id="37" name="Rounded Rectangle 7">
              <a:extLst>
                <a:ext uri="{FF2B5EF4-FFF2-40B4-BE49-F238E27FC236}">
                  <a16:creationId xmlns:a16="http://schemas.microsoft.com/office/drawing/2014/main" id="{C8DD79F2-33EE-AA4C-9AEA-4646E1ABED7C}"/>
                </a:ext>
              </a:extLst>
            </p:cNvPr>
            <p:cNvSpPr/>
            <p:nvPr/>
          </p:nvSpPr>
          <p:spPr>
            <a:xfrm>
              <a:off x="2383144" y="1896988"/>
              <a:ext cx="2644587" cy="623210"/>
            </a:xfrm>
            <a:prstGeom prst="roundRect">
              <a:avLst/>
            </a:prstGeom>
            <a:solidFill>
              <a:schemeClr val="bg1"/>
            </a:solidFill>
            <a:ln>
              <a:noFill/>
            </a:ln>
            <a:effectLst>
              <a:outerShdw blurRad="190500" sx="102000" sy="102000" algn="ctr" rotWithShape="0">
                <a:schemeClr val="bg1">
                  <a:lumMod val="8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050"/>
            </a:p>
          </p:txBody>
        </p:sp>
        <p:sp>
          <p:nvSpPr>
            <p:cNvPr id="38" name="Rectangle 8">
              <a:extLst>
                <a:ext uri="{FF2B5EF4-FFF2-40B4-BE49-F238E27FC236}">
                  <a16:creationId xmlns:a16="http://schemas.microsoft.com/office/drawing/2014/main" id="{9F2D79C2-A4A6-C646-818E-5EABCF2FA461}"/>
                </a:ext>
              </a:extLst>
            </p:cNvPr>
            <p:cNvSpPr/>
            <p:nvPr/>
          </p:nvSpPr>
          <p:spPr>
            <a:xfrm>
              <a:off x="2823904" y="1966199"/>
              <a:ext cx="1873053" cy="553998"/>
            </a:xfrm>
            <a:prstGeom prst="rect">
              <a:avLst/>
            </a:prstGeom>
          </p:spPr>
          <p:txBody>
            <a:bodyPr wrap="square">
              <a:spAutoFit/>
            </a:bodyPr>
            <a:lstStyle/>
            <a:p>
              <a:pPr algn="ctr" fontAlgn="base"/>
              <a:r>
                <a:rPr lang="fr-CA" sz="1000" dirty="0">
                  <a:latin typeface="Microsoft YaHei Light" panose="020B0502040204020203" pitchFamily="34" charset="-122"/>
                  <a:ea typeface="Microsoft YaHei Light" panose="020B0502040204020203" pitchFamily="34" charset="-122"/>
                </a:rPr>
                <a:t>Les subventions de traduction de </a:t>
              </a:r>
              <a:r>
                <a:rPr lang="fr-CA" sz="1000" dirty="0" err="1">
                  <a:latin typeface="Microsoft YaHei Light" panose="020B0502040204020203" pitchFamily="34" charset="-122"/>
                  <a:ea typeface="Microsoft YaHei Light" panose="020B0502040204020203" pitchFamily="34" charset="-122"/>
                </a:rPr>
                <a:t>Brazilian</a:t>
              </a:r>
              <a:r>
                <a:rPr lang="fr-CA" sz="1000" dirty="0">
                  <a:latin typeface="Microsoft YaHei Light" panose="020B0502040204020203" pitchFamily="34" charset="-122"/>
                  <a:ea typeface="Microsoft YaHei Light" panose="020B0502040204020203" pitchFamily="34" charset="-122"/>
                </a:rPr>
                <a:t> </a:t>
              </a:r>
              <a:r>
                <a:rPr lang="fr-CA" sz="1000" dirty="0" err="1">
                  <a:latin typeface="Microsoft YaHei Light" panose="020B0502040204020203" pitchFamily="34" charset="-122"/>
                  <a:ea typeface="Microsoft YaHei Light" panose="020B0502040204020203" pitchFamily="34" charset="-122"/>
                </a:rPr>
                <a:t>Publishers</a:t>
              </a:r>
              <a:r>
                <a:rPr lang="fr-CA" sz="1000" dirty="0">
                  <a:latin typeface="Microsoft YaHei Light" panose="020B0502040204020203" pitchFamily="34" charset="-122"/>
                  <a:ea typeface="Microsoft YaHei Light" panose="020B0502040204020203" pitchFamily="34" charset="-122"/>
                </a:rPr>
                <a:t>, </a:t>
              </a:r>
              <a:br>
                <a:rPr lang="fr-CA" sz="1000" dirty="0">
                  <a:latin typeface="Microsoft YaHei Light" panose="020B0502040204020203" pitchFamily="34" charset="-122"/>
                  <a:ea typeface="Microsoft YaHei Light" panose="020B0502040204020203" pitchFamily="34" charset="-122"/>
                </a:rPr>
              </a:br>
              <a:r>
                <a:rPr lang="fr-CA" sz="1000" dirty="0">
                  <a:latin typeface="Microsoft YaHei Light" panose="020B0502040204020203" pitchFamily="34" charset="-122"/>
                  <a:ea typeface="Microsoft YaHei Light" panose="020B0502040204020203" pitchFamily="34" charset="-122"/>
                </a:rPr>
                <a:t>et bien plus!</a:t>
              </a:r>
            </a:p>
          </p:txBody>
        </p:sp>
        <p:sp>
          <p:nvSpPr>
            <p:cNvPr id="39" name="Oval 10">
              <a:extLst>
                <a:ext uri="{FF2B5EF4-FFF2-40B4-BE49-F238E27FC236}">
                  <a16:creationId xmlns:a16="http://schemas.microsoft.com/office/drawing/2014/main" id="{939AA7D5-C3F2-B148-9CED-467B344F1BCD}"/>
                </a:ext>
              </a:extLst>
            </p:cNvPr>
            <p:cNvSpPr/>
            <p:nvPr/>
          </p:nvSpPr>
          <p:spPr>
            <a:xfrm>
              <a:off x="2179115" y="2028108"/>
              <a:ext cx="374072" cy="407848"/>
            </a:xfrm>
            <a:prstGeom prst="ellipse">
              <a:avLst/>
            </a:prstGeom>
            <a:solidFill>
              <a:srgbClr val="003866"/>
            </a:solidFill>
            <a:ln>
              <a:solidFill>
                <a:srgbClr val="0038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050"/>
            </a:p>
          </p:txBody>
        </p:sp>
      </p:grpSp>
      <p:pic>
        <p:nvPicPr>
          <p:cNvPr id="40" name="Google Shape;98;p7"/>
          <p:cNvPicPr preferRelativeResize="0"/>
          <p:nvPr/>
        </p:nvPicPr>
        <p:blipFill rotWithShape="1">
          <a:blip r:embed="rId4">
            <a:alphaModFix/>
          </a:blip>
          <a:srcRect r="29173" b="22758"/>
          <a:stretch/>
        </p:blipFill>
        <p:spPr>
          <a:xfrm rot="6673076">
            <a:off x="-296943" y="3828151"/>
            <a:ext cx="1616016" cy="1660808"/>
          </a:xfrm>
          <a:prstGeom prst="rect">
            <a:avLst/>
          </a:prstGeom>
          <a:noFill/>
          <a:ln>
            <a:noFill/>
          </a:ln>
        </p:spPr>
      </p:pic>
    </p:spTree>
    <p:extLst>
      <p:ext uri="{BB962C8B-B14F-4D97-AF65-F5344CB8AC3E}">
        <p14:creationId xmlns:p14="http://schemas.microsoft.com/office/powerpoint/2010/main" val="1913563452"/>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a xmlns="84cadb20-f434-4e5f-9402-565ce20de14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3069DA35AA9EB1449B8BA23E7468505A" ma:contentTypeVersion="14" ma:contentTypeDescription="Crie um novo documento." ma:contentTypeScope="" ma:versionID="fe53521f5c93f92c847fa1cc90bdf1b3">
  <xsd:schema xmlns:xsd="http://www.w3.org/2001/XMLSchema" xmlns:xs="http://www.w3.org/2001/XMLSchema" xmlns:p="http://schemas.microsoft.com/office/2006/metadata/properties" xmlns:ns2="84cadb20-f434-4e5f-9402-565ce20de14c" xmlns:ns3="4da8803a-7baf-4372-8d93-5b4106986a8e" targetNamespace="http://schemas.microsoft.com/office/2006/metadata/properties" ma:root="true" ma:fieldsID="d442e4c26e179db2ec09cdb8d5aaa1c2" ns2:_="" ns3:_="">
    <xsd:import namespace="84cadb20-f434-4e5f-9402-565ce20de14c"/>
    <xsd:import namespace="4da8803a-7baf-4372-8d93-5b4106986a8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Data" minOccurs="0"/>
                <xsd:element ref="ns3:SharedWithUsers" minOccurs="0"/>
                <xsd:element ref="ns3:SharedWithDetails"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cadb20-f434-4e5f-9402-565ce20de1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Data" ma:index="13" nillable="true" ma:displayName="Data" ma:format="DateOnly" ma:internalName="Data">
      <xsd:simpleType>
        <xsd:restriction base="dms:DateTime"/>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da8803a-7baf-4372-8d93-5b4106986a8e" elementFormDefault="qualified">
    <xsd:import namespace="http://schemas.microsoft.com/office/2006/documentManagement/types"/>
    <xsd:import namespace="http://schemas.microsoft.com/office/infopath/2007/PartnerControls"/>
    <xsd:element name="SharedWithUsers" ma:index="14"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Detalhes de Compartilhado Com"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9C4899-F159-45DB-A72C-E0C978F4AB03}">
  <ds:schemaRefs>
    <ds:schemaRef ds:uri="http://schemas.microsoft.com/sharepoint/v3/contenttype/forms"/>
  </ds:schemaRefs>
</ds:datastoreItem>
</file>

<file path=customXml/itemProps2.xml><?xml version="1.0" encoding="utf-8"?>
<ds:datastoreItem xmlns:ds="http://schemas.openxmlformats.org/officeDocument/2006/customXml" ds:itemID="{A2B03600-DDF7-4E03-80A3-4727653AC9C0}">
  <ds:schemaRefs>
    <ds:schemaRef ds:uri="http://purl.org/dc/terms/"/>
    <ds:schemaRef ds:uri="http://schemas.openxmlformats.org/package/2006/metadata/core-properties"/>
    <ds:schemaRef ds:uri="84cadb20-f434-4e5f-9402-565ce20de14c"/>
    <ds:schemaRef ds:uri="http://schemas.microsoft.com/office/2006/documentManagement/types"/>
    <ds:schemaRef ds:uri="http://schemas.microsoft.com/office/infopath/2007/PartnerControls"/>
    <ds:schemaRef ds:uri="http://purl.org/dc/elements/1.1/"/>
    <ds:schemaRef ds:uri="http://schemas.microsoft.com/office/2006/metadata/properties"/>
    <ds:schemaRef ds:uri="4da8803a-7baf-4372-8d93-5b4106986a8e"/>
    <ds:schemaRef ds:uri="http://www.w3.org/XML/1998/namespace"/>
    <ds:schemaRef ds:uri="http://purl.org/dc/dcmitype/"/>
  </ds:schemaRefs>
</ds:datastoreItem>
</file>

<file path=customXml/itemProps3.xml><?xml version="1.0" encoding="utf-8"?>
<ds:datastoreItem xmlns:ds="http://schemas.openxmlformats.org/officeDocument/2006/customXml" ds:itemID="{FD7E976F-07CF-422D-B8B6-A89073FB6C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cadb20-f434-4e5f-9402-565ce20de14c"/>
    <ds:schemaRef ds:uri="4da8803a-7baf-4372-8d93-5b4106986a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4679</TotalTime>
  <Words>2196</Words>
  <Application>Microsoft Office PowerPoint</Application>
  <PresentationFormat>On-screen Show (16:9)</PresentationFormat>
  <Paragraphs>287</Paragraphs>
  <Slides>31</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Microsoft YaHei Light</vt:lpstr>
      <vt:lpstr>Arial</vt:lpstr>
      <vt:lpstr>Courier New</vt:lpstr>
      <vt:lpstr>Montserrat</vt:lpstr>
      <vt:lpstr>Open Sans</vt:lpstr>
      <vt:lpstr>Poppins</vt:lpstr>
      <vt:lpstr>Source Sans Pro</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Interteia</dc:creator>
  <cp:lastModifiedBy>Christy Doucet</cp:lastModifiedBy>
  <cp:revision>334</cp:revision>
  <dcterms:modified xsi:type="dcterms:W3CDTF">2022-02-07T13:34:09Z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0x0101003069DA35AA9EB1449B8BA23E7468505A</vt:lpwstr>
  </property>
</Properties>
</file>