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6"/>
  </p:notesMasterIdLst>
  <p:sldIdLst>
    <p:sldId id="256" r:id="rId5"/>
    <p:sldId id="257" r:id="rId6"/>
    <p:sldId id="294" r:id="rId7"/>
    <p:sldId id="266" r:id="rId8"/>
    <p:sldId id="267" r:id="rId9"/>
    <p:sldId id="268" r:id="rId10"/>
    <p:sldId id="269" r:id="rId11"/>
    <p:sldId id="270" r:id="rId12"/>
    <p:sldId id="272" r:id="rId13"/>
    <p:sldId id="271" r:id="rId14"/>
    <p:sldId id="273" r:id="rId15"/>
    <p:sldId id="295" r:id="rId16"/>
    <p:sldId id="274" r:id="rId17"/>
    <p:sldId id="285" r:id="rId18"/>
    <p:sldId id="286" r:id="rId19"/>
    <p:sldId id="287" r:id="rId20"/>
    <p:sldId id="288" r:id="rId21"/>
    <p:sldId id="289" r:id="rId22"/>
    <p:sldId id="290" r:id="rId23"/>
    <p:sldId id="291" r:id="rId24"/>
    <p:sldId id="275" r:id="rId25"/>
    <p:sldId id="276" r:id="rId26"/>
    <p:sldId id="292" r:id="rId27"/>
    <p:sldId id="277" r:id="rId28"/>
    <p:sldId id="278" r:id="rId29"/>
    <p:sldId id="279" r:id="rId30"/>
    <p:sldId id="280" r:id="rId31"/>
    <p:sldId id="281" r:id="rId32"/>
    <p:sldId id="283" r:id="rId33"/>
    <p:sldId id="284" r:id="rId34"/>
    <p:sldId id="265"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ilQRLJ0LYGj6mG98H7XloBgfyam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64111A-894B-74E6-E4EA-14ACEEE95583}" name="Fernanda Dantas" initials="FD" userId="S::fernandadantas@cbl.org.br::68bc6ea8-c185-4f6f-ae67-83c218a8da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zilian Publishers" initials="" lastIdx="2" clrIdx="0"/>
  <p:cmAuthor id="2" name="Ana Carolina Barella | Interteia Comunicaçã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6"/>
    <a:srgbClr val="52ADDE"/>
    <a:srgbClr val="001628"/>
    <a:srgbClr val="281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snapToGrid="0">
      <p:cViewPr varScale="1">
        <p:scale>
          <a:sx n="78" d="100"/>
          <a:sy n="78" d="100"/>
        </p:scale>
        <p:origin x="96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73340007666798"/>
          <c:y val="0.14627959446017119"/>
          <c:w val="0.69411764705882351"/>
          <c:h val="0.84285714285714286"/>
        </c:manualLayout>
      </c:layout>
      <c:pieChart>
        <c:varyColors val="1"/>
        <c:dLbls>
          <c:dLblPos val="ctr"/>
          <c:showLegendKey val="0"/>
          <c:showVal val="1"/>
          <c:showCatName val="0"/>
          <c:showSerName val="0"/>
          <c:showPercent val="0"/>
          <c:showBubbleSize val="0"/>
          <c:showLeaderLines val="0"/>
        </c:dLbls>
        <c:firstSliceAng val="21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447787482538538E-2"/>
          <c:y val="1.2383164690513825E-2"/>
          <c:w val="0.97056976379051674"/>
          <c:h val="0.98761683530948619"/>
        </c:manualLayout>
      </c:layout>
      <c:pieChart>
        <c:varyColors val="1"/>
        <c:ser>
          <c:idx val="0"/>
          <c:order val="0"/>
          <c:tx>
            <c:strRef>
              <c:f>Sheet1!$B$1</c:f>
              <c:strCache>
                <c:ptCount val="1"/>
                <c:pt idx="0">
                  <c:v>Sales</c:v>
                </c:pt>
              </c:strCache>
            </c:strRef>
          </c:tx>
          <c:explosion val="87"/>
          <c:dPt>
            <c:idx val="0"/>
            <c:bubble3D val="0"/>
            <c:explosion val="32"/>
            <c:spPr>
              <a:solidFill>
                <a:srgbClr val="52ADDE"/>
              </a:solidFill>
            </c:spPr>
            <c:extLst>
              <c:ext xmlns:c16="http://schemas.microsoft.com/office/drawing/2014/chart" uri="{C3380CC4-5D6E-409C-BE32-E72D297353CC}">
                <c16:uniqueId val="{00000001-C862-4BF7-9EC6-B90FD144F014}"/>
              </c:ext>
            </c:extLst>
          </c:dPt>
          <c:dPt>
            <c:idx val="1"/>
            <c:bubble3D val="0"/>
            <c:explosion val="0"/>
            <c:spPr>
              <a:solidFill>
                <a:srgbClr val="003866"/>
              </a:solidFill>
            </c:spPr>
            <c:extLst>
              <c:ext xmlns:c16="http://schemas.microsoft.com/office/drawing/2014/chart" uri="{C3380CC4-5D6E-409C-BE32-E72D297353CC}">
                <c16:uniqueId val="{00000003-EE5E-4A59-A4A3-D95542499A2A}"/>
              </c:ext>
            </c:extLst>
          </c:dPt>
          <c:dLbls>
            <c:delete val="1"/>
          </c:dLbls>
          <c:cat>
            <c:strRef>
              <c:f>Sheet1!$A$2:$A$3</c:f>
              <c:strCache>
                <c:ptCount val="2"/>
                <c:pt idx="0">
                  <c:v>New ISBNs</c:v>
                </c:pt>
                <c:pt idx="1">
                  <c:v>Reprints</c:v>
                </c:pt>
              </c:strCache>
            </c:strRef>
          </c:cat>
          <c:val>
            <c:numRef>
              <c:f>Sheet1!$B$2:$B$3</c:f>
              <c:numCache>
                <c:formatCode>0%</c:formatCode>
                <c:ptCount val="2"/>
                <c:pt idx="0">
                  <c:v>0.19709143389540246</c:v>
                </c:pt>
                <c:pt idx="1">
                  <c:v>0.80290856863411719</c:v>
                </c:pt>
              </c:numCache>
            </c:numRef>
          </c:val>
          <c:extLst>
            <c:ext xmlns:c16="http://schemas.microsoft.com/office/drawing/2014/chart" uri="{C3380CC4-5D6E-409C-BE32-E72D297353CC}">
              <c16:uniqueId val="{00000002-C862-4BF7-9EC6-B90FD144F014}"/>
            </c:ext>
          </c:extLst>
        </c:ser>
        <c:dLbls>
          <c:dLblPos val="ctr"/>
          <c:showLegendKey val="0"/>
          <c:showVal val="1"/>
          <c:showCatName val="0"/>
          <c:showSerName val="0"/>
          <c:showPercent val="0"/>
          <c:showBubbleSize val="0"/>
          <c:showLeaderLines val="1"/>
        </c:dLbls>
        <c:firstSliceAng val="21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428051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fb023e9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fb023e9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5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b="1" dirty="0"/>
          </a:p>
        </p:txBody>
      </p:sp>
    </p:spTree>
    <p:extLst>
      <p:ext uri="{BB962C8B-B14F-4D97-AF65-F5344CB8AC3E}">
        <p14:creationId xmlns:p14="http://schemas.microsoft.com/office/powerpoint/2010/main" val="724423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4736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10349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2157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82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5058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f770d07c1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0f770d07c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7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064a3f3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1064a3f3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45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1064a3f37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1064a3f37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540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6055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FA6B5B-A67B-A344-8878-C90296B6F854}"/>
              </a:ext>
            </a:extLst>
          </p:cNvPr>
          <p:cNvSpPr>
            <a:spLocks noGrp="1"/>
          </p:cNvSpPr>
          <p:nvPr>
            <p:ph type="pic" sz="quarter" idx="10"/>
          </p:nvPr>
        </p:nvSpPr>
        <p:spPr>
          <a:xfrm>
            <a:off x="0" y="3419613"/>
            <a:ext cx="5692073" cy="1723887"/>
          </a:xfrm>
          <a:custGeom>
            <a:avLst/>
            <a:gdLst>
              <a:gd name="connsiteX0" fmla="*/ 0 w 7589430"/>
              <a:gd name="connsiteY0" fmla="*/ 0 h 2298516"/>
              <a:gd name="connsiteX1" fmla="*/ 7589430 w 7589430"/>
              <a:gd name="connsiteY1" fmla="*/ 0 h 2298516"/>
              <a:gd name="connsiteX2" fmla="*/ 7589430 w 7589430"/>
              <a:gd name="connsiteY2" fmla="*/ 2298516 h 2298516"/>
              <a:gd name="connsiteX3" fmla="*/ 0 w 7589430"/>
              <a:gd name="connsiteY3" fmla="*/ 2298516 h 2298516"/>
            </a:gdLst>
            <a:ahLst/>
            <a:cxnLst>
              <a:cxn ang="0">
                <a:pos x="connsiteX0" y="connsiteY0"/>
              </a:cxn>
              <a:cxn ang="0">
                <a:pos x="connsiteX1" y="connsiteY1"/>
              </a:cxn>
              <a:cxn ang="0">
                <a:pos x="connsiteX2" y="connsiteY2"/>
              </a:cxn>
              <a:cxn ang="0">
                <a:pos x="connsiteX3" y="connsiteY3"/>
              </a:cxn>
            </a:cxnLst>
            <a:rect l="l" t="t" r="r" b="b"/>
            <a:pathLst>
              <a:path w="7589430" h="2298516">
                <a:moveTo>
                  <a:pt x="0" y="0"/>
                </a:moveTo>
                <a:lnTo>
                  <a:pt x="7589430" y="0"/>
                </a:lnTo>
                <a:lnTo>
                  <a:pt x="7589430" y="2298516"/>
                </a:lnTo>
                <a:lnTo>
                  <a:pt x="0" y="2298516"/>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306501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22B97A9-AF85-084A-ADF5-58894B7B7A2D}"/>
              </a:ext>
            </a:extLst>
          </p:cNvPr>
          <p:cNvSpPr>
            <a:spLocks noGrp="1"/>
          </p:cNvSpPr>
          <p:nvPr>
            <p:ph type="pic" sz="quarter" idx="10"/>
          </p:nvPr>
        </p:nvSpPr>
        <p:spPr>
          <a:xfrm>
            <a:off x="1556686" y="910087"/>
            <a:ext cx="2620108" cy="3323492"/>
          </a:xfrm>
          <a:custGeom>
            <a:avLst/>
            <a:gdLst>
              <a:gd name="connsiteX0" fmla="*/ 0 w 3493477"/>
              <a:gd name="connsiteY0" fmla="*/ 0 h 4431323"/>
              <a:gd name="connsiteX1" fmla="*/ 3493477 w 3493477"/>
              <a:gd name="connsiteY1" fmla="*/ 0 h 4431323"/>
              <a:gd name="connsiteX2" fmla="*/ 3493477 w 3493477"/>
              <a:gd name="connsiteY2" fmla="*/ 4431323 h 4431323"/>
              <a:gd name="connsiteX3" fmla="*/ 0 w 3493477"/>
              <a:gd name="connsiteY3" fmla="*/ 4431323 h 4431323"/>
            </a:gdLst>
            <a:ahLst/>
            <a:cxnLst>
              <a:cxn ang="0">
                <a:pos x="connsiteX0" y="connsiteY0"/>
              </a:cxn>
              <a:cxn ang="0">
                <a:pos x="connsiteX1" y="connsiteY1"/>
              </a:cxn>
              <a:cxn ang="0">
                <a:pos x="connsiteX2" y="connsiteY2"/>
              </a:cxn>
              <a:cxn ang="0">
                <a:pos x="connsiteX3" y="connsiteY3"/>
              </a:cxn>
            </a:cxnLst>
            <a:rect l="l" t="t" r="r" b="b"/>
            <a:pathLst>
              <a:path w="3493477" h="4431323">
                <a:moveTo>
                  <a:pt x="0" y="0"/>
                </a:moveTo>
                <a:lnTo>
                  <a:pt x="3493477" y="0"/>
                </a:lnTo>
                <a:lnTo>
                  <a:pt x="3493477" y="4431323"/>
                </a:lnTo>
                <a:lnTo>
                  <a:pt x="0" y="4431323"/>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3313439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7FD17B-140B-8E4F-B6BF-38EA33904FCC}"/>
              </a:ext>
            </a:extLst>
          </p:cNvPr>
          <p:cNvSpPr>
            <a:spLocks noGrp="1"/>
          </p:cNvSpPr>
          <p:nvPr>
            <p:ph type="pic" sz="quarter" idx="10"/>
          </p:nvPr>
        </p:nvSpPr>
        <p:spPr>
          <a:xfrm>
            <a:off x="3770960" y="2254704"/>
            <a:ext cx="2165401" cy="2165401"/>
          </a:xfrm>
          <a:custGeom>
            <a:avLst/>
            <a:gdLst>
              <a:gd name="connsiteX0" fmla="*/ 0 w 2887201"/>
              <a:gd name="connsiteY0" fmla="*/ 0 h 2887201"/>
              <a:gd name="connsiteX1" fmla="*/ 2887201 w 2887201"/>
              <a:gd name="connsiteY1" fmla="*/ 0 h 2887201"/>
              <a:gd name="connsiteX2" fmla="*/ 2887201 w 2887201"/>
              <a:gd name="connsiteY2" fmla="*/ 2887201 h 2887201"/>
              <a:gd name="connsiteX3" fmla="*/ 0 w 2887201"/>
              <a:gd name="connsiteY3" fmla="*/ 2887201 h 2887201"/>
            </a:gdLst>
            <a:ahLst/>
            <a:cxnLst>
              <a:cxn ang="0">
                <a:pos x="connsiteX0" y="connsiteY0"/>
              </a:cxn>
              <a:cxn ang="0">
                <a:pos x="connsiteX1" y="connsiteY1"/>
              </a:cxn>
              <a:cxn ang="0">
                <a:pos x="connsiteX2" y="connsiteY2"/>
              </a:cxn>
              <a:cxn ang="0">
                <a:pos x="connsiteX3" y="connsiteY3"/>
              </a:cxn>
            </a:cxnLst>
            <a:rect l="l" t="t" r="r" b="b"/>
            <a:pathLst>
              <a:path w="2887201" h="2887201">
                <a:moveTo>
                  <a:pt x="0" y="0"/>
                </a:moveTo>
                <a:lnTo>
                  <a:pt x="2887201" y="0"/>
                </a:lnTo>
                <a:lnTo>
                  <a:pt x="2887201" y="2887201"/>
                </a:lnTo>
                <a:lnTo>
                  <a:pt x="0" y="2887201"/>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
        <p:nvSpPr>
          <p:cNvPr id="8" name="Picture Placeholder 7">
            <a:extLst>
              <a:ext uri="{FF2B5EF4-FFF2-40B4-BE49-F238E27FC236}">
                <a16:creationId xmlns:a16="http://schemas.microsoft.com/office/drawing/2014/main" id="{58FE7FAF-4185-834C-8CA9-3D58E3685E87}"/>
              </a:ext>
            </a:extLst>
          </p:cNvPr>
          <p:cNvSpPr>
            <a:spLocks noGrp="1"/>
          </p:cNvSpPr>
          <p:nvPr>
            <p:ph type="pic" sz="quarter" idx="11"/>
          </p:nvPr>
        </p:nvSpPr>
        <p:spPr>
          <a:xfrm>
            <a:off x="6035105" y="2254704"/>
            <a:ext cx="2165401" cy="2165401"/>
          </a:xfrm>
          <a:custGeom>
            <a:avLst/>
            <a:gdLst>
              <a:gd name="connsiteX0" fmla="*/ 0 w 2887201"/>
              <a:gd name="connsiteY0" fmla="*/ 0 h 2887201"/>
              <a:gd name="connsiteX1" fmla="*/ 2887201 w 2887201"/>
              <a:gd name="connsiteY1" fmla="*/ 0 h 2887201"/>
              <a:gd name="connsiteX2" fmla="*/ 2887201 w 2887201"/>
              <a:gd name="connsiteY2" fmla="*/ 2887201 h 2887201"/>
              <a:gd name="connsiteX3" fmla="*/ 0 w 2887201"/>
              <a:gd name="connsiteY3" fmla="*/ 2887201 h 2887201"/>
            </a:gdLst>
            <a:ahLst/>
            <a:cxnLst>
              <a:cxn ang="0">
                <a:pos x="connsiteX0" y="connsiteY0"/>
              </a:cxn>
              <a:cxn ang="0">
                <a:pos x="connsiteX1" y="connsiteY1"/>
              </a:cxn>
              <a:cxn ang="0">
                <a:pos x="connsiteX2" y="connsiteY2"/>
              </a:cxn>
              <a:cxn ang="0">
                <a:pos x="connsiteX3" y="connsiteY3"/>
              </a:cxn>
            </a:cxnLst>
            <a:rect l="l" t="t" r="r" b="b"/>
            <a:pathLst>
              <a:path w="2887201" h="2887201">
                <a:moveTo>
                  <a:pt x="0" y="0"/>
                </a:moveTo>
                <a:lnTo>
                  <a:pt x="2887201" y="0"/>
                </a:lnTo>
                <a:lnTo>
                  <a:pt x="2887201" y="2887201"/>
                </a:lnTo>
                <a:lnTo>
                  <a:pt x="0" y="2887201"/>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4116646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E338A5-649D-3F4F-B2EA-4E42E60AE336}"/>
              </a:ext>
            </a:extLst>
          </p:cNvPr>
          <p:cNvSpPr>
            <a:spLocks noGrp="1"/>
          </p:cNvSpPr>
          <p:nvPr>
            <p:ph type="pic" sz="quarter" idx="10"/>
          </p:nvPr>
        </p:nvSpPr>
        <p:spPr>
          <a:xfrm>
            <a:off x="810655" y="621663"/>
            <a:ext cx="2916518" cy="3900175"/>
          </a:xfrm>
          <a:custGeom>
            <a:avLst/>
            <a:gdLst>
              <a:gd name="connsiteX0" fmla="*/ 648128 w 3888690"/>
              <a:gd name="connsiteY0" fmla="*/ 0 h 5200233"/>
              <a:gd name="connsiteX1" fmla="*/ 3240562 w 3888690"/>
              <a:gd name="connsiteY1" fmla="*/ 0 h 5200233"/>
              <a:gd name="connsiteX2" fmla="*/ 3888690 w 3888690"/>
              <a:gd name="connsiteY2" fmla="*/ 648128 h 5200233"/>
              <a:gd name="connsiteX3" fmla="*/ 3888690 w 3888690"/>
              <a:gd name="connsiteY3" fmla="*/ 4552105 h 5200233"/>
              <a:gd name="connsiteX4" fmla="*/ 3240562 w 3888690"/>
              <a:gd name="connsiteY4" fmla="*/ 5200233 h 5200233"/>
              <a:gd name="connsiteX5" fmla="*/ 648128 w 3888690"/>
              <a:gd name="connsiteY5" fmla="*/ 5200233 h 5200233"/>
              <a:gd name="connsiteX6" fmla="*/ 0 w 3888690"/>
              <a:gd name="connsiteY6" fmla="*/ 4552105 h 5200233"/>
              <a:gd name="connsiteX7" fmla="*/ 0 w 3888690"/>
              <a:gd name="connsiteY7" fmla="*/ 648128 h 5200233"/>
              <a:gd name="connsiteX8" fmla="*/ 648128 w 3888690"/>
              <a:gd name="connsiteY8" fmla="*/ 0 h 520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8690" h="5200233">
                <a:moveTo>
                  <a:pt x="648128" y="0"/>
                </a:moveTo>
                <a:lnTo>
                  <a:pt x="3240562" y="0"/>
                </a:lnTo>
                <a:cubicBezTo>
                  <a:pt x="3598513" y="0"/>
                  <a:pt x="3888690" y="290177"/>
                  <a:pt x="3888690" y="648128"/>
                </a:cubicBezTo>
                <a:lnTo>
                  <a:pt x="3888690" y="4552105"/>
                </a:lnTo>
                <a:cubicBezTo>
                  <a:pt x="3888690" y="4910056"/>
                  <a:pt x="3598513" y="5200233"/>
                  <a:pt x="3240562" y="5200233"/>
                </a:cubicBezTo>
                <a:lnTo>
                  <a:pt x="648128" y="5200233"/>
                </a:lnTo>
                <a:cubicBezTo>
                  <a:pt x="290177" y="5200233"/>
                  <a:pt x="0" y="4910056"/>
                  <a:pt x="0" y="4552105"/>
                </a:cubicBezTo>
                <a:lnTo>
                  <a:pt x="0" y="648128"/>
                </a:lnTo>
                <a:cubicBezTo>
                  <a:pt x="0" y="290177"/>
                  <a:pt x="290177" y="0"/>
                  <a:pt x="648128"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299564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562808-594D-5140-AB22-98FC88B2AD85}"/>
              </a:ext>
            </a:extLst>
          </p:cNvPr>
          <p:cNvSpPr>
            <a:spLocks noGrp="1"/>
          </p:cNvSpPr>
          <p:nvPr>
            <p:ph type="pic" sz="quarter" idx="10"/>
          </p:nvPr>
        </p:nvSpPr>
        <p:spPr>
          <a:xfrm>
            <a:off x="4572000" y="659311"/>
            <a:ext cx="3870485" cy="2967293"/>
          </a:xfrm>
          <a:custGeom>
            <a:avLst/>
            <a:gdLst>
              <a:gd name="connsiteX0" fmla="*/ 0 w 5160646"/>
              <a:gd name="connsiteY0" fmla="*/ 0 h 3956391"/>
              <a:gd name="connsiteX1" fmla="*/ 5160646 w 5160646"/>
              <a:gd name="connsiteY1" fmla="*/ 0 h 3956391"/>
              <a:gd name="connsiteX2" fmla="*/ 5160646 w 5160646"/>
              <a:gd name="connsiteY2" fmla="*/ 3956391 h 3956391"/>
              <a:gd name="connsiteX3" fmla="*/ 0 w 5160646"/>
              <a:gd name="connsiteY3" fmla="*/ 3956391 h 3956391"/>
            </a:gdLst>
            <a:ahLst/>
            <a:cxnLst>
              <a:cxn ang="0">
                <a:pos x="connsiteX0" y="connsiteY0"/>
              </a:cxn>
              <a:cxn ang="0">
                <a:pos x="connsiteX1" y="connsiteY1"/>
              </a:cxn>
              <a:cxn ang="0">
                <a:pos x="connsiteX2" y="connsiteY2"/>
              </a:cxn>
              <a:cxn ang="0">
                <a:pos x="connsiteX3" y="connsiteY3"/>
              </a:cxn>
            </a:cxnLst>
            <a:rect l="l" t="t" r="r" b="b"/>
            <a:pathLst>
              <a:path w="5160646" h="3956391">
                <a:moveTo>
                  <a:pt x="0" y="0"/>
                </a:moveTo>
                <a:lnTo>
                  <a:pt x="5160646" y="0"/>
                </a:lnTo>
                <a:lnTo>
                  <a:pt x="5160646" y="3956391"/>
                </a:lnTo>
                <a:lnTo>
                  <a:pt x="0" y="3956391"/>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1943422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F97EAF-C016-354D-814C-8B7BBAA02912}"/>
              </a:ext>
            </a:extLst>
          </p:cNvPr>
          <p:cNvSpPr>
            <a:spLocks noGrp="1"/>
          </p:cNvSpPr>
          <p:nvPr>
            <p:ph type="pic" sz="quarter" idx="10"/>
          </p:nvPr>
        </p:nvSpPr>
        <p:spPr>
          <a:xfrm>
            <a:off x="914400" y="827172"/>
            <a:ext cx="2839453" cy="3489158"/>
          </a:xfrm>
          <a:custGeom>
            <a:avLst/>
            <a:gdLst>
              <a:gd name="connsiteX0" fmla="*/ 0 w 3785937"/>
              <a:gd name="connsiteY0" fmla="*/ 0 h 4652211"/>
              <a:gd name="connsiteX1" fmla="*/ 3785937 w 3785937"/>
              <a:gd name="connsiteY1" fmla="*/ 0 h 4652211"/>
              <a:gd name="connsiteX2" fmla="*/ 3785937 w 3785937"/>
              <a:gd name="connsiteY2" fmla="*/ 4652211 h 4652211"/>
              <a:gd name="connsiteX3" fmla="*/ 0 w 3785937"/>
              <a:gd name="connsiteY3" fmla="*/ 4652211 h 4652211"/>
            </a:gdLst>
            <a:ahLst/>
            <a:cxnLst>
              <a:cxn ang="0">
                <a:pos x="connsiteX0" y="connsiteY0"/>
              </a:cxn>
              <a:cxn ang="0">
                <a:pos x="connsiteX1" y="connsiteY1"/>
              </a:cxn>
              <a:cxn ang="0">
                <a:pos x="connsiteX2" y="connsiteY2"/>
              </a:cxn>
              <a:cxn ang="0">
                <a:pos x="connsiteX3" y="connsiteY3"/>
              </a:cxn>
            </a:cxnLst>
            <a:rect l="l" t="t" r="r" b="b"/>
            <a:pathLst>
              <a:path w="3785937" h="4652211">
                <a:moveTo>
                  <a:pt x="0" y="0"/>
                </a:moveTo>
                <a:lnTo>
                  <a:pt x="3785937" y="0"/>
                </a:lnTo>
                <a:lnTo>
                  <a:pt x="3785937" y="4652211"/>
                </a:lnTo>
                <a:lnTo>
                  <a:pt x="0" y="4652211"/>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2319011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959E92-EA63-AD4C-A87A-969E9749AEEB}"/>
              </a:ext>
            </a:extLst>
          </p:cNvPr>
          <p:cNvSpPr>
            <a:spLocks noGrp="1"/>
          </p:cNvSpPr>
          <p:nvPr>
            <p:ph type="pic" sz="quarter" idx="10"/>
          </p:nvPr>
        </p:nvSpPr>
        <p:spPr>
          <a:xfrm>
            <a:off x="5499101" y="1638301"/>
            <a:ext cx="2730500" cy="1727200"/>
          </a:xfrm>
          <a:custGeom>
            <a:avLst/>
            <a:gdLst>
              <a:gd name="connsiteX0" fmla="*/ 0 w 3640666"/>
              <a:gd name="connsiteY0" fmla="*/ 0 h 2302933"/>
              <a:gd name="connsiteX1" fmla="*/ 3640666 w 3640666"/>
              <a:gd name="connsiteY1" fmla="*/ 0 h 2302933"/>
              <a:gd name="connsiteX2" fmla="*/ 3640666 w 3640666"/>
              <a:gd name="connsiteY2" fmla="*/ 2302933 h 2302933"/>
              <a:gd name="connsiteX3" fmla="*/ 0 w 3640666"/>
              <a:gd name="connsiteY3" fmla="*/ 2302933 h 2302933"/>
            </a:gdLst>
            <a:ahLst/>
            <a:cxnLst>
              <a:cxn ang="0">
                <a:pos x="connsiteX0" y="connsiteY0"/>
              </a:cxn>
              <a:cxn ang="0">
                <a:pos x="connsiteX1" y="connsiteY1"/>
              </a:cxn>
              <a:cxn ang="0">
                <a:pos x="connsiteX2" y="connsiteY2"/>
              </a:cxn>
              <a:cxn ang="0">
                <a:pos x="connsiteX3" y="connsiteY3"/>
              </a:cxn>
            </a:cxnLst>
            <a:rect l="l" t="t" r="r" b="b"/>
            <a:pathLst>
              <a:path w="3640666" h="2302933">
                <a:moveTo>
                  <a:pt x="0" y="0"/>
                </a:moveTo>
                <a:lnTo>
                  <a:pt x="3640666" y="0"/>
                </a:lnTo>
                <a:lnTo>
                  <a:pt x="3640666" y="2302933"/>
                </a:lnTo>
                <a:lnTo>
                  <a:pt x="0" y="2302933"/>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177595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20237A-C1AF-2A47-AA32-16C8EEFC3A6A}"/>
              </a:ext>
            </a:extLst>
          </p:cNvPr>
          <p:cNvSpPr>
            <a:spLocks noGrp="1"/>
          </p:cNvSpPr>
          <p:nvPr>
            <p:ph type="pic" sz="quarter" idx="10"/>
          </p:nvPr>
        </p:nvSpPr>
        <p:spPr>
          <a:xfrm>
            <a:off x="5983801" y="607231"/>
            <a:ext cx="2483282" cy="2483282"/>
          </a:xfrm>
          <a:custGeom>
            <a:avLst/>
            <a:gdLst>
              <a:gd name="connsiteX0" fmla="*/ 1655521 w 3311042"/>
              <a:gd name="connsiteY0" fmla="*/ 0 h 3311042"/>
              <a:gd name="connsiteX1" fmla="*/ 3311042 w 3311042"/>
              <a:gd name="connsiteY1" fmla="*/ 1655521 h 3311042"/>
              <a:gd name="connsiteX2" fmla="*/ 1655521 w 3311042"/>
              <a:gd name="connsiteY2" fmla="*/ 3311042 h 3311042"/>
              <a:gd name="connsiteX3" fmla="*/ 0 w 3311042"/>
              <a:gd name="connsiteY3" fmla="*/ 1655521 h 3311042"/>
              <a:gd name="connsiteX4" fmla="*/ 1655521 w 3311042"/>
              <a:gd name="connsiteY4" fmla="*/ 0 h 331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042" h="3311042">
                <a:moveTo>
                  <a:pt x="1655521" y="0"/>
                </a:moveTo>
                <a:cubicBezTo>
                  <a:pt x="2569840" y="0"/>
                  <a:pt x="3311042" y="741202"/>
                  <a:pt x="3311042" y="1655521"/>
                </a:cubicBezTo>
                <a:cubicBezTo>
                  <a:pt x="3311042" y="2569840"/>
                  <a:pt x="2569840" y="3311042"/>
                  <a:pt x="1655521" y="3311042"/>
                </a:cubicBezTo>
                <a:cubicBezTo>
                  <a:pt x="741202" y="3311042"/>
                  <a:pt x="0" y="2569840"/>
                  <a:pt x="0" y="1655521"/>
                </a:cubicBezTo>
                <a:cubicBezTo>
                  <a:pt x="0" y="741202"/>
                  <a:pt x="741202" y="0"/>
                  <a:pt x="1655521"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
        <p:nvSpPr>
          <p:cNvPr id="10" name="Picture Placeholder 9">
            <a:extLst>
              <a:ext uri="{FF2B5EF4-FFF2-40B4-BE49-F238E27FC236}">
                <a16:creationId xmlns:a16="http://schemas.microsoft.com/office/drawing/2014/main" id="{CE39362C-CE46-3944-81E1-8ECBACA8BE2D}"/>
              </a:ext>
            </a:extLst>
          </p:cNvPr>
          <p:cNvSpPr>
            <a:spLocks noGrp="1"/>
          </p:cNvSpPr>
          <p:nvPr>
            <p:ph type="pic" sz="quarter" idx="11"/>
          </p:nvPr>
        </p:nvSpPr>
        <p:spPr>
          <a:xfrm>
            <a:off x="4384221" y="940859"/>
            <a:ext cx="1360200" cy="1360200"/>
          </a:xfrm>
          <a:custGeom>
            <a:avLst/>
            <a:gdLst>
              <a:gd name="connsiteX0" fmla="*/ 906800 w 1813600"/>
              <a:gd name="connsiteY0" fmla="*/ 0 h 1813600"/>
              <a:gd name="connsiteX1" fmla="*/ 1813600 w 1813600"/>
              <a:gd name="connsiteY1" fmla="*/ 906800 h 1813600"/>
              <a:gd name="connsiteX2" fmla="*/ 906800 w 1813600"/>
              <a:gd name="connsiteY2" fmla="*/ 1813600 h 1813600"/>
              <a:gd name="connsiteX3" fmla="*/ 0 w 1813600"/>
              <a:gd name="connsiteY3" fmla="*/ 906800 h 1813600"/>
              <a:gd name="connsiteX4" fmla="*/ 906800 w 1813600"/>
              <a:gd name="connsiteY4" fmla="*/ 0 h 18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600" h="1813600">
                <a:moveTo>
                  <a:pt x="906800" y="0"/>
                </a:moveTo>
                <a:cubicBezTo>
                  <a:pt x="1407612" y="0"/>
                  <a:pt x="1813600" y="405988"/>
                  <a:pt x="1813600" y="906800"/>
                </a:cubicBezTo>
                <a:cubicBezTo>
                  <a:pt x="1813600" y="1407612"/>
                  <a:pt x="1407612" y="1813600"/>
                  <a:pt x="906800" y="1813600"/>
                </a:cubicBezTo>
                <a:cubicBezTo>
                  <a:pt x="405988" y="1813600"/>
                  <a:pt x="0" y="1407612"/>
                  <a:pt x="0" y="906800"/>
                </a:cubicBezTo>
                <a:cubicBezTo>
                  <a:pt x="0" y="405988"/>
                  <a:pt x="405988" y="0"/>
                  <a:pt x="906800"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
        <p:nvSpPr>
          <p:cNvPr id="9" name="Picture Placeholder 8">
            <a:extLst>
              <a:ext uri="{FF2B5EF4-FFF2-40B4-BE49-F238E27FC236}">
                <a16:creationId xmlns:a16="http://schemas.microsoft.com/office/drawing/2014/main" id="{EC49FC16-5B4F-F54A-8BF0-0A6099A5490C}"/>
              </a:ext>
            </a:extLst>
          </p:cNvPr>
          <p:cNvSpPr>
            <a:spLocks noGrp="1"/>
          </p:cNvSpPr>
          <p:nvPr>
            <p:ph type="pic" sz="quarter" idx="12"/>
          </p:nvPr>
        </p:nvSpPr>
        <p:spPr>
          <a:xfrm>
            <a:off x="4794488" y="2893457"/>
            <a:ext cx="1755437" cy="1755437"/>
          </a:xfrm>
          <a:custGeom>
            <a:avLst/>
            <a:gdLst>
              <a:gd name="connsiteX0" fmla="*/ 1170291 w 2340582"/>
              <a:gd name="connsiteY0" fmla="*/ 0 h 2340582"/>
              <a:gd name="connsiteX1" fmla="*/ 2340582 w 2340582"/>
              <a:gd name="connsiteY1" fmla="*/ 1170291 h 2340582"/>
              <a:gd name="connsiteX2" fmla="*/ 1170291 w 2340582"/>
              <a:gd name="connsiteY2" fmla="*/ 2340582 h 2340582"/>
              <a:gd name="connsiteX3" fmla="*/ 0 w 2340582"/>
              <a:gd name="connsiteY3" fmla="*/ 1170291 h 2340582"/>
              <a:gd name="connsiteX4" fmla="*/ 1170291 w 2340582"/>
              <a:gd name="connsiteY4" fmla="*/ 0 h 234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582" h="2340582">
                <a:moveTo>
                  <a:pt x="1170291" y="0"/>
                </a:moveTo>
                <a:cubicBezTo>
                  <a:pt x="1816625" y="0"/>
                  <a:pt x="2340582" y="523957"/>
                  <a:pt x="2340582" y="1170291"/>
                </a:cubicBezTo>
                <a:cubicBezTo>
                  <a:pt x="2340582" y="1816625"/>
                  <a:pt x="1816625" y="2340582"/>
                  <a:pt x="1170291" y="2340582"/>
                </a:cubicBezTo>
                <a:cubicBezTo>
                  <a:pt x="523957" y="2340582"/>
                  <a:pt x="0" y="1816625"/>
                  <a:pt x="0" y="1170291"/>
                </a:cubicBezTo>
                <a:cubicBezTo>
                  <a:pt x="0" y="523957"/>
                  <a:pt x="523957" y="0"/>
                  <a:pt x="1170291"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45732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6F9FE6-FC9E-2B4C-B276-C74A3BEC71C9}"/>
              </a:ext>
            </a:extLst>
          </p:cNvPr>
          <p:cNvSpPr>
            <a:spLocks noGrp="1"/>
          </p:cNvSpPr>
          <p:nvPr>
            <p:ph type="pic" sz="quarter" idx="10"/>
          </p:nvPr>
        </p:nvSpPr>
        <p:spPr>
          <a:xfrm>
            <a:off x="4887883" y="938299"/>
            <a:ext cx="3266903" cy="3266903"/>
          </a:xfrm>
          <a:custGeom>
            <a:avLst/>
            <a:gdLst>
              <a:gd name="connsiteX0" fmla="*/ 2177935 w 4355870"/>
              <a:gd name="connsiteY0" fmla="*/ 0 h 4355870"/>
              <a:gd name="connsiteX1" fmla="*/ 4355870 w 4355870"/>
              <a:gd name="connsiteY1" fmla="*/ 2177935 h 4355870"/>
              <a:gd name="connsiteX2" fmla="*/ 2177935 w 4355870"/>
              <a:gd name="connsiteY2" fmla="*/ 4355870 h 4355870"/>
              <a:gd name="connsiteX3" fmla="*/ 0 w 4355870"/>
              <a:gd name="connsiteY3" fmla="*/ 2177935 h 4355870"/>
              <a:gd name="connsiteX4" fmla="*/ 2177935 w 4355870"/>
              <a:gd name="connsiteY4" fmla="*/ 0 h 435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5870" h="4355870">
                <a:moveTo>
                  <a:pt x="2177935" y="0"/>
                </a:moveTo>
                <a:cubicBezTo>
                  <a:pt x="3380775" y="0"/>
                  <a:pt x="4355870" y="975095"/>
                  <a:pt x="4355870" y="2177935"/>
                </a:cubicBezTo>
                <a:cubicBezTo>
                  <a:pt x="4355870" y="3380775"/>
                  <a:pt x="3380775" y="4355870"/>
                  <a:pt x="2177935" y="4355870"/>
                </a:cubicBezTo>
                <a:cubicBezTo>
                  <a:pt x="975095" y="4355870"/>
                  <a:pt x="0" y="3380775"/>
                  <a:pt x="0" y="2177935"/>
                </a:cubicBezTo>
                <a:cubicBezTo>
                  <a:pt x="0" y="975095"/>
                  <a:pt x="975095" y="0"/>
                  <a:pt x="2177935"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91589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0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png"/><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brazilianpublishers.com.br/children-young-adults-books/" TargetMode="External"/><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hyperlink" Target="https://brazilianpublishers.com.br/STM-academic-religious-books/" TargetMode="External"/><Relationship Id="rId4" Type="http://schemas.openxmlformats.org/officeDocument/2006/relationships/hyperlink" Target="https://brazilianpublishers.com.br/fiction-nonfiction-books/" TargetMode="External"/><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g10fb023e98a_0_0"/>
          <p:cNvPicPr preferRelativeResize="0"/>
          <p:nvPr/>
        </p:nvPicPr>
        <p:blipFill>
          <a:blip r:embed="rId3">
            <a:alphaModFix/>
          </a:blip>
          <a:stretch>
            <a:fillRect/>
          </a:stretch>
        </p:blipFill>
        <p:spPr>
          <a:xfrm>
            <a:off x="0" y="-5"/>
            <a:ext cx="9144000" cy="51435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4"/>
          <p:cNvPicPr preferRelativeResize="0"/>
          <p:nvPr/>
        </p:nvPicPr>
        <p:blipFill rotWithShape="1">
          <a:blip r:embed="rId3">
            <a:alphaModFix/>
          </a:blip>
          <a:srcRect/>
          <a:stretch/>
        </p:blipFill>
        <p:spPr>
          <a:xfrm>
            <a:off x="0" y="0"/>
            <a:ext cx="9143875" cy="5143500"/>
          </a:xfrm>
          <a:prstGeom prst="rect">
            <a:avLst/>
          </a:prstGeom>
          <a:noFill/>
          <a:ln>
            <a:noFill/>
          </a:ln>
        </p:spPr>
      </p:pic>
      <p:pic>
        <p:nvPicPr>
          <p:cNvPr id="80" name="Google Shape;80;p4"/>
          <p:cNvPicPr preferRelativeResize="0"/>
          <p:nvPr/>
        </p:nvPicPr>
        <p:blipFill rotWithShape="1">
          <a:blip r:embed="rId4">
            <a:alphaModFix/>
          </a:blip>
          <a:srcRect/>
          <a:stretch/>
        </p:blipFill>
        <p:spPr>
          <a:xfrm rot="-1053090">
            <a:off x="7235013" y="-244400"/>
            <a:ext cx="2732076" cy="2732076"/>
          </a:xfrm>
          <a:prstGeom prst="rect">
            <a:avLst/>
          </a:prstGeom>
          <a:noFill/>
          <a:ln>
            <a:noFill/>
          </a:ln>
        </p:spPr>
      </p:pic>
      <p:pic>
        <p:nvPicPr>
          <p:cNvPr id="81" name="Google Shape;81;p4"/>
          <p:cNvPicPr preferRelativeResize="0"/>
          <p:nvPr/>
        </p:nvPicPr>
        <p:blipFill rotWithShape="1">
          <a:blip r:embed="rId5">
            <a:alphaModFix/>
          </a:blip>
          <a:srcRect/>
          <a:stretch/>
        </p:blipFill>
        <p:spPr>
          <a:xfrm rot="-1082781">
            <a:off x="7227385" y="3104717"/>
            <a:ext cx="2732077" cy="2732077"/>
          </a:xfrm>
          <a:prstGeom prst="rect">
            <a:avLst/>
          </a:prstGeom>
          <a:noFill/>
          <a:ln>
            <a:noFill/>
          </a:ln>
        </p:spPr>
      </p:pic>
      <p:sp>
        <p:nvSpPr>
          <p:cNvPr id="2" name="Retângulo 1"/>
          <p:cNvSpPr/>
          <p:nvPr/>
        </p:nvSpPr>
        <p:spPr>
          <a:xfrm>
            <a:off x="640783" y="760643"/>
            <a:ext cx="3082263" cy="1077218"/>
          </a:xfrm>
          <a:prstGeom prst="rect">
            <a:avLst/>
          </a:prstGeom>
        </p:spPr>
        <p:txBody>
          <a:bodyPr wrap="square">
            <a:spAutoFit/>
          </a:bodyPr>
          <a:lstStyle/>
          <a:p>
            <a:r>
              <a:rPr lang="pt-BR" sz="2000" b="1" dirty="0" err="1">
                <a:solidFill>
                  <a:schemeClr val="tx1">
                    <a:lumMod val="85000"/>
                    <a:lumOff val="15000"/>
                  </a:schemeClr>
                </a:solidFill>
                <a:latin typeface="Poppins" pitchFamily="2" charset="77"/>
                <a:ea typeface="Open Sans" panose="020B0606030504020204" pitchFamily="34" charset="0"/>
                <a:cs typeface="Poppins" pitchFamily="2" charset="77"/>
              </a:rPr>
              <a:t>Brazilian</a:t>
            </a:r>
            <a:r>
              <a:rPr lang="pt-BR" sz="2000" b="1" dirty="0">
                <a:solidFill>
                  <a:schemeClr val="tx1">
                    <a:lumMod val="85000"/>
                    <a:lumOff val="15000"/>
                  </a:schemeClr>
                </a:solidFill>
                <a:latin typeface="Poppins" pitchFamily="2" charset="77"/>
                <a:ea typeface="Open Sans" panose="020B0606030504020204" pitchFamily="34" charset="0"/>
                <a:cs typeface="Poppins" pitchFamily="2" charset="77"/>
              </a:rPr>
              <a:t> </a:t>
            </a:r>
            <a:r>
              <a:rPr lang="pt-BR" sz="2000" b="1" dirty="0" err="1">
                <a:solidFill>
                  <a:schemeClr val="tx1">
                    <a:lumMod val="85000"/>
                    <a:lumOff val="15000"/>
                  </a:schemeClr>
                </a:solidFill>
                <a:latin typeface="Poppins" pitchFamily="2" charset="77"/>
                <a:ea typeface="Open Sans" panose="020B0606030504020204" pitchFamily="34" charset="0"/>
                <a:cs typeface="Poppins" pitchFamily="2" charset="77"/>
              </a:rPr>
              <a:t>Publishers</a:t>
            </a:r>
            <a:r>
              <a:rPr lang="pt-BR" sz="2000" b="1" dirty="0">
                <a:solidFill>
                  <a:schemeClr val="tx1">
                    <a:lumMod val="85000"/>
                    <a:lumOff val="15000"/>
                  </a:schemeClr>
                </a:solidFill>
                <a:latin typeface="Poppins" pitchFamily="2" charset="77"/>
                <a:ea typeface="Open Sans" panose="020B0606030504020204" pitchFamily="34" charset="0"/>
                <a:cs typeface="Poppins" pitchFamily="2" charset="77"/>
              </a:rPr>
              <a:t> </a:t>
            </a:r>
            <a:r>
              <a:rPr lang="pt-BR" sz="2000" b="1" dirty="0" err="1">
                <a:solidFill>
                  <a:schemeClr val="tx1">
                    <a:lumMod val="85000"/>
                    <a:lumOff val="15000"/>
                  </a:schemeClr>
                </a:solidFill>
                <a:latin typeface="Poppins" pitchFamily="2" charset="77"/>
                <a:ea typeface="Open Sans" panose="020B0606030504020204" pitchFamily="34" charset="0"/>
                <a:cs typeface="Poppins" pitchFamily="2" charset="77"/>
              </a:rPr>
              <a:t>Translation</a:t>
            </a:r>
            <a:r>
              <a:rPr lang="pt-BR" sz="2000" b="1" dirty="0">
                <a:solidFill>
                  <a:schemeClr val="tx1">
                    <a:lumMod val="85000"/>
                    <a:lumOff val="15000"/>
                  </a:schemeClr>
                </a:solidFill>
                <a:latin typeface="Poppins" pitchFamily="2" charset="77"/>
                <a:ea typeface="Open Sans" panose="020B0606030504020204" pitchFamily="34" charset="0"/>
                <a:cs typeface="Poppins" pitchFamily="2" charset="77"/>
              </a:rPr>
              <a:t> Grant</a:t>
            </a:r>
          </a:p>
          <a:p>
            <a:br>
              <a:rPr lang="pt-BR" sz="1200" dirty="0"/>
            </a:br>
            <a:endParaRPr lang="pt-BR" sz="1200" dirty="0">
              <a:latin typeface="Microsoft YaHei Light" panose="020B0502040204020203" pitchFamily="34" charset="-122"/>
              <a:ea typeface="Microsoft YaHei Light" panose="020B0502040204020203" pitchFamily="34" charset="-122"/>
            </a:endParaRPr>
          </a:p>
        </p:txBody>
      </p:sp>
      <p:sp>
        <p:nvSpPr>
          <p:cNvPr id="4" name="Retângulo 3"/>
          <p:cNvSpPr/>
          <p:nvPr/>
        </p:nvSpPr>
        <p:spPr>
          <a:xfrm>
            <a:off x="640783" y="1527922"/>
            <a:ext cx="4911984" cy="1354217"/>
          </a:xfrm>
          <a:prstGeom prst="rect">
            <a:avLst/>
          </a:prstGeom>
        </p:spPr>
        <p:txBody>
          <a:bodyPr wrap="square">
            <a:spAutoFit/>
          </a:bodyPr>
          <a:lstStyle/>
          <a:p>
            <a:pPr>
              <a:lnSpc>
                <a:spcPct val="150000"/>
              </a:lnSpc>
            </a:pPr>
            <a:r>
              <a:rPr lang="en-US" sz="1200" dirty="0">
                <a:latin typeface="Microsoft YaHei Light" panose="020B0502040204020203" pitchFamily="34" charset="-122"/>
                <a:ea typeface="Microsoft YaHei Light" panose="020B0502040204020203" pitchFamily="34" charset="-122"/>
              </a:rPr>
              <a:t>Support for translations of Brazilian books into any language. The Program may benefit publishers with projects into the following support forms:</a:t>
            </a:r>
          </a:p>
          <a:p>
            <a:br>
              <a:rPr lang="en-US" dirty="0"/>
            </a:br>
            <a:endParaRPr lang="en-US" noProof="1">
              <a:latin typeface="Microsoft YaHei Light" panose="020B0502040204020203" pitchFamily="34" charset="-122"/>
              <a:ea typeface="Microsoft YaHei Light" panose="020B0502040204020203" pitchFamily="34" charset="-122"/>
            </a:endParaRPr>
          </a:p>
        </p:txBody>
      </p:sp>
      <p:grpSp>
        <p:nvGrpSpPr>
          <p:cNvPr id="8" name="Grupo 7"/>
          <p:cNvGrpSpPr/>
          <p:nvPr/>
        </p:nvGrpSpPr>
        <p:grpSpPr>
          <a:xfrm>
            <a:off x="483394" y="2631601"/>
            <a:ext cx="6313536" cy="2297393"/>
            <a:chOff x="501847" y="2636044"/>
            <a:chExt cx="6313536" cy="2297393"/>
          </a:xfrm>
        </p:grpSpPr>
        <p:sp>
          <p:nvSpPr>
            <p:cNvPr id="9" name="Freeform 22">
              <a:extLst>
                <a:ext uri="{FF2B5EF4-FFF2-40B4-BE49-F238E27FC236}">
                  <a16:creationId xmlns:a16="http://schemas.microsoft.com/office/drawing/2014/main" id="{21BFF1E3-21F3-D346-8C18-86A3FA32F725}"/>
                </a:ext>
              </a:extLst>
            </p:cNvPr>
            <p:cNvSpPr/>
            <p:nvPr/>
          </p:nvSpPr>
          <p:spPr>
            <a:xfrm>
              <a:off x="501847" y="2636044"/>
              <a:ext cx="3014663" cy="2281332"/>
            </a:xfrm>
            <a:custGeom>
              <a:avLst/>
              <a:gdLst>
                <a:gd name="connsiteX0" fmla="*/ 344268 w 4849072"/>
                <a:gd name="connsiteY0" fmla="*/ 0 h 2785466"/>
                <a:gd name="connsiteX1" fmla="*/ 4504804 w 4849072"/>
                <a:gd name="connsiteY1" fmla="*/ 0 h 2785466"/>
                <a:gd name="connsiteX2" fmla="*/ 4849072 w 4849072"/>
                <a:gd name="connsiteY2" fmla="*/ 344268 h 2785466"/>
                <a:gd name="connsiteX3" fmla="*/ 4849072 w 4849072"/>
                <a:gd name="connsiteY3" fmla="*/ 1064166 h 2785466"/>
                <a:gd name="connsiteX4" fmla="*/ 4849072 w 4849072"/>
                <a:gd name="connsiteY4" fmla="*/ 1721300 h 2785466"/>
                <a:gd name="connsiteX5" fmla="*/ 4849072 w 4849072"/>
                <a:gd name="connsiteY5" fmla="*/ 2441198 h 2785466"/>
                <a:gd name="connsiteX6" fmla="*/ 4504804 w 4849072"/>
                <a:gd name="connsiteY6" fmla="*/ 2785466 h 2785466"/>
                <a:gd name="connsiteX7" fmla="*/ 344268 w 4849072"/>
                <a:gd name="connsiteY7" fmla="*/ 2785466 h 2785466"/>
                <a:gd name="connsiteX8" fmla="*/ 0 w 4849072"/>
                <a:gd name="connsiteY8" fmla="*/ 2441198 h 2785466"/>
                <a:gd name="connsiteX9" fmla="*/ 0 w 4849072"/>
                <a:gd name="connsiteY9" fmla="*/ 1721300 h 2785466"/>
                <a:gd name="connsiteX10" fmla="*/ 0 w 4849072"/>
                <a:gd name="connsiteY10" fmla="*/ 1064166 h 2785466"/>
                <a:gd name="connsiteX11" fmla="*/ 0 w 4849072"/>
                <a:gd name="connsiteY11" fmla="*/ 344268 h 2785466"/>
                <a:gd name="connsiteX12" fmla="*/ 344268 w 4849072"/>
                <a:gd name="connsiteY12" fmla="*/ 0 h 27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9072" h="2785466">
                  <a:moveTo>
                    <a:pt x="344268" y="0"/>
                  </a:moveTo>
                  <a:lnTo>
                    <a:pt x="4504804" y="0"/>
                  </a:lnTo>
                  <a:cubicBezTo>
                    <a:pt x="4694938" y="0"/>
                    <a:pt x="4849072" y="154134"/>
                    <a:pt x="4849072" y="344268"/>
                  </a:cubicBezTo>
                  <a:lnTo>
                    <a:pt x="4849072" y="1064166"/>
                  </a:lnTo>
                  <a:lnTo>
                    <a:pt x="4849072" y="1721300"/>
                  </a:lnTo>
                  <a:lnTo>
                    <a:pt x="4849072" y="2441198"/>
                  </a:lnTo>
                  <a:cubicBezTo>
                    <a:pt x="4849072" y="2631332"/>
                    <a:pt x="4694938" y="2785466"/>
                    <a:pt x="4504804" y="2785466"/>
                  </a:cubicBezTo>
                  <a:lnTo>
                    <a:pt x="344268" y="2785466"/>
                  </a:lnTo>
                  <a:cubicBezTo>
                    <a:pt x="154134" y="2785466"/>
                    <a:pt x="0" y="2631332"/>
                    <a:pt x="0" y="2441198"/>
                  </a:cubicBezTo>
                  <a:lnTo>
                    <a:pt x="0" y="1721300"/>
                  </a:lnTo>
                  <a:lnTo>
                    <a:pt x="0" y="1064166"/>
                  </a:lnTo>
                  <a:lnTo>
                    <a:pt x="0" y="344268"/>
                  </a:lnTo>
                  <a:cubicBezTo>
                    <a:pt x="0" y="154134"/>
                    <a:pt x="154134" y="0"/>
                    <a:pt x="344268" y="0"/>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71450" indent="-171450" fontAlgn="base">
                <a:lnSpc>
                  <a:spcPct val="150000"/>
                </a:lnSpc>
                <a:spcBef>
                  <a:spcPts val="1100"/>
                </a:spcBef>
                <a:buFont typeface="Courier New" panose="02070309020205020404" pitchFamily="49" charset="0"/>
                <a:buChar char="o"/>
              </a:pPr>
              <a:endParaRPr lang="en-US" sz="1100" dirty="0">
                <a:solidFill>
                  <a:srgbClr val="000000"/>
                </a:solidFill>
                <a:latin typeface="Microsoft YaHei Light" panose="020B0502040204020203" pitchFamily="34" charset="-122"/>
                <a:ea typeface="Microsoft YaHei Light" panose="020B0502040204020203" pitchFamily="34" charset="-122"/>
                <a:cs typeface="Arial"/>
              </a:endParaRPr>
            </a:p>
          </p:txBody>
        </p:sp>
        <p:sp>
          <p:nvSpPr>
            <p:cNvPr id="6" name="Retângulo 5"/>
            <p:cNvSpPr/>
            <p:nvPr/>
          </p:nvSpPr>
          <p:spPr>
            <a:xfrm>
              <a:off x="535781" y="2862357"/>
              <a:ext cx="3014663" cy="1828706"/>
            </a:xfrm>
            <a:prstGeom prst="rect">
              <a:avLst/>
            </a:prstGeom>
          </p:spPr>
          <p:txBody>
            <a:bodyPr wrap="square">
              <a:spAutoFit/>
            </a:bodyPr>
            <a:lstStyle/>
            <a:p>
              <a:pPr fontAlgn="base">
                <a:lnSpc>
                  <a:spcPct val="150000"/>
                </a:lnSpc>
                <a:spcBef>
                  <a:spcPts val="1100"/>
                </a:spcBef>
              </a:pPr>
              <a:r>
                <a:rPr lang="en-US" sz="1050" dirty="0">
                  <a:latin typeface="Microsoft YaHei Light" panose="020B0502040204020203" pitchFamily="34" charset="-122"/>
                  <a:ea typeface="Microsoft YaHei Light" panose="020B0502040204020203" pitchFamily="34" charset="-122"/>
                </a:rPr>
                <a:t>Rights:</a:t>
              </a:r>
            </a:p>
            <a:p>
              <a:pPr marL="171450" lvl="2" indent="-171450" fontAlgn="base">
                <a:lnSpc>
                  <a:spcPct val="150000"/>
                </a:lnSpc>
                <a:spcBef>
                  <a:spcPts val="1100"/>
                </a:spcBef>
                <a:buFont typeface="Courier New" panose="02070309020205020404" pitchFamily="49" charset="0"/>
                <a:buChar char="o"/>
              </a:pPr>
              <a:r>
                <a:rPr lang="en-US" sz="1050" dirty="0">
                  <a:latin typeface="Microsoft YaHei Light" panose="020B0502040204020203" pitchFamily="34" charset="-122"/>
                  <a:ea typeface="Microsoft YaHei Light" panose="020B0502040204020203" pitchFamily="34" charset="-122"/>
                </a:rPr>
                <a:t>Original translations: never-before published in the foreign country</a:t>
              </a:r>
            </a:p>
            <a:p>
              <a:pPr marL="171450" indent="-171450" fontAlgn="base">
                <a:lnSpc>
                  <a:spcPct val="150000"/>
                </a:lnSpc>
                <a:spcBef>
                  <a:spcPts val="1100"/>
                </a:spcBef>
                <a:buFont typeface="Courier New" panose="02070309020205020404" pitchFamily="49" charset="0"/>
                <a:buChar char="o"/>
              </a:pPr>
              <a:r>
                <a:rPr lang="en-US" sz="1050" dirty="0">
                  <a:latin typeface="Microsoft YaHei Light" panose="020B0502040204020203" pitchFamily="34" charset="-122"/>
                  <a:ea typeface="Microsoft YaHei Light" panose="020B0502040204020203" pitchFamily="34" charset="-122"/>
                </a:rPr>
                <a:t>New Translations: already translated works in need of new one due to ephemeris, tribute or updates</a:t>
              </a:r>
            </a:p>
          </p:txBody>
        </p:sp>
        <p:sp>
          <p:nvSpPr>
            <p:cNvPr id="12" name="Freeform 22">
              <a:extLst>
                <a:ext uri="{FF2B5EF4-FFF2-40B4-BE49-F238E27FC236}">
                  <a16:creationId xmlns:a16="http://schemas.microsoft.com/office/drawing/2014/main" id="{21BFF1E3-21F3-D346-8C18-86A3FA32F725}"/>
                </a:ext>
              </a:extLst>
            </p:cNvPr>
            <p:cNvSpPr/>
            <p:nvPr/>
          </p:nvSpPr>
          <p:spPr>
            <a:xfrm>
              <a:off x="3800720" y="2641142"/>
              <a:ext cx="3014663" cy="2281332"/>
            </a:xfrm>
            <a:custGeom>
              <a:avLst/>
              <a:gdLst>
                <a:gd name="connsiteX0" fmla="*/ 344268 w 4849072"/>
                <a:gd name="connsiteY0" fmla="*/ 0 h 2785466"/>
                <a:gd name="connsiteX1" fmla="*/ 4504804 w 4849072"/>
                <a:gd name="connsiteY1" fmla="*/ 0 h 2785466"/>
                <a:gd name="connsiteX2" fmla="*/ 4849072 w 4849072"/>
                <a:gd name="connsiteY2" fmla="*/ 344268 h 2785466"/>
                <a:gd name="connsiteX3" fmla="*/ 4849072 w 4849072"/>
                <a:gd name="connsiteY3" fmla="*/ 1064166 h 2785466"/>
                <a:gd name="connsiteX4" fmla="*/ 4849072 w 4849072"/>
                <a:gd name="connsiteY4" fmla="*/ 1721300 h 2785466"/>
                <a:gd name="connsiteX5" fmla="*/ 4849072 w 4849072"/>
                <a:gd name="connsiteY5" fmla="*/ 2441198 h 2785466"/>
                <a:gd name="connsiteX6" fmla="*/ 4504804 w 4849072"/>
                <a:gd name="connsiteY6" fmla="*/ 2785466 h 2785466"/>
                <a:gd name="connsiteX7" fmla="*/ 344268 w 4849072"/>
                <a:gd name="connsiteY7" fmla="*/ 2785466 h 2785466"/>
                <a:gd name="connsiteX8" fmla="*/ 0 w 4849072"/>
                <a:gd name="connsiteY8" fmla="*/ 2441198 h 2785466"/>
                <a:gd name="connsiteX9" fmla="*/ 0 w 4849072"/>
                <a:gd name="connsiteY9" fmla="*/ 1721300 h 2785466"/>
                <a:gd name="connsiteX10" fmla="*/ 0 w 4849072"/>
                <a:gd name="connsiteY10" fmla="*/ 1064166 h 2785466"/>
                <a:gd name="connsiteX11" fmla="*/ 0 w 4849072"/>
                <a:gd name="connsiteY11" fmla="*/ 344268 h 2785466"/>
                <a:gd name="connsiteX12" fmla="*/ 344268 w 4849072"/>
                <a:gd name="connsiteY12" fmla="*/ 0 h 27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9072" h="2785466">
                  <a:moveTo>
                    <a:pt x="344268" y="0"/>
                  </a:moveTo>
                  <a:lnTo>
                    <a:pt x="4504804" y="0"/>
                  </a:lnTo>
                  <a:cubicBezTo>
                    <a:pt x="4694938" y="0"/>
                    <a:pt x="4849072" y="154134"/>
                    <a:pt x="4849072" y="344268"/>
                  </a:cubicBezTo>
                  <a:lnTo>
                    <a:pt x="4849072" y="1064166"/>
                  </a:lnTo>
                  <a:lnTo>
                    <a:pt x="4849072" y="1721300"/>
                  </a:lnTo>
                  <a:lnTo>
                    <a:pt x="4849072" y="2441198"/>
                  </a:lnTo>
                  <a:cubicBezTo>
                    <a:pt x="4849072" y="2631332"/>
                    <a:pt x="4694938" y="2785466"/>
                    <a:pt x="4504804" y="2785466"/>
                  </a:cubicBezTo>
                  <a:lnTo>
                    <a:pt x="344268" y="2785466"/>
                  </a:lnTo>
                  <a:cubicBezTo>
                    <a:pt x="154134" y="2785466"/>
                    <a:pt x="0" y="2631332"/>
                    <a:pt x="0" y="2441198"/>
                  </a:cubicBezTo>
                  <a:lnTo>
                    <a:pt x="0" y="1721300"/>
                  </a:lnTo>
                  <a:lnTo>
                    <a:pt x="0" y="1064166"/>
                  </a:lnTo>
                  <a:lnTo>
                    <a:pt x="0" y="344268"/>
                  </a:lnTo>
                  <a:cubicBezTo>
                    <a:pt x="0" y="154134"/>
                    <a:pt x="154134" y="0"/>
                    <a:pt x="344268" y="0"/>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71450" indent="-171450" fontAlgn="base">
                <a:lnSpc>
                  <a:spcPct val="150000"/>
                </a:lnSpc>
                <a:spcBef>
                  <a:spcPts val="1100"/>
                </a:spcBef>
                <a:buFont typeface="Courier New" panose="02070309020205020404" pitchFamily="49" charset="0"/>
                <a:buChar char="o"/>
              </a:pPr>
              <a:endParaRPr lang="en-US" sz="1100" dirty="0">
                <a:solidFill>
                  <a:srgbClr val="000000"/>
                </a:solidFill>
                <a:latin typeface="Microsoft YaHei Light" panose="020B0502040204020203" pitchFamily="34" charset="-122"/>
                <a:ea typeface="Microsoft YaHei Light" panose="020B0502040204020203" pitchFamily="34" charset="-122"/>
                <a:cs typeface="Arial"/>
              </a:endParaRPr>
            </a:p>
          </p:txBody>
        </p:sp>
        <p:sp>
          <p:nvSpPr>
            <p:cNvPr id="7" name="Retângulo 6"/>
            <p:cNvSpPr/>
            <p:nvPr/>
          </p:nvSpPr>
          <p:spPr>
            <a:xfrm>
              <a:off x="4004396" y="2862357"/>
              <a:ext cx="2234172" cy="2071080"/>
            </a:xfrm>
            <a:prstGeom prst="rect">
              <a:avLst/>
            </a:prstGeom>
          </p:spPr>
          <p:txBody>
            <a:bodyPr wrap="square">
              <a:spAutoFit/>
            </a:bodyPr>
            <a:lstStyle/>
            <a:p>
              <a:pPr fontAlgn="base">
                <a:lnSpc>
                  <a:spcPct val="150000"/>
                </a:lnSpc>
                <a:spcBef>
                  <a:spcPts val="1100"/>
                </a:spcBef>
              </a:pPr>
              <a:r>
                <a:rPr lang="en-US" sz="1050">
                  <a:latin typeface="Microsoft YaHei Light" panose="020B0502040204020203" pitchFamily="34" charset="-122"/>
                  <a:ea typeface="Microsoft YaHei Light" panose="020B0502040204020203" pitchFamily="34" charset="-122"/>
                </a:rPr>
                <a:t>Physical books</a:t>
              </a:r>
              <a:endParaRPr lang="en-US" sz="1050" dirty="0">
                <a:latin typeface="Microsoft YaHei Light" panose="020B0502040204020203" pitchFamily="34" charset="-122"/>
                <a:ea typeface="Microsoft YaHei Light" panose="020B0502040204020203" pitchFamily="34" charset="-122"/>
              </a:endParaRPr>
            </a:p>
            <a:p>
              <a:pPr marL="171450" indent="-171450" fontAlgn="base">
                <a:lnSpc>
                  <a:spcPct val="150000"/>
                </a:lnSpc>
                <a:spcBef>
                  <a:spcPts val="1100"/>
                </a:spcBef>
                <a:buFont typeface="Courier New" panose="02070309020205020404" pitchFamily="49" charset="0"/>
                <a:buChar char="o"/>
              </a:pPr>
              <a:r>
                <a:rPr lang="en-US" sz="1050" dirty="0">
                  <a:latin typeface="Microsoft YaHei Light" panose="020B0502040204020203" pitchFamily="34" charset="-122"/>
                  <a:ea typeface="Microsoft YaHei Light" panose="020B0502040204020203" pitchFamily="34" charset="-122"/>
                </a:rPr>
                <a:t>Reissue of Brazilian works already translated in the foreign country, but out of print and out the market for at least three years</a:t>
              </a:r>
            </a:p>
            <a:p>
              <a:pPr marL="171450" indent="-171450" fontAlgn="base">
                <a:lnSpc>
                  <a:spcPct val="150000"/>
                </a:lnSpc>
                <a:spcBef>
                  <a:spcPts val="1100"/>
                </a:spcBef>
                <a:buFont typeface="Courier New" panose="02070309020205020404" pitchFamily="49" charset="0"/>
                <a:buChar char="o"/>
              </a:pPr>
              <a:endParaRPr lang="en-US" sz="1050" dirty="0">
                <a:latin typeface="Microsoft YaHei Light" panose="020B0502040204020203" pitchFamily="34" charset="-122"/>
                <a:ea typeface="Microsoft YaHei Light" panose="020B0502040204020203" pitchFamily="34" charset="-122"/>
              </a:endParaRPr>
            </a:p>
          </p:txBody>
        </p:sp>
      </p:grpSp>
    </p:spTree>
    <p:extLst>
      <p:ext uri="{BB962C8B-B14F-4D97-AF65-F5344CB8AC3E}">
        <p14:creationId xmlns:p14="http://schemas.microsoft.com/office/powerpoint/2010/main" val="1071856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12;g1118bc1798d_0_0"/>
          <p:cNvPicPr preferRelativeResize="0"/>
          <p:nvPr/>
        </p:nvPicPr>
        <p:blipFill>
          <a:blip r:embed="rId2">
            <a:alphaModFix/>
          </a:blip>
          <a:stretch>
            <a:fillRect/>
          </a:stretch>
        </p:blipFill>
        <p:spPr>
          <a:xfrm rot="21207286">
            <a:off x="6712791" y="2282192"/>
            <a:ext cx="2522275" cy="2458677"/>
          </a:xfrm>
          <a:prstGeom prst="rect">
            <a:avLst/>
          </a:prstGeom>
          <a:noFill/>
          <a:ln>
            <a:noFill/>
          </a:ln>
        </p:spPr>
      </p:pic>
      <p:sp>
        <p:nvSpPr>
          <p:cNvPr id="8" name="Rectangle 7">
            <a:extLst>
              <a:ext uri="{FF2B5EF4-FFF2-40B4-BE49-F238E27FC236}">
                <a16:creationId xmlns:a16="http://schemas.microsoft.com/office/drawing/2014/main" id="{701A48BA-FC6E-4F49-BCC6-D7DDAFB68BA3}"/>
              </a:ext>
            </a:extLst>
          </p:cNvPr>
          <p:cNvSpPr/>
          <p:nvPr/>
        </p:nvSpPr>
        <p:spPr>
          <a:xfrm>
            <a:off x="922272" y="747275"/>
            <a:ext cx="3749234" cy="1800493"/>
          </a:xfrm>
          <a:prstGeom prst="rect">
            <a:avLst/>
          </a:prstGeom>
        </p:spPr>
        <p:txBody>
          <a:bodyPr wrap="square">
            <a:spAutoFit/>
          </a:bodyPr>
          <a:lstStyle/>
          <a:p>
            <a:pPr>
              <a:lnSpc>
                <a:spcPct val="150000"/>
              </a:lnSpc>
            </a:pPr>
            <a:r>
              <a:rPr lang="en-US" sz="1200" dirty="0">
                <a:latin typeface="Microsoft YaHei Light" panose="020B0502040204020203" pitchFamily="34" charset="-122"/>
                <a:ea typeface="Microsoft YaHei Light" panose="020B0502040204020203" pitchFamily="34" charset="-122"/>
              </a:rPr>
              <a:t>Since its creation, in 2019, the grant has already supported more them </a:t>
            </a:r>
            <a:r>
              <a:rPr lang="en-US" sz="1200" b="1" dirty="0">
                <a:latin typeface="Microsoft YaHei Light" panose="020B0502040204020203" pitchFamily="34" charset="-122"/>
                <a:ea typeface="Microsoft YaHei Light" panose="020B0502040204020203" pitchFamily="34" charset="-122"/>
              </a:rPr>
              <a:t>20 Brazilian works</a:t>
            </a:r>
            <a:r>
              <a:rPr lang="en-US" sz="1200" dirty="0">
                <a:latin typeface="Microsoft YaHei Light" panose="020B0502040204020203" pitchFamily="34" charset="-122"/>
                <a:ea typeface="Microsoft YaHei Light" panose="020B0502040204020203" pitchFamily="34" charset="-122"/>
              </a:rPr>
              <a:t>. </a:t>
            </a:r>
          </a:p>
          <a:p>
            <a:pPr>
              <a:lnSpc>
                <a:spcPct val="150000"/>
              </a:lnSpc>
            </a:pPr>
            <a:endParaRPr lang="en-US" sz="1200" dirty="0">
              <a:latin typeface="Microsoft YaHei Light" panose="020B0502040204020203" pitchFamily="34" charset="-122"/>
              <a:ea typeface="Microsoft YaHei Light" panose="020B0502040204020203" pitchFamily="34" charset="-122"/>
            </a:endParaRPr>
          </a:p>
          <a:p>
            <a:pPr>
              <a:lnSpc>
                <a:spcPct val="150000"/>
              </a:lnSpc>
            </a:pPr>
            <a:r>
              <a:rPr lang="en-US" sz="1200" b="1" dirty="0">
                <a:latin typeface="Microsoft YaHei Light" panose="020B0502040204020203" pitchFamily="34" charset="-122"/>
                <a:ea typeface="Microsoft YaHei Light" panose="020B0502040204020203" pitchFamily="34" charset="-122"/>
              </a:rPr>
              <a:t>Discover the languages ​​into which the Brazilian books have been translated:</a:t>
            </a:r>
          </a:p>
          <a:p>
            <a:br>
              <a:rPr lang="en-US" sz="1050" dirty="0"/>
            </a:br>
            <a:endParaRPr lang="en-US" sz="1050" noProof="1">
              <a:solidFill>
                <a:schemeClr val="tx1">
                  <a:lumMod val="50000"/>
                  <a:lumOff val="50000"/>
                </a:schemeClr>
              </a:solidFill>
              <a:latin typeface="Microsoft YaHei Light" panose="020B0502040204020203" pitchFamily="34" charset="-122"/>
              <a:ea typeface="Microsoft YaHei Light" panose="020B0502040204020203" pitchFamily="34" charset="-122"/>
            </a:endParaRPr>
          </a:p>
        </p:txBody>
      </p:sp>
      <p:sp>
        <p:nvSpPr>
          <p:cNvPr id="30" name="TextBox 29">
            <a:extLst>
              <a:ext uri="{FF2B5EF4-FFF2-40B4-BE49-F238E27FC236}">
                <a16:creationId xmlns:a16="http://schemas.microsoft.com/office/drawing/2014/main" id="{911E6913-B302-4242-9FB0-ECADCA9290AA}"/>
              </a:ext>
            </a:extLst>
          </p:cNvPr>
          <p:cNvSpPr txBox="1"/>
          <p:nvPr/>
        </p:nvSpPr>
        <p:spPr>
          <a:xfrm>
            <a:off x="5302821" y="3511530"/>
            <a:ext cx="780984" cy="230832"/>
          </a:xfrm>
          <a:prstGeom prst="rect">
            <a:avLst/>
          </a:prstGeom>
          <a:noFill/>
        </p:spPr>
        <p:txBody>
          <a:bodyPr wrap="none" rtlCol="0">
            <a:spAutoFit/>
          </a:bodyPr>
          <a:lstStyle/>
          <a:p>
            <a:pPr algn="ctr"/>
            <a:r>
              <a:rPr lang="en-US"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pic>
        <p:nvPicPr>
          <p:cNvPr id="22" name="Google Shape;98;p7"/>
          <p:cNvPicPr preferRelativeResize="0"/>
          <p:nvPr/>
        </p:nvPicPr>
        <p:blipFill rotWithShape="1">
          <a:blip r:embed="rId3">
            <a:alphaModFix/>
          </a:blip>
          <a:srcRect r="29173" b="22758"/>
          <a:stretch/>
        </p:blipFill>
        <p:spPr>
          <a:xfrm rot="9993660">
            <a:off x="-398470" y="-190257"/>
            <a:ext cx="1434167" cy="1323852"/>
          </a:xfrm>
          <a:prstGeom prst="rect">
            <a:avLst/>
          </a:prstGeom>
          <a:noFill/>
          <a:ln>
            <a:noFill/>
          </a:ln>
        </p:spPr>
      </p:pic>
      <p:grpSp>
        <p:nvGrpSpPr>
          <p:cNvPr id="7" name="Grupo 6"/>
          <p:cNvGrpSpPr/>
          <p:nvPr/>
        </p:nvGrpSpPr>
        <p:grpSpPr>
          <a:xfrm>
            <a:off x="-15160" y="2297917"/>
            <a:ext cx="4645614" cy="1427124"/>
            <a:chOff x="40007" y="3067807"/>
            <a:chExt cx="4645614" cy="1427124"/>
          </a:xfrm>
        </p:grpSpPr>
        <p:sp>
          <p:nvSpPr>
            <p:cNvPr id="27" name="Freeform 26">
              <a:extLst>
                <a:ext uri="{FF2B5EF4-FFF2-40B4-BE49-F238E27FC236}">
                  <a16:creationId xmlns:a16="http://schemas.microsoft.com/office/drawing/2014/main" id="{5566917D-B5AA-2340-B219-304BBF3CE637}"/>
                </a:ext>
              </a:extLst>
            </p:cNvPr>
            <p:cNvSpPr/>
            <p:nvPr/>
          </p:nvSpPr>
          <p:spPr>
            <a:xfrm rot="10800000" flipH="1">
              <a:off x="40007" y="3067807"/>
              <a:ext cx="4645614" cy="1427124"/>
            </a:xfrm>
            <a:custGeom>
              <a:avLst/>
              <a:gdLst>
                <a:gd name="connsiteX0" fmla="*/ 4367926 w 5319259"/>
                <a:gd name="connsiteY0" fmla="*/ 0 h 1902832"/>
                <a:gd name="connsiteX1" fmla="*/ 4367811 w 5319259"/>
                <a:gd name="connsiteY1" fmla="*/ 0 h 1902832"/>
                <a:gd name="connsiteX2" fmla="*/ 3974163 w 5319259"/>
                <a:gd name="connsiteY2" fmla="*/ 0 h 1902832"/>
                <a:gd name="connsiteX3" fmla="*/ 3734871 w 5319259"/>
                <a:gd name="connsiteY3" fmla="*/ 0 h 1902832"/>
                <a:gd name="connsiteX4" fmla="*/ 3109709 w 5319259"/>
                <a:gd name="connsiteY4" fmla="*/ 0 h 1902832"/>
                <a:gd name="connsiteX5" fmla="*/ 3109608 w 5319259"/>
                <a:gd name="connsiteY5" fmla="*/ 0 h 1902832"/>
                <a:gd name="connsiteX6" fmla="*/ 2870417 w 5319259"/>
                <a:gd name="connsiteY6" fmla="*/ 0 h 1902832"/>
                <a:gd name="connsiteX7" fmla="*/ 2870316 w 5319259"/>
                <a:gd name="connsiteY7" fmla="*/ 0 h 1902832"/>
                <a:gd name="connsiteX8" fmla="*/ 1858605 w 5319259"/>
                <a:gd name="connsiteY8" fmla="*/ 0 h 1902832"/>
                <a:gd name="connsiteX9" fmla="*/ 1619313 w 5319259"/>
                <a:gd name="connsiteY9" fmla="*/ 0 h 1902832"/>
                <a:gd name="connsiteX10" fmla="*/ 1225669 w 5319259"/>
                <a:gd name="connsiteY10" fmla="*/ 0 h 1902832"/>
                <a:gd name="connsiteX11" fmla="*/ 1225553 w 5319259"/>
                <a:gd name="connsiteY11" fmla="*/ 0 h 1902832"/>
                <a:gd name="connsiteX12" fmla="*/ 986377 w 5319259"/>
                <a:gd name="connsiteY12" fmla="*/ 0 h 1902832"/>
                <a:gd name="connsiteX13" fmla="*/ 986261 w 5319259"/>
                <a:gd name="connsiteY13" fmla="*/ 0 h 1902832"/>
                <a:gd name="connsiteX14" fmla="*/ 361105 w 5319259"/>
                <a:gd name="connsiteY14" fmla="*/ 0 h 1902832"/>
                <a:gd name="connsiteX15" fmla="*/ 121813 w 5319259"/>
                <a:gd name="connsiteY15" fmla="*/ 0 h 1902832"/>
                <a:gd name="connsiteX16" fmla="*/ 0 w 5319259"/>
                <a:gd name="connsiteY16" fmla="*/ 0 h 1902832"/>
                <a:gd name="connsiteX17" fmla="*/ 0 w 5319259"/>
                <a:gd name="connsiteY17" fmla="*/ 1902832 h 1902832"/>
                <a:gd name="connsiteX18" fmla="*/ 121813 w 5319259"/>
                <a:gd name="connsiteY18" fmla="*/ 1902832 h 1902832"/>
                <a:gd name="connsiteX19" fmla="*/ 361105 w 5319259"/>
                <a:gd name="connsiteY19" fmla="*/ 1902832 h 1902832"/>
                <a:gd name="connsiteX20" fmla="*/ 986341 w 5319259"/>
                <a:gd name="connsiteY20" fmla="*/ 1902832 h 1902832"/>
                <a:gd name="connsiteX21" fmla="*/ 1225633 w 5319259"/>
                <a:gd name="connsiteY21" fmla="*/ 1902832 h 1902832"/>
                <a:gd name="connsiteX22" fmla="*/ 1619313 w 5319259"/>
                <a:gd name="connsiteY22" fmla="*/ 1902832 h 1902832"/>
                <a:gd name="connsiteX23" fmla="*/ 1858605 w 5319259"/>
                <a:gd name="connsiteY23" fmla="*/ 1902832 h 1902832"/>
                <a:gd name="connsiteX24" fmla="*/ 2237371 w 5319259"/>
                <a:gd name="connsiteY24" fmla="*/ 1902832 h 1902832"/>
                <a:gd name="connsiteX25" fmla="*/ 2476663 w 5319259"/>
                <a:gd name="connsiteY25" fmla="*/ 1902832 h 1902832"/>
                <a:gd name="connsiteX26" fmla="*/ 2870347 w 5319259"/>
                <a:gd name="connsiteY26" fmla="*/ 1902832 h 1902832"/>
                <a:gd name="connsiteX27" fmla="*/ 3109639 w 5319259"/>
                <a:gd name="connsiteY27" fmla="*/ 1902832 h 1902832"/>
                <a:gd name="connsiteX28" fmla="*/ 3734871 w 5319259"/>
                <a:gd name="connsiteY28" fmla="*/ 1902832 h 1902832"/>
                <a:gd name="connsiteX29" fmla="*/ 3974163 w 5319259"/>
                <a:gd name="connsiteY29" fmla="*/ 1902832 h 1902832"/>
                <a:gd name="connsiteX30" fmla="*/ 4367847 w 5319259"/>
                <a:gd name="connsiteY30" fmla="*/ 1902832 h 1902832"/>
                <a:gd name="connsiteX31" fmla="*/ 4367847 w 5319259"/>
                <a:gd name="connsiteY31" fmla="*/ 1902829 h 1902832"/>
                <a:gd name="connsiteX32" fmla="*/ 5319259 w 5319259"/>
                <a:gd name="connsiteY32" fmla="*/ 951412 h 1902832"/>
                <a:gd name="connsiteX33" fmla="*/ 4465123 w 5319259"/>
                <a:gd name="connsiteY33" fmla="*/ 4908 h 190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19259" h="1902832">
                  <a:moveTo>
                    <a:pt x="4367926" y="0"/>
                  </a:moveTo>
                  <a:lnTo>
                    <a:pt x="4367811" y="0"/>
                  </a:lnTo>
                  <a:lnTo>
                    <a:pt x="3974163" y="0"/>
                  </a:lnTo>
                  <a:lnTo>
                    <a:pt x="3734871" y="0"/>
                  </a:lnTo>
                  <a:lnTo>
                    <a:pt x="3109709" y="0"/>
                  </a:lnTo>
                  <a:lnTo>
                    <a:pt x="3109608" y="0"/>
                  </a:lnTo>
                  <a:lnTo>
                    <a:pt x="2870417" y="0"/>
                  </a:lnTo>
                  <a:lnTo>
                    <a:pt x="2870316" y="0"/>
                  </a:lnTo>
                  <a:lnTo>
                    <a:pt x="1858605" y="0"/>
                  </a:lnTo>
                  <a:lnTo>
                    <a:pt x="1619313" y="0"/>
                  </a:lnTo>
                  <a:lnTo>
                    <a:pt x="1225669" y="0"/>
                  </a:lnTo>
                  <a:lnTo>
                    <a:pt x="1225553" y="0"/>
                  </a:lnTo>
                  <a:lnTo>
                    <a:pt x="986377" y="0"/>
                  </a:lnTo>
                  <a:lnTo>
                    <a:pt x="986261" y="0"/>
                  </a:lnTo>
                  <a:lnTo>
                    <a:pt x="361105" y="0"/>
                  </a:lnTo>
                  <a:lnTo>
                    <a:pt x="121813" y="0"/>
                  </a:lnTo>
                  <a:lnTo>
                    <a:pt x="0" y="0"/>
                  </a:lnTo>
                  <a:lnTo>
                    <a:pt x="0" y="1902832"/>
                  </a:lnTo>
                  <a:lnTo>
                    <a:pt x="121813" y="1902832"/>
                  </a:lnTo>
                  <a:lnTo>
                    <a:pt x="361105" y="1902832"/>
                  </a:lnTo>
                  <a:lnTo>
                    <a:pt x="986341" y="1902832"/>
                  </a:lnTo>
                  <a:lnTo>
                    <a:pt x="1225633" y="1902832"/>
                  </a:lnTo>
                  <a:lnTo>
                    <a:pt x="1619313" y="1902832"/>
                  </a:lnTo>
                  <a:lnTo>
                    <a:pt x="1858605" y="1902832"/>
                  </a:lnTo>
                  <a:lnTo>
                    <a:pt x="2237371" y="1902832"/>
                  </a:lnTo>
                  <a:lnTo>
                    <a:pt x="2476663" y="1902832"/>
                  </a:lnTo>
                  <a:lnTo>
                    <a:pt x="2870347" y="1902832"/>
                  </a:lnTo>
                  <a:lnTo>
                    <a:pt x="3109639" y="1902832"/>
                  </a:lnTo>
                  <a:lnTo>
                    <a:pt x="3734871" y="1902832"/>
                  </a:lnTo>
                  <a:lnTo>
                    <a:pt x="3974163" y="1902832"/>
                  </a:lnTo>
                  <a:lnTo>
                    <a:pt x="4367847" y="1902832"/>
                  </a:lnTo>
                  <a:lnTo>
                    <a:pt x="4367847" y="1902829"/>
                  </a:lnTo>
                  <a:cubicBezTo>
                    <a:pt x="4893297" y="1902829"/>
                    <a:pt x="5319259" y="1476866"/>
                    <a:pt x="5319259" y="951412"/>
                  </a:cubicBezTo>
                  <a:cubicBezTo>
                    <a:pt x="5319259" y="458804"/>
                    <a:pt x="4944878" y="53631"/>
                    <a:pt x="4465123" y="4908"/>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sz="1050" dirty="0"/>
            </a:p>
          </p:txBody>
        </p:sp>
        <p:sp>
          <p:nvSpPr>
            <p:cNvPr id="13" name="Retângulo 12"/>
            <p:cNvSpPr/>
            <p:nvPr/>
          </p:nvSpPr>
          <p:spPr>
            <a:xfrm>
              <a:off x="973417" y="3202222"/>
              <a:ext cx="3037006" cy="1168910"/>
            </a:xfrm>
            <a:prstGeom prst="rect">
              <a:avLst/>
            </a:prstGeom>
          </p:spPr>
          <p:txBody>
            <a:bodyPr wrap="square">
              <a:spAutoFit/>
            </a:bodyPr>
            <a:lstStyle/>
            <a:p>
              <a:pPr marL="228600" indent="-228600" fontAlgn="base">
                <a:lnSpc>
                  <a:spcPct val="150000"/>
                </a:lnSpc>
                <a:buFont typeface="Courier New" panose="02070309020205020404" pitchFamily="49" charset="0"/>
                <a:buChar char="o"/>
              </a:pPr>
              <a:r>
                <a:rPr lang="en-US" sz="1200" dirty="0">
                  <a:latin typeface="Microsoft YaHei Light" panose="020B0502040204020203" pitchFamily="34" charset="-122"/>
                  <a:ea typeface="Microsoft YaHei Light" panose="020B0502040204020203" pitchFamily="34" charset="-122"/>
                </a:rPr>
                <a:t>Spanish</a:t>
              </a:r>
            </a:p>
            <a:p>
              <a:pPr marL="228600" indent="-228600" fontAlgn="base">
                <a:lnSpc>
                  <a:spcPct val="150000"/>
                </a:lnSpc>
                <a:buFont typeface="Courier New" panose="02070309020205020404" pitchFamily="49" charset="0"/>
                <a:buChar char="o"/>
              </a:pPr>
              <a:r>
                <a:rPr lang="en-US" sz="1200" dirty="0">
                  <a:latin typeface="Microsoft YaHei Light" panose="020B0502040204020203" pitchFamily="34" charset="-122"/>
                  <a:ea typeface="Microsoft YaHei Light" panose="020B0502040204020203" pitchFamily="34" charset="-122"/>
                </a:rPr>
                <a:t>Arabic</a:t>
              </a:r>
            </a:p>
            <a:p>
              <a:pPr marL="228600" indent="-228600" fontAlgn="base">
                <a:lnSpc>
                  <a:spcPct val="150000"/>
                </a:lnSpc>
                <a:buFont typeface="Courier New" panose="02070309020205020404" pitchFamily="49" charset="0"/>
                <a:buChar char="o"/>
              </a:pPr>
              <a:r>
                <a:rPr lang="en-US" sz="1200" dirty="0">
                  <a:latin typeface="Microsoft YaHei Light" panose="020B0502040204020203" pitchFamily="34" charset="-122"/>
                  <a:ea typeface="Microsoft YaHei Light" panose="020B0502040204020203" pitchFamily="34" charset="-122"/>
                </a:rPr>
                <a:t>French</a:t>
              </a:r>
            </a:p>
            <a:p>
              <a:pPr marL="228600" indent="-228600" fontAlgn="base">
                <a:lnSpc>
                  <a:spcPct val="150000"/>
                </a:lnSpc>
                <a:buFont typeface="Courier New" panose="02070309020205020404" pitchFamily="49" charset="0"/>
                <a:buChar char="o"/>
              </a:pPr>
              <a:r>
                <a:rPr lang="en-US" sz="1200" dirty="0">
                  <a:latin typeface="Microsoft YaHei Light" panose="020B0502040204020203" pitchFamily="34" charset="-122"/>
                  <a:ea typeface="Microsoft YaHei Light" panose="020B0502040204020203" pitchFamily="34" charset="-122"/>
                </a:rPr>
                <a:t>Serbian</a:t>
              </a:r>
            </a:p>
          </p:txBody>
        </p:sp>
        <p:sp>
          <p:nvSpPr>
            <p:cNvPr id="6" name="Retângulo 5"/>
            <p:cNvSpPr/>
            <p:nvPr/>
          </p:nvSpPr>
          <p:spPr>
            <a:xfrm>
              <a:off x="2625004" y="3243130"/>
              <a:ext cx="1384995" cy="1168910"/>
            </a:xfrm>
            <a:prstGeom prst="rect">
              <a:avLst/>
            </a:prstGeom>
          </p:spPr>
          <p:txBody>
            <a:bodyPr wrap="square">
              <a:spAutoFit/>
            </a:bodyPr>
            <a:lstStyle/>
            <a:p>
              <a:pPr marL="171450" indent="-171450" fontAlgn="base">
                <a:lnSpc>
                  <a:spcPct val="150000"/>
                </a:lnSpc>
                <a:buFont typeface="Courier New" panose="02070309020205020404" pitchFamily="49" charset="0"/>
                <a:buChar char="o"/>
              </a:pPr>
              <a:r>
                <a:rPr lang="en-US" sz="1200" dirty="0">
                  <a:latin typeface="Microsoft YaHei Light" panose="020B0502040204020203" pitchFamily="34" charset="-122"/>
                  <a:ea typeface="Microsoft YaHei Light" panose="020B0502040204020203" pitchFamily="34" charset="-122"/>
                </a:rPr>
                <a:t>Slovak language</a:t>
              </a:r>
            </a:p>
            <a:p>
              <a:pPr marL="171450" indent="-171450" fontAlgn="base">
                <a:lnSpc>
                  <a:spcPct val="150000"/>
                </a:lnSpc>
                <a:buFont typeface="Courier New" panose="02070309020205020404" pitchFamily="49" charset="0"/>
                <a:buChar char="o"/>
              </a:pPr>
              <a:r>
                <a:rPr lang="en-US" sz="1200" dirty="0" err="1">
                  <a:latin typeface="Microsoft YaHei Light" panose="020B0502040204020203" pitchFamily="34" charset="-122"/>
                  <a:ea typeface="Microsoft YaHei Light" panose="020B0502040204020203" pitchFamily="34" charset="-122"/>
                </a:rPr>
                <a:t>Sena</a:t>
              </a:r>
              <a:r>
                <a:rPr lang="en-US" sz="1200" dirty="0">
                  <a:latin typeface="Microsoft YaHei Light" panose="020B0502040204020203" pitchFamily="34" charset="-122"/>
                  <a:ea typeface="Microsoft YaHei Light" panose="020B0502040204020203" pitchFamily="34" charset="-122"/>
                </a:rPr>
                <a:t>, </a:t>
              </a:r>
              <a:r>
                <a:rPr lang="en-US" sz="1200" dirty="0" err="1">
                  <a:latin typeface="Microsoft YaHei Light" panose="020B0502040204020203" pitchFamily="34" charset="-122"/>
                  <a:ea typeface="Microsoft YaHei Light" panose="020B0502040204020203" pitchFamily="34" charset="-122"/>
                </a:rPr>
                <a:t>Macua</a:t>
              </a:r>
              <a:r>
                <a:rPr lang="en-US" sz="1200" dirty="0">
                  <a:latin typeface="Microsoft YaHei Light" panose="020B0502040204020203" pitchFamily="34" charset="-122"/>
                  <a:ea typeface="Microsoft YaHei Light" panose="020B0502040204020203" pitchFamily="34" charset="-122"/>
                </a:rPr>
                <a:t> and </a:t>
              </a:r>
              <a:r>
                <a:rPr lang="en-US" sz="1200" dirty="0" err="1">
                  <a:latin typeface="Microsoft YaHei Light" panose="020B0502040204020203" pitchFamily="34" charset="-122"/>
                  <a:ea typeface="Microsoft YaHei Light" panose="020B0502040204020203" pitchFamily="34" charset="-122"/>
                </a:rPr>
                <a:t>Changana</a:t>
              </a:r>
              <a:endParaRPr lang="en-US" sz="1200" dirty="0">
                <a:latin typeface="Microsoft YaHei Light" panose="020B0502040204020203" pitchFamily="34" charset="-122"/>
                <a:ea typeface="Microsoft YaHei Light" panose="020B0502040204020203" pitchFamily="34" charset="-122"/>
              </a:endParaRPr>
            </a:p>
          </p:txBody>
        </p:sp>
      </p:grpSp>
      <p:pic>
        <p:nvPicPr>
          <p:cNvPr id="16" name="Google Shape;74;p3"/>
          <p:cNvPicPr preferRelativeResize="0"/>
          <p:nvPr/>
        </p:nvPicPr>
        <p:blipFill rotWithShape="1">
          <a:blip r:embed="rId4">
            <a:alphaModFix/>
          </a:blip>
          <a:srcRect/>
          <a:stretch/>
        </p:blipFill>
        <p:spPr>
          <a:xfrm>
            <a:off x="-1" y="4909824"/>
            <a:ext cx="9144000" cy="242700"/>
          </a:xfrm>
          <a:prstGeom prst="rect">
            <a:avLst/>
          </a:prstGeom>
          <a:noFill/>
          <a:ln>
            <a:noFill/>
          </a:ln>
        </p:spPr>
      </p:pic>
      <p:sp>
        <p:nvSpPr>
          <p:cNvPr id="4" name="Retângulo 3"/>
          <p:cNvSpPr/>
          <p:nvPr/>
        </p:nvSpPr>
        <p:spPr>
          <a:xfrm>
            <a:off x="1884379" y="4040405"/>
            <a:ext cx="4572000" cy="614912"/>
          </a:xfrm>
          <a:prstGeom prst="rect">
            <a:avLst/>
          </a:prstGeom>
        </p:spPr>
        <p:txBody>
          <a:bodyPr>
            <a:spAutoFit/>
          </a:bodyPr>
          <a:lstStyle/>
          <a:p>
            <a:pPr algn="ctr">
              <a:lnSpc>
                <a:spcPct val="150000"/>
              </a:lnSpc>
            </a:pPr>
            <a:r>
              <a:rPr lang="en-US" sz="1200" b="1" dirty="0">
                <a:latin typeface="Microsoft YaHei Light" panose="020B0502040204020203" pitchFamily="34" charset="-122"/>
                <a:ea typeface="Microsoft YaHei Light" panose="020B0502040204020203" pitchFamily="34" charset="-122"/>
              </a:rPr>
              <a:t>Learn more about the books that have already hit the shelves on the next slide!</a:t>
            </a:r>
          </a:p>
        </p:txBody>
      </p:sp>
      <p:pic>
        <p:nvPicPr>
          <p:cNvPr id="17" name="Google Shape;111;g1118bc1798d_0_0"/>
          <p:cNvPicPr preferRelativeResize="0"/>
          <p:nvPr/>
        </p:nvPicPr>
        <p:blipFill>
          <a:blip r:embed="rId5">
            <a:alphaModFix/>
          </a:blip>
          <a:stretch>
            <a:fillRect/>
          </a:stretch>
        </p:blipFill>
        <p:spPr>
          <a:xfrm rot="21030664">
            <a:off x="6723681" y="-103312"/>
            <a:ext cx="2192047" cy="2412368"/>
          </a:xfrm>
          <a:prstGeom prst="rect">
            <a:avLst/>
          </a:prstGeom>
          <a:noFill/>
          <a:ln>
            <a:noFill/>
          </a:ln>
        </p:spPr>
      </p:pic>
    </p:spTree>
    <p:extLst>
      <p:ext uri="{BB962C8B-B14F-4D97-AF65-F5344CB8AC3E}">
        <p14:creationId xmlns:p14="http://schemas.microsoft.com/office/powerpoint/2010/main" val="1394607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upo 103"/>
          <p:cNvGrpSpPr/>
          <p:nvPr/>
        </p:nvGrpSpPr>
        <p:grpSpPr>
          <a:xfrm>
            <a:off x="841809" y="317783"/>
            <a:ext cx="7858202" cy="4574994"/>
            <a:chOff x="546562" y="163994"/>
            <a:chExt cx="8218896" cy="4868200"/>
          </a:xfrm>
        </p:grpSpPr>
        <p:grpSp>
          <p:nvGrpSpPr>
            <p:cNvPr id="7" name="Grupo 6"/>
            <p:cNvGrpSpPr/>
            <p:nvPr/>
          </p:nvGrpSpPr>
          <p:grpSpPr>
            <a:xfrm>
              <a:off x="546562" y="712026"/>
              <a:ext cx="1845389" cy="4320168"/>
              <a:chOff x="271423" y="211651"/>
              <a:chExt cx="1845389" cy="4320168"/>
            </a:xfrm>
          </p:grpSpPr>
          <p:grpSp>
            <p:nvGrpSpPr>
              <p:cNvPr id="5" name="Grupo 4"/>
              <p:cNvGrpSpPr/>
              <p:nvPr/>
            </p:nvGrpSpPr>
            <p:grpSpPr>
              <a:xfrm>
                <a:off x="271423" y="211651"/>
                <a:ext cx="1845389" cy="3350721"/>
                <a:chOff x="364291" y="604557"/>
                <a:chExt cx="1845389" cy="3350721"/>
              </a:xfrm>
            </p:grpSpPr>
            <p:sp>
              <p:nvSpPr>
                <p:cNvPr id="11" name="Parallelogram 51">
                  <a:extLst>
                    <a:ext uri="{FF2B5EF4-FFF2-40B4-BE49-F238E27FC236}">
                      <a16:creationId xmlns:a16="http://schemas.microsoft.com/office/drawing/2014/main" id="{F434E40D-E03A-4E45-B3FF-DD62C25C3ABF}"/>
                    </a:ext>
                  </a:extLst>
                </p:cNvPr>
                <p:cNvSpPr/>
                <p:nvPr/>
              </p:nvSpPr>
              <p:spPr>
                <a:xfrm>
                  <a:off x="390964" y="617758"/>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2" name="CaixaDeTexto 11"/>
                <p:cNvSpPr txBox="1"/>
                <p:nvPr/>
              </p:nvSpPr>
              <p:spPr>
                <a:xfrm>
                  <a:off x="536642" y="604557"/>
                  <a:ext cx="1527359" cy="400110"/>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O governador do sertão </a:t>
                  </a:r>
                </a:p>
              </p:txBody>
            </p:sp>
            <p:sp>
              <p:nvSpPr>
                <p:cNvPr id="14" name="Parallelogram 51">
                  <a:extLst>
                    <a:ext uri="{FF2B5EF4-FFF2-40B4-BE49-F238E27FC236}">
                      <a16:creationId xmlns:a16="http://schemas.microsoft.com/office/drawing/2014/main" id="{F434E40D-E03A-4E45-B3FF-DD62C25C3ABF}"/>
                    </a:ext>
                  </a:extLst>
                </p:cNvPr>
                <p:cNvSpPr/>
                <p:nvPr/>
              </p:nvSpPr>
              <p:spPr>
                <a:xfrm>
                  <a:off x="390964" y="1038352"/>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5" name="Parallelogram 51">
                  <a:extLst>
                    <a:ext uri="{FF2B5EF4-FFF2-40B4-BE49-F238E27FC236}">
                      <a16:creationId xmlns:a16="http://schemas.microsoft.com/office/drawing/2014/main" id="{F434E40D-E03A-4E45-B3FF-DD62C25C3ABF}"/>
                    </a:ext>
                  </a:extLst>
                </p:cNvPr>
                <p:cNvSpPr/>
                <p:nvPr/>
              </p:nvSpPr>
              <p:spPr>
                <a:xfrm>
                  <a:off x="390964" y="1460123"/>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7" name="Parallelogram 51">
                  <a:extLst>
                    <a:ext uri="{FF2B5EF4-FFF2-40B4-BE49-F238E27FC236}">
                      <a16:creationId xmlns:a16="http://schemas.microsoft.com/office/drawing/2014/main" id="{F434E40D-E03A-4E45-B3FF-DD62C25C3ABF}"/>
                    </a:ext>
                  </a:extLst>
                </p:cNvPr>
                <p:cNvSpPr/>
                <p:nvPr/>
              </p:nvSpPr>
              <p:spPr>
                <a:xfrm>
                  <a:off x="390963" y="1891791"/>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9" name="Parallelogram 51">
                  <a:extLst>
                    <a:ext uri="{FF2B5EF4-FFF2-40B4-BE49-F238E27FC236}">
                      <a16:creationId xmlns:a16="http://schemas.microsoft.com/office/drawing/2014/main" id="{F434E40D-E03A-4E45-B3FF-DD62C25C3ABF}"/>
                    </a:ext>
                  </a:extLst>
                </p:cNvPr>
                <p:cNvSpPr/>
                <p:nvPr/>
              </p:nvSpPr>
              <p:spPr>
                <a:xfrm>
                  <a:off x="364292" y="2340547"/>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0" name="CaixaDeTexto 19"/>
                <p:cNvSpPr txBox="1"/>
                <p:nvPr/>
              </p:nvSpPr>
              <p:spPr>
                <a:xfrm>
                  <a:off x="509970" y="2327346"/>
                  <a:ext cx="1527359" cy="400110"/>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O garoto quase atropelado</a:t>
                  </a:r>
                </a:p>
              </p:txBody>
            </p:sp>
            <p:sp>
              <p:nvSpPr>
                <p:cNvPr id="21" name="Parallelogram 51">
                  <a:extLst>
                    <a:ext uri="{FF2B5EF4-FFF2-40B4-BE49-F238E27FC236}">
                      <a16:creationId xmlns:a16="http://schemas.microsoft.com/office/drawing/2014/main" id="{F434E40D-E03A-4E45-B3FF-DD62C25C3ABF}"/>
                    </a:ext>
                  </a:extLst>
                </p:cNvPr>
                <p:cNvSpPr/>
                <p:nvPr/>
              </p:nvSpPr>
              <p:spPr>
                <a:xfrm>
                  <a:off x="364292" y="2761141"/>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3" name="Parallelogram 51">
                  <a:extLst>
                    <a:ext uri="{FF2B5EF4-FFF2-40B4-BE49-F238E27FC236}">
                      <a16:creationId xmlns:a16="http://schemas.microsoft.com/office/drawing/2014/main" id="{F434E40D-E03A-4E45-B3FF-DD62C25C3ABF}"/>
                    </a:ext>
                  </a:extLst>
                </p:cNvPr>
                <p:cNvSpPr/>
                <p:nvPr/>
              </p:nvSpPr>
              <p:spPr>
                <a:xfrm>
                  <a:off x="364292" y="3182912"/>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4" name="Parallelogram 51">
                  <a:extLst>
                    <a:ext uri="{FF2B5EF4-FFF2-40B4-BE49-F238E27FC236}">
                      <a16:creationId xmlns:a16="http://schemas.microsoft.com/office/drawing/2014/main" id="{F434E40D-E03A-4E45-B3FF-DD62C25C3ABF}"/>
                    </a:ext>
                  </a:extLst>
                </p:cNvPr>
                <p:cNvSpPr/>
                <p:nvPr/>
              </p:nvSpPr>
              <p:spPr>
                <a:xfrm>
                  <a:off x="364291" y="3614580"/>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grpSp>
          <p:sp>
            <p:nvSpPr>
              <p:cNvPr id="25" name="Parallelogram 51">
                <a:extLst>
                  <a:ext uri="{FF2B5EF4-FFF2-40B4-BE49-F238E27FC236}">
                    <a16:creationId xmlns:a16="http://schemas.microsoft.com/office/drawing/2014/main" id="{F434E40D-E03A-4E45-B3FF-DD62C25C3ABF}"/>
                  </a:ext>
                </a:extLst>
              </p:cNvPr>
              <p:cNvSpPr/>
              <p:nvPr/>
            </p:nvSpPr>
            <p:spPr>
              <a:xfrm>
                <a:off x="271423" y="3687692"/>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6" name="Parallelogram 51">
                <a:extLst>
                  <a:ext uri="{FF2B5EF4-FFF2-40B4-BE49-F238E27FC236}">
                    <a16:creationId xmlns:a16="http://schemas.microsoft.com/office/drawing/2014/main" id="{F434E40D-E03A-4E45-B3FF-DD62C25C3ABF}"/>
                  </a:ext>
                </a:extLst>
              </p:cNvPr>
              <p:cNvSpPr/>
              <p:nvPr/>
            </p:nvSpPr>
            <p:spPr>
              <a:xfrm>
                <a:off x="271423" y="4155009"/>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8" name="CaixaDeTexto 27"/>
              <p:cNvSpPr txBox="1"/>
              <p:nvPr/>
            </p:nvSpPr>
            <p:spPr>
              <a:xfrm>
                <a:off x="417101" y="635810"/>
                <a:ext cx="1527359" cy="400110"/>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Com que roupa irei à festa do rei</a:t>
                </a:r>
              </a:p>
            </p:txBody>
          </p:sp>
          <p:sp>
            <p:nvSpPr>
              <p:cNvPr id="29" name="CaixaDeTexto 28"/>
              <p:cNvSpPr txBox="1"/>
              <p:nvPr/>
            </p:nvSpPr>
            <p:spPr>
              <a:xfrm>
                <a:off x="417101" y="1146986"/>
                <a:ext cx="1527359" cy="246221"/>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Rio em seis tempos</a:t>
                </a:r>
              </a:p>
            </p:txBody>
          </p:sp>
          <p:sp>
            <p:nvSpPr>
              <p:cNvPr id="31" name="CaixaDeTexto 30"/>
              <p:cNvSpPr txBox="1"/>
              <p:nvPr/>
            </p:nvSpPr>
            <p:spPr>
              <a:xfrm>
                <a:off x="417100" y="1548590"/>
                <a:ext cx="1527359" cy="246221"/>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O vale dos mortos</a:t>
                </a:r>
              </a:p>
            </p:txBody>
          </p:sp>
          <p:sp>
            <p:nvSpPr>
              <p:cNvPr id="32" name="CaixaDeTexto 31"/>
              <p:cNvSpPr txBox="1"/>
              <p:nvPr/>
            </p:nvSpPr>
            <p:spPr>
              <a:xfrm>
                <a:off x="397097" y="2417166"/>
                <a:ext cx="1527359" cy="246221"/>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As perguntas</a:t>
                </a:r>
              </a:p>
            </p:txBody>
          </p:sp>
          <p:sp>
            <p:nvSpPr>
              <p:cNvPr id="33" name="CaixaDeTexto 32"/>
              <p:cNvSpPr txBox="1"/>
              <p:nvPr/>
            </p:nvSpPr>
            <p:spPr>
              <a:xfrm>
                <a:off x="392750" y="2845322"/>
                <a:ext cx="1527359" cy="246221"/>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Dias perfeitos</a:t>
                </a:r>
              </a:p>
            </p:txBody>
          </p:sp>
          <p:sp>
            <p:nvSpPr>
              <p:cNvPr id="34" name="CaixaDeTexto 33"/>
              <p:cNvSpPr txBox="1"/>
              <p:nvPr/>
            </p:nvSpPr>
            <p:spPr>
              <a:xfrm>
                <a:off x="404988" y="3274642"/>
                <a:ext cx="1527359" cy="246221"/>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Suicidas</a:t>
                </a:r>
              </a:p>
            </p:txBody>
          </p:sp>
          <p:sp>
            <p:nvSpPr>
              <p:cNvPr id="35" name="CaixaDeTexto 34"/>
              <p:cNvSpPr txBox="1"/>
              <p:nvPr/>
            </p:nvSpPr>
            <p:spPr>
              <a:xfrm>
                <a:off x="396659" y="3653342"/>
                <a:ext cx="1527359" cy="400110"/>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Tropical sol da liberdade</a:t>
                </a:r>
              </a:p>
            </p:txBody>
          </p:sp>
          <p:sp>
            <p:nvSpPr>
              <p:cNvPr id="36" name="CaixaDeTexto 35"/>
              <p:cNvSpPr txBox="1"/>
              <p:nvPr/>
            </p:nvSpPr>
            <p:spPr>
              <a:xfrm>
                <a:off x="392749" y="4131709"/>
                <a:ext cx="1527359" cy="400110"/>
              </a:xfrm>
              <a:prstGeom prst="rect">
                <a:avLst/>
              </a:prstGeom>
              <a:noFill/>
            </p:spPr>
            <p:txBody>
              <a:bodyPr wrap="square" rtlCol="0">
                <a:spAutoFit/>
              </a:bodyPr>
              <a:lstStyle/>
              <a:p>
                <a:pPr algn="ctr"/>
                <a:r>
                  <a:rPr lang="pt-BR" sz="1000" b="1" dirty="0">
                    <a:solidFill>
                      <a:schemeClr val="bg1"/>
                    </a:solidFill>
                    <a:latin typeface="Microsoft YaHei Light" panose="020B0502040204020203" pitchFamily="34" charset="-122"/>
                    <a:ea typeface="Microsoft YaHei Light" panose="020B0502040204020203" pitchFamily="34" charset="-122"/>
                  </a:rPr>
                  <a:t>Em um lugar do mundo </a:t>
                </a:r>
              </a:p>
            </p:txBody>
          </p:sp>
        </p:grpSp>
        <p:cxnSp>
          <p:nvCxnSpPr>
            <p:cNvPr id="37" name="Conector reto 36"/>
            <p:cNvCxnSpPr/>
            <p:nvPr/>
          </p:nvCxnSpPr>
          <p:spPr>
            <a:xfrm>
              <a:off x="667888" y="549204"/>
              <a:ext cx="7923047" cy="10721"/>
            </a:xfrm>
            <a:prstGeom prst="line">
              <a:avLst/>
            </a:prstGeom>
            <a:ln>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38" name="Google Shape;188;p27"/>
            <p:cNvSpPr txBox="1"/>
            <p:nvPr/>
          </p:nvSpPr>
          <p:spPr>
            <a:xfrm>
              <a:off x="2699281" y="163994"/>
              <a:ext cx="1835847" cy="379304"/>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pt-BR" sz="1100" b="1" dirty="0" err="1">
                  <a:latin typeface="Microsoft YaHei Light" panose="020B0502040204020203" pitchFamily="34" charset="-122"/>
                  <a:ea typeface="Microsoft YaHei Light" panose="020B0502040204020203" pitchFamily="34" charset="-122"/>
                </a:rPr>
                <a:t>Brazilian</a:t>
              </a:r>
              <a:r>
                <a:rPr lang="pt-BR" sz="1100" b="1" dirty="0">
                  <a:latin typeface="Microsoft YaHei Light" panose="020B0502040204020203" pitchFamily="34" charset="-122"/>
                  <a:ea typeface="Microsoft YaHei Light" panose="020B0502040204020203" pitchFamily="34" charset="-122"/>
                </a:rPr>
                <a:t> </a:t>
              </a:r>
              <a:r>
                <a:rPr lang="pt-BR" sz="1100" b="1" dirty="0" err="1">
                  <a:latin typeface="Microsoft YaHei Light" panose="020B0502040204020203" pitchFamily="34" charset="-122"/>
                  <a:ea typeface="Microsoft YaHei Light" panose="020B0502040204020203" pitchFamily="34" charset="-122"/>
                </a:rPr>
                <a:t>publisher</a:t>
              </a:r>
              <a:endParaRPr sz="1100" b="1" dirty="0">
                <a:latin typeface="Microsoft YaHei Light" panose="020B0502040204020203" pitchFamily="34" charset="-122"/>
                <a:ea typeface="Microsoft YaHei Light" panose="020B0502040204020203" pitchFamily="34" charset="-122"/>
              </a:endParaRPr>
            </a:p>
          </p:txBody>
        </p:sp>
        <p:sp>
          <p:nvSpPr>
            <p:cNvPr id="39" name="Google Shape;188;p27"/>
            <p:cNvSpPr txBox="1"/>
            <p:nvPr/>
          </p:nvSpPr>
          <p:spPr>
            <a:xfrm>
              <a:off x="4517921" y="163994"/>
              <a:ext cx="1835847" cy="403613"/>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pt-BR" sz="1100" b="1" dirty="0">
                  <a:latin typeface="Microsoft YaHei Light" panose="020B0502040204020203" pitchFamily="34" charset="-122"/>
                  <a:ea typeface="Microsoft YaHei Light" panose="020B0502040204020203" pitchFamily="34" charset="-122"/>
                </a:rPr>
                <a:t>International publisher</a:t>
              </a:r>
              <a:endParaRPr sz="1100" b="1" dirty="0">
                <a:latin typeface="Microsoft YaHei Light" panose="020B0502040204020203" pitchFamily="34" charset="-122"/>
                <a:ea typeface="Microsoft YaHei Light" panose="020B0502040204020203" pitchFamily="34" charset="-122"/>
              </a:endParaRPr>
            </a:p>
          </p:txBody>
        </p:sp>
        <p:sp>
          <p:nvSpPr>
            <p:cNvPr id="40" name="Google Shape;188;p27"/>
            <p:cNvSpPr txBox="1"/>
            <p:nvPr/>
          </p:nvSpPr>
          <p:spPr>
            <a:xfrm>
              <a:off x="5709754" y="163994"/>
              <a:ext cx="1835847" cy="379304"/>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pt-BR" sz="1100" b="1" dirty="0">
                  <a:latin typeface="Microsoft YaHei Light" panose="020B0502040204020203" pitchFamily="34" charset="-122"/>
                  <a:ea typeface="Microsoft YaHei Light" panose="020B0502040204020203" pitchFamily="34" charset="-122"/>
                </a:rPr>
                <a:t>Country</a:t>
              </a:r>
              <a:endParaRPr sz="1100" b="1" dirty="0">
                <a:latin typeface="Microsoft YaHei Light" panose="020B0502040204020203" pitchFamily="34" charset="-122"/>
                <a:ea typeface="Microsoft YaHei Light" panose="020B0502040204020203" pitchFamily="34" charset="-122"/>
              </a:endParaRPr>
            </a:p>
          </p:txBody>
        </p:sp>
        <p:sp>
          <p:nvSpPr>
            <p:cNvPr id="41" name="Google Shape;214;p29"/>
            <p:cNvSpPr txBox="1"/>
            <p:nvPr/>
          </p:nvSpPr>
          <p:spPr>
            <a:xfrm>
              <a:off x="3209988" y="708904"/>
              <a:ext cx="1494748"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a:latin typeface="Microsoft YaHei Light" panose="020B0502040204020203" pitchFamily="34" charset="-122"/>
                  <a:ea typeface="Microsoft YaHei Light" panose="020B0502040204020203" pitchFamily="34" charset="-122"/>
                  <a:sym typeface="Montserrat"/>
                </a:rPr>
                <a:t>Editora Jaguatirica</a:t>
              </a:r>
              <a:endParaRPr sz="1100" dirty="0">
                <a:latin typeface="Microsoft YaHei Light" panose="020B0502040204020203" pitchFamily="34" charset="-122"/>
                <a:ea typeface="Microsoft YaHei Light" panose="020B0502040204020203" pitchFamily="34" charset="-122"/>
              </a:endParaRPr>
            </a:p>
          </p:txBody>
        </p:sp>
        <p:sp>
          <p:nvSpPr>
            <p:cNvPr id="42" name="Google Shape;214;p29"/>
            <p:cNvSpPr txBox="1"/>
            <p:nvPr/>
          </p:nvSpPr>
          <p:spPr>
            <a:xfrm>
              <a:off x="4883601" y="716807"/>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a:latin typeface="Microsoft YaHei Light" panose="020B0502040204020203" pitchFamily="34" charset="-122"/>
                  <a:ea typeface="Microsoft YaHei Light" panose="020B0502040204020203" pitchFamily="34" charset="-122"/>
                  <a:sym typeface="Montserrat"/>
                </a:rPr>
                <a:t>Abismos Casa Editorial </a:t>
              </a:r>
              <a:endParaRPr sz="1100" dirty="0">
                <a:latin typeface="Microsoft YaHei Light" panose="020B0502040204020203" pitchFamily="34" charset="-122"/>
                <a:ea typeface="Microsoft YaHei Light" panose="020B0502040204020203" pitchFamily="34" charset="-122"/>
              </a:endParaRPr>
            </a:p>
          </p:txBody>
        </p:sp>
        <p:sp>
          <p:nvSpPr>
            <p:cNvPr id="43" name="Google Shape;214;p29"/>
            <p:cNvSpPr txBox="1"/>
            <p:nvPr/>
          </p:nvSpPr>
          <p:spPr>
            <a:xfrm>
              <a:off x="6913962" y="717601"/>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err="1">
                  <a:latin typeface="Microsoft YaHei Light" panose="020B0502040204020203" pitchFamily="34" charset="-122"/>
                  <a:ea typeface="Microsoft YaHei Light" panose="020B0502040204020203" pitchFamily="34" charset="-122"/>
                  <a:sym typeface="Montserrat"/>
                </a:rPr>
                <a:t>Mexico</a:t>
              </a:r>
              <a:endParaRPr sz="1100" dirty="0">
                <a:latin typeface="Microsoft YaHei Light" panose="020B0502040204020203" pitchFamily="34" charset="-122"/>
                <a:ea typeface="Microsoft YaHei Light" panose="020B0502040204020203" pitchFamily="34" charset="-122"/>
              </a:endParaRPr>
            </a:p>
          </p:txBody>
        </p:sp>
        <p:grpSp>
          <p:nvGrpSpPr>
            <p:cNvPr id="10" name="Grupo 9"/>
            <p:cNvGrpSpPr/>
            <p:nvPr/>
          </p:nvGrpSpPr>
          <p:grpSpPr>
            <a:xfrm>
              <a:off x="3209988" y="1128282"/>
              <a:ext cx="5555470" cy="364506"/>
              <a:chOff x="3209988" y="1128282"/>
              <a:chExt cx="5555470" cy="364506"/>
            </a:xfrm>
          </p:grpSpPr>
          <p:sp>
            <p:nvSpPr>
              <p:cNvPr id="44" name="Google Shape;214;p29"/>
              <p:cNvSpPr txBox="1"/>
              <p:nvPr/>
            </p:nvSpPr>
            <p:spPr>
              <a:xfrm>
                <a:off x="3209988" y="1128282"/>
                <a:ext cx="1494748"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a:latin typeface="Microsoft YaHei Light" panose="020B0502040204020203" pitchFamily="34" charset="-122"/>
                    <a:ea typeface="Microsoft YaHei Light" panose="020B0502040204020203" pitchFamily="34" charset="-122"/>
                    <a:sym typeface="Montserrat"/>
                  </a:rPr>
                  <a:t>Editora do Brasil</a:t>
                </a:r>
                <a:endParaRPr sz="1100" dirty="0">
                  <a:latin typeface="Microsoft YaHei Light" panose="020B0502040204020203" pitchFamily="34" charset="-122"/>
                  <a:ea typeface="Microsoft YaHei Light" panose="020B0502040204020203" pitchFamily="34" charset="-122"/>
                </a:endParaRPr>
              </a:p>
            </p:txBody>
          </p:sp>
          <p:sp>
            <p:nvSpPr>
              <p:cNvPr id="45" name="Google Shape;214;p29"/>
              <p:cNvSpPr txBox="1"/>
              <p:nvPr/>
            </p:nvSpPr>
            <p:spPr>
              <a:xfrm>
                <a:off x="4883601" y="113618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err="1">
                    <a:latin typeface="Microsoft YaHei Light" panose="020B0502040204020203" pitchFamily="34" charset="-122"/>
                    <a:ea typeface="Microsoft YaHei Light" panose="020B0502040204020203" pitchFamily="34" charset="-122"/>
                    <a:sym typeface="Montserrat"/>
                  </a:rPr>
                  <a:t>Gerbera</a:t>
                </a:r>
                <a:r>
                  <a:rPr lang="pt-BR" sz="1100" dirty="0">
                    <a:latin typeface="Microsoft YaHei Light" panose="020B0502040204020203" pitchFamily="34" charset="-122"/>
                    <a:ea typeface="Microsoft YaHei Light" panose="020B0502040204020203" pitchFamily="34" charset="-122"/>
                    <a:sym typeface="Montserrat"/>
                  </a:rPr>
                  <a:t> </a:t>
                </a:r>
                <a:r>
                  <a:rPr lang="pt-BR" sz="1100" dirty="0" err="1">
                    <a:latin typeface="Microsoft YaHei Light" panose="020B0502040204020203" pitchFamily="34" charset="-122"/>
                    <a:ea typeface="Microsoft YaHei Light" panose="020B0502040204020203" pitchFamily="34" charset="-122"/>
                    <a:sym typeface="Montserrat"/>
                  </a:rPr>
                  <a:t>Ediciones</a:t>
                </a:r>
                <a:endParaRPr sz="1100" dirty="0">
                  <a:latin typeface="Microsoft YaHei Light" panose="020B0502040204020203" pitchFamily="34" charset="-122"/>
                  <a:ea typeface="Microsoft YaHei Light" panose="020B0502040204020203" pitchFamily="34" charset="-122"/>
                </a:endParaRPr>
              </a:p>
            </p:txBody>
          </p:sp>
          <p:sp>
            <p:nvSpPr>
              <p:cNvPr id="46" name="Google Shape;214;p29"/>
              <p:cNvSpPr txBox="1"/>
              <p:nvPr/>
            </p:nvSpPr>
            <p:spPr>
              <a:xfrm>
                <a:off x="6913962" y="113887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a:latin typeface="Microsoft YaHei Light" panose="020B0502040204020203" pitchFamily="34" charset="-122"/>
                    <a:ea typeface="Microsoft YaHei Light" panose="020B0502040204020203" pitchFamily="34" charset="-122"/>
                    <a:sym typeface="Montserrat"/>
                  </a:rPr>
                  <a:t>Argentina</a:t>
                </a:r>
                <a:endParaRPr sz="1100" dirty="0">
                  <a:latin typeface="Microsoft YaHei Light" panose="020B0502040204020203" pitchFamily="34" charset="-122"/>
                  <a:ea typeface="Microsoft YaHei Light" panose="020B0502040204020203" pitchFamily="34" charset="-122"/>
                </a:endParaRPr>
              </a:p>
            </p:txBody>
          </p:sp>
        </p:grpSp>
        <p:grpSp>
          <p:nvGrpSpPr>
            <p:cNvPr id="47" name="Grupo 46"/>
            <p:cNvGrpSpPr/>
            <p:nvPr/>
          </p:nvGrpSpPr>
          <p:grpSpPr>
            <a:xfrm>
              <a:off x="3209987" y="1562743"/>
              <a:ext cx="5555470" cy="523190"/>
              <a:chOff x="3209988" y="1128282"/>
              <a:chExt cx="5555470" cy="523190"/>
            </a:xfrm>
          </p:grpSpPr>
          <p:sp>
            <p:nvSpPr>
              <p:cNvPr id="48" name="Google Shape;214;p29"/>
              <p:cNvSpPr txBox="1"/>
              <p:nvPr/>
            </p:nvSpPr>
            <p:spPr>
              <a:xfrm>
                <a:off x="3209988" y="1128282"/>
                <a:ext cx="1494748" cy="523190"/>
              </a:xfrm>
              <a:prstGeom prst="rect">
                <a:avLst/>
              </a:prstGeom>
              <a:noFill/>
              <a:ln>
                <a:noFill/>
              </a:ln>
            </p:spPr>
            <p:txBody>
              <a:bodyPr spcFirstLastPara="1" wrap="square" lIns="91425" tIns="91425" rIns="91425" bIns="91425" anchor="t" anchorCtr="0">
                <a:spAutoFit/>
              </a:bodyPr>
              <a:lstStyle/>
              <a:p>
                <a:r>
                  <a:rPr lang="pt-BR" sz="1100" dirty="0">
                    <a:latin typeface="Microsoft YaHei Light" panose="020B0502040204020203" pitchFamily="34" charset="-122"/>
                    <a:ea typeface="Microsoft YaHei Light" panose="020B0502040204020203" pitchFamily="34" charset="-122"/>
                    <a:sym typeface="Montserrat"/>
                  </a:rPr>
                  <a:t>Editora Jaguatirica</a:t>
                </a:r>
                <a:endParaRPr lang="pt-BR" sz="1100" dirty="0">
                  <a:latin typeface="Microsoft YaHei Light" panose="020B0502040204020203" pitchFamily="34" charset="-122"/>
                  <a:ea typeface="Microsoft YaHei Light" panose="020B0502040204020203" pitchFamily="34" charset="-122"/>
                </a:endParaRPr>
              </a:p>
              <a:p>
                <a:pPr marL="0" lvl="0" indent="0" algn="l" rtl="0">
                  <a:spcBef>
                    <a:spcPts val="0"/>
                  </a:spcBef>
                  <a:spcAft>
                    <a:spcPts val="0"/>
                  </a:spcAft>
                  <a:buNone/>
                </a:pPr>
                <a:endParaRPr sz="1100" dirty="0">
                  <a:latin typeface="Microsoft YaHei Light" panose="020B0502040204020203" pitchFamily="34" charset="-122"/>
                  <a:ea typeface="Microsoft YaHei Light" panose="020B0502040204020203" pitchFamily="34" charset="-122"/>
                </a:endParaRPr>
              </a:p>
            </p:txBody>
          </p:sp>
          <p:sp>
            <p:nvSpPr>
              <p:cNvPr id="49" name="Google Shape;214;p29"/>
              <p:cNvSpPr txBox="1"/>
              <p:nvPr/>
            </p:nvSpPr>
            <p:spPr>
              <a:xfrm>
                <a:off x="4883601" y="1136185"/>
                <a:ext cx="1851496" cy="353913"/>
              </a:xfrm>
              <a:prstGeom prst="rect">
                <a:avLst/>
              </a:prstGeom>
              <a:noFill/>
              <a:ln>
                <a:noFill/>
              </a:ln>
            </p:spPr>
            <p:txBody>
              <a:bodyPr spcFirstLastPara="1" wrap="square" lIns="91425" tIns="91425" rIns="91425" bIns="91425" anchor="t" anchorCtr="0">
                <a:spAutoFit/>
              </a:bodyPr>
              <a:lstStyle/>
              <a:p>
                <a:pPr lvl="0"/>
                <a:r>
                  <a:rPr lang="pt-BR" sz="1100" dirty="0">
                    <a:latin typeface="Microsoft YaHei Light" panose="020B0502040204020203" pitchFamily="34" charset="-122"/>
                    <a:ea typeface="Microsoft YaHei Light" panose="020B0502040204020203" pitchFamily="34" charset="-122"/>
                    <a:sym typeface="Montserrat"/>
                  </a:rPr>
                  <a:t>Abismos Casa Editorial </a:t>
                </a:r>
                <a:endParaRPr lang="pt-BR" sz="1100" dirty="0">
                  <a:latin typeface="Microsoft YaHei Light" panose="020B0502040204020203" pitchFamily="34" charset="-122"/>
                  <a:ea typeface="Microsoft YaHei Light" panose="020B0502040204020203" pitchFamily="34" charset="-122"/>
                </a:endParaRPr>
              </a:p>
            </p:txBody>
          </p:sp>
          <p:sp>
            <p:nvSpPr>
              <p:cNvPr id="50" name="Google Shape;214;p29"/>
              <p:cNvSpPr txBox="1"/>
              <p:nvPr/>
            </p:nvSpPr>
            <p:spPr>
              <a:xfrm>
                <a:off x="6913962" y="1138875"/>
                <a:ext cx="1851496" cy="353913"/>
              </a:xfrm>
              <a:prstGeom prst="rect">
                <a:avLst/>
              </a:prstGeom>
              <a:noFill/>
              <a:ln>
                <a:noFill/>
              </a:ln>
            </p:spPr>
            <p:txBody>
              <a:bodyPr spcFirstLastPara="1" wrap="square" lIns="91425" tIns="91425" rIns="91425" bIns="91425" anchor="t" anchorCtr="0">
                <a:spAutoFit/>
              </a:bodyPr>
              <a:lstStyle/>
              <a:p>
                <a:pPr lvl="0"/>
                <a:r>
                  <a:rPr lang="pt-BR" sz="1100" dirty="0" err="1">
                    <a:latin typeface="Microsoft YaHei Light" panose="020B0502040204020203" pitchFamily="34" charset="-122"/>
                    <a:ea typeface="Microsoft YaHei Light" panose="020B0502040204020203" pitchFamily="34" charset="-122"/>
                    <a:sym typeface="Montserrat"/>
                  </a:rPr>
                  <a:t>Mexico</a:t>
                </a:r>
                <a:endParaRPr lang="pt-BR" sz="1100" dirty="0">
                  <a:latin typeface="Microsoft YaHei Light" panose="020B0502040204020203" pitchFamily="34" charset="-122"/>
                  <a:ea typeface="Microsoft YaHei Light" panose="020B0502040204020203" pitchFamily="34" charset="-122"/>
                </a:endParaRPr>
              </a:p>
            </p:txBody>
          </p:sp>
        </p:grpSp>
        <p:grpSp>
          <p:nvGrpSpPr>
            <p:cNvPr id="51" name="Grupo 50"/>
            <p:cNvGrpSpPr/>
            <p:nvPr/>
          </p:nvGrpSpPr>
          <p:grpSpPr>
            <a:xfrm>
              <a:off x="3209988" y="1975452"/>
              <a:ext cx="5555470" cy="364506"/>
              <a:chOff x="3209988" y="1128282"/>
              <a:chExt cx="5555470" cy="364506"/>
            </a:xfrm>
          </p:grpSpPr>
          <p:sp>
            <p:nvSpPr>
              <p:cNvPr id="52" name="Google Shape;214;p29"/>
              <p:cNvSpPr txBox="1"/>
              <p:nvPr/>
            </p:nvSpPr>
            <p:spPr>
              <a:xfrm>
                <a:off x="3209988" y="1128282"/>
                <a:ext cx="1494748"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a:latin typeface="Microsoft YaHei Light" panose="020B0502040204020203" pitchFamily="34" charset="-122"/>
                    <a:ea typeface="Microsoft YaHei Light" panose="020B0502040204020203" pitchFamily="34" charset="-122"/>
                    <a:sym typeface="Montserrat"/>
                  </a:rPr>
                  <a:t>Faro Editorial</a:t>
                </a:r>
                <a:endParaRPr sz="1100" dirty="0">
                  <a:latin typeface="Microsoft YaHei Light" panose="020B0502040204020203" pitchFamily="34" charset="-122"/>
                  <a:ea typeface="Microsoft YaHei Light" panose="020B0502040204020203" pitchFamily="34" charset="-122"/>
                </a:endParaRPr>
              </a:p>
            </p:txBody>
          </p:sp>
          <p:sp>
            <p:nvSpPr>
              <p:cNvPr id="53" name="Google Shape;214;p29"/>
              <p:cNvSpPr txBox="1"/>
              <p:nvPr/>
            </p:nvSpPr>
            <p:spPr>
              <a:xfrm>
                <a:off x="4883601" y="113618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a:latin typeface="Microsoft YaHei Light" panose="020B0502040204020203" pitchFamily="34" charset="-122"/>
                    <a:ea typeface="Microsoft YaHei Light" panose="020B0502040204020203" pitchFamily="34" charset="-122"/>
                    <a:sym typeface="Montserrat"/>
                  </a:rPr>
                  <a:t>C</a:t>
                </a:r>
                <a:r>
                  <a:rPr lang="pt-BR" sz="1100" dirty="0">
                    <a:latin typeface="Microsoft YaHei Light" panose="020B0502040204020203" pitchFamily="34" charset="-122"/>
                    <a:ea typeface="Microsoft YaHei Light" panose="020B0502040204020203" pitchFamily="34" charset="-122"/>
                  </a:rPr>
                  <a:t>írculo de </a:t>
                </a:r>
                <a:r>
                  <a:rPr lang="pt-BR" sz="1100" dirty="0" err="1">
                    <a:latin typeface="Microsoft YaHei Light" panose="020B0502040204020203" pitchFamily="34" charset="-122"/>
                    <a:ea typeface="Microsoft YaHei Light" panose="020B0502040204020203" pitchFamily="34" charset="-122"/>
                  </a:rPr>
                  <a:t>Lectores</a:t>
                </a:r>
                <a:endParaRPr lang="pt-BR" sz="1100" dirty="0">
                  <a:latin typeface="Microsoft YaHei Light" panose="020B0502040204020203" pitchFamily="34" charset="-122"/>
                  <a:ea typeface="Microsoft YaHei Light" panose="020B0502040204020203" pitchFamily="34" charset="-122"/>
                  <a:sym typeface="Montserrat"/>
                </a:endParaRPr>
              </a:p>
            </p:txBody>
          </p:sp>
          <p:sp>
            <p:nvSpPr>
              <p:cNvPr id="54" name="Google Shape;214;p29"/>
              <p:cNvSpPr txBox="1"/>
              <p:nvPr/>
            </p:nvSpPr>
            <p:spPr>
              <a:xfrm>
                <a:off x="6913962" y="113887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err="1">
                    <a:latin typeface="Microsoft YaHei Light" panose="020B0502040204020203" pitchFamily="34" charset="-122"/>
                    <a:ea typeface="Microsoft YaHei Light" panose="020B0502040204020203" pitchFamily="34" charset="-122"/>
                    <a:sym typeface="Montserrat"/>
                  </a:rPr>
                  <a:t>Colombia</a:t>
                </a:r>
                <a:endParaRPr sz="1100" dirty="0">
                  <a:latin typeface="Microsoft YaHei Light" panose="020B0502040204020203" pitchFamily="34" charset="-122"/>
                  <a:ea typeface="Microsoft YaHei Light" panose="020B0502040204020203" pitchFamily="34" charset="-122"/>
                </a:endParaRPr>
              </a:p>
            </p:txBody>
          </p:sp>
        </p:grpSp>
        <p:grpSp>
          <p:nvGrpSpPr>
            <p:cNvPr id="63" name="Grupo 62"/>
            <p:cNvGrpSpPr/>
            <p:nvPr/>
          </p:nvGrpSpPr>
          <p:grpSpPr>
            <a:xfrm>
              <a:off x="3209988" y="2426735"/>
              <a:ext cx="5555470" cy="364506"/>
              <a:chOff x="3209988" y="1128282"/>
              <a:chExt cx="5555470" cy="364506"/>
            </a:xfrm>
          </p:grpSpPr>
          <p:sp>
            <p:nvSpPr>
              <p:cNvPr id="64" name="Google Shape;214;p29"/>
              <p:cNvSpPr txBox="1"/>
              <p:nvPr/>
            </p:nvSpPr>
            <p:spPr>
              <a:xfrm>
                <a:off x="3209988" y="1128282"/>
                <a:ext cx="1494748" cy="353913"/>
              </a:xfrm>
              <a:prstGeom prst="rect">
                <a:avLst/>
              </a:prstGeom>
              <a:noFill/>
              <a:ln>
                <a:noFill/>
              </a:ln>
            </p:spPr>
            <p:txBody>
              <a:bodyPr spcFirstLastPara="1" wrap="square" lIns="91425" tIns="91425" rIns="91425" bIns="91425" anchor="t" anchorCtr="0">
                <a:spAutoFit/>
              </a:bodyPr>
              <a:lstStyle/>
              <a:p>
                <a:r>
                  <a:rPr lang="pt-BR" sz="1100" dirty="0">
                    <a:latin typeface="Microsoft YaHei Light" panose="020B0502040204020203" pitchFamily="34" charset="-122"/>
                    <a:ea typeface="Microsoft YaHei Light" panose="020B0502040204020203" pitchFamily="34" charset="-122"/>
                    <a:sym typeface="Montserrat"/>
                  </a:rPr>
                  <a:t>Faro Editorial</a:t>
                </a:r>
                <a:endParaRPr lang="pt-BR" sz="1100" dirty="0">
                  <a:latin typeface="Microsoft YaHei Light" panose="020B0502040204020203" pitchFamily="34" charset="-122"/>
                  <a:ea typeface="Microsoft YaHei Light" panose="020B0502040204020203" pitchFamily="34" charset="-122"/>
                </a:endParaRPr>
              </a:p>
            </p:txBody>
          </p:sp>
          <p:sp>
            <p:nvSpPr>
              <p:cNvPr id="65" name="Google Shape;214;p29"/>
              <p:cNvSpPr txBox="1"/>
              <p:nvPr/>
            </p:nvSpPr>
            <p:spPr>
              <a:xfrm>
                <a:off x="4883601" y="1136185"/>
                <a:ext cx="1851496" cy="353913"/>
              </a:xfrm>
              <a:prstGeom prst="rect">
                <a:avLst/>
              </a:prstGeom>
              <a:noFill/>
              <a:ln>
                <a:noFill/>
              </a:ln>
            </p:spPr>
            <p:txBody>
              <a:bodyPr spcFirstLastPara="1" wrap="square" lIns="91425" tIns="91425" rIns="91425" bIns="91425" anchor="t" anchorCtr="0">
                <a:spAutoFit/>
              </a:bodyPr>
              <a:lstStyle/>
              <a:p>
                <a:pPr lvl="0"/>
                <a:r>
                  <a:rPr lang="pt-BR" sz="1100" dirty="0">
                    <a:latin typeface="Microsoft YaHei Light" panose="020B0502040204020203" pitchFamily="34" charset="-122"/>
                    <a:ea typeface="Microsoft YaHei Light" panose="020B0502040204020203" pitchFamily="34" charset="-122"/>
                    <a:sym typeface="Montserrat"/>
                  </a:rPr>
                  <a:t>C</a:t>
                </a:r>
                <a:r>
                  <a:rPr lang="pt-BR" sz="1100" dirty="0">
                    <a:latin typeface="Microsoft YaHei Light" panose="020B0502040204020203" pitchFamily="34" charset="-122"/>
                    <a:ea typeface="Microsoft YaHei Light" panose="020B0502040204020203" pitchFamily="34" charset="-122"/>
                  </a:rPr>
                  <a:t>írculo de </a:t>
                </a:r>
                <a:r>
                  <a:rPr lang="pt-BR" sz="1100" dirty="0" err="1">
                    <a:latin typeface="Microsoft YaHei Light" panose="020B0502040204020203" pitchFamily="34" charset="-122"/>
                    <a:ea typeface="Microsoft YaHei Light" panose="020B0502040204020203" pitchFamily="34" charset="-122"/>
                  </a:rPr>
                  <a:t>Lectores</a:t>
                </a:r>
                <a:endParaRPr lang="pt-BR" sz="1100" dirty="0">
                  <a:latin typeface="Microsoft YaHei Light" panose="020B0502040204020203" pitchFamily="34" charset="-122"/>
                  <a:ea typeface="Microsoft YaHei Light" panose="020B0502040204020203" pitchFamily="34" charset="-122"/>
                  <a:sym typeface="Montserrat"/>
                </a:endParaRPr>
              </a:p>
            </p:txBody>
          </p:sp>
          <p:sp>
            <p:nvSpPr>
              <p:cNvPr id="66" name="Google Shape;214;p29"/>
              <p:cNvSpPr txBox="1"/>
              <p:nvPr/>
            </p:nvSpPr>
            <p:spPr>
              <a:xfrm>
                <a:off x="6913962" y="1138875"/>
                <a:ext cx="1851496" cy="353913"/>
              </a:xfrm>
              <a:prstGeom prst="rect">
                <a:avLst/>
              </a:prstGeom>
              <a:noFill/>
              <a:ln>
                <a:noFill/>
              </a:ln>
            </p:spPr>
            <p:txBody>
              <a:bodyPr spcFirstLastPara="1" wrap="square" lIns="91425" tIns="91425" rIns="91425" bIns="91425" anchor="t" anchorCtr="0">
                <a:spAutoFit/>
              </a:bodyPr>
              <a:lstStyle/>
              <a:p>
                <a:pPr lvl="0"/>
                <a:r>
                  <a:rPr lang="pt-BR" sz="1100" dirty="0" err="1">
                    <a:latin typeface="Microsoft YaHei Light" panose="020B0502040204020203" pitchFamily="34" charset="-122"/>
                    <a:ea typeface="Microsoft YaHei Light" panose="020B0502040204020203" pitchFamily="34" charset="-122"/>
                    <a:sym typeface="Montserrat"/>
                  </a:rPr>
                  <a:t>Colombia</a:t>
                </a:r>
                <a:endParaRPr lang="pt-BR" sz="1100" dirty="0">
                  <a:latin typeface="Microsoft YaHei Light" panose="020B0502040204020203" pitchFamily="34" charset="-122"/>
                  <a:ea typeface="Microsoft YaHei Light" panose="020B0502040204020203" pitchFamily="34" charset="-122"/>
                </a:endParaRPr>
              </a:p>
            </p:txBody>
          </p:sp>
        </p:grpSp>
        <p:grpSp>
          <p:nvGrpSpPr>
            <p:cNvPr id="71" name="Grupo 70"/>
            <p:cNvGrpSpPr/>
            <p:nvPr/>
          </p:nvGrpSpPr>
          <p:grpSpPr>
            <a:xfrm>
              <a:off x="3209987" y="2767749"/>
              <a:ext cx="5555470" cy="557146"/>
              <a:chOff x="3209987" y="1072031"/>
              <a:chExt cx="5555470" cy="557146"/>
            </a:xfrm>
          </p:grpSpPr>
          <p:sp>
            <p:nvSpPr>
              <p:cNvPr id="72" name="Google Shape;214;p29"/>
              <p:cNvSpPr txBox="1"/>
              <p:nvPr/>
            </p:nvSpPr>
            <p:spPr>
              <a:xfrm>
                <a:off x="3209987" y="1072031"/>
                <a:ext cx="1494749"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050" dirty="0">
                    <a:latin typeface="Microsoft YaHei Light" panose="020B0502040204020203" pitchFamily="34" charset="-122"/>
                    <a:ea typeface="Microsoft YaHei Light" panose="020B0502040204020203" pitchFamily="34" charset="-122"/>
                    <a:sym typeface="Montserrat"/>
                  </a:rPr>
                  <a:t>Companhia das Letras</a:t>
                </a:r>
                <a:endParaRPr sz="1050" dirty="0">
                  <a:latin typeface="Microsoft YaHei Light" panose="020B0502040204020203" pitchFamily="34" charset="-122"/>
                  <a:ea typeface="Microsoft YaHei Light" panose="020B0502040204020203" pitchFamily="34" charset="-122"/>
                </a:endParaRPr>
              </a:p>
            </p:txBody>
          </p:sp>
          <p:sp>
            <p:nvSpPr>
              <p:cNvPr id="73" name="Google Shape;214;p29"/>
              <p:cNvSpPr txBox="1"/>
              <p:nvPr/>
            </p:nvSpPr>
            <p:spPr>
              <a:xfrm>
                <a:off x="4883601" y="1105987"/>
                <a:ext cx="1851496"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050" dirty="0">
                    <a:latin typeface="Microsoft YaHei Light" panose="020B0502040204020203" pitchFamily="34" charset="-122"/>
                    <a:ea typeface="Microsoft YaHei Light" panose="020B0502040204020203" pitchFamily="34" charset="-122"/>
                    <a:sym typeface="Montserrat"/>
                  </a:rPr>
                  <a:t>Al </a:t>
                </a:r>
                <a:r>
                  <a:rPr lang="pt-BR" sz="1050" dirty="0" err="1">
                    <a:latin typeface="Microsoft YaHei Light" panose="020B0502040204020203" pitchFamily="34" charset="-122"/>
                    <a:ea typeface="Microsoft YaHei Light" panose="020B0502040204020203" pitchFamily="34" charset="-122"/>
                    <a:sym typeface="Montserrat"/>
                  </a:rPr>
                  <a:t>Arabi</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Publishing</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and</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Distributing</a:t>
                </a:r>
                <a:r>
                  <a:rPr lang="pt-BR" sz="1050" dirty="0">
                    <a:latin typeface="Microsoft YaHei Light" panose="020B0502040204020203" pitchFamily="34" charset="-122"/>
                    <a:ea typeface="Microsoft YaHei Light" panose="020B0502040204020203" pitchFamily="34" charset="-122"/>
                    <a:sym typeface="Montserrat"/>
                  </a:rPr>
                  <a:t> </a:t>
                </a:r>
                <a:endParaRPr sz="1050" dirty="0">
                  <a:latin typeface="Microsoft YaHei Light" panose="020B0502040204020203" pitchFamily="34" charset="-122"/>
                  <a:ea typeface="Microsoft YaHei Light" panose="020B0502040204020203" pitchFamily="34" charset="-122"/>
                </a:endParaRPr>
              </a:p>
            </p:txBody>
          </p:sp>
          <p:sp>
            <p:nvSpPr>
              <p:cNvPr id="74" name="Google Shape;214;p29"/>
              <p:cNvSpPr txBox="1"/>
              <p:nvPr/>
            </p:nvSpPr>
            <p:spPr>
              <a:xfrm>
                <a:off x="6913961" y="1160749"/>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err="1">
                    <a:latin typeface="Microsoft YaHei Light" panose="020B0502040204020203" pitchFamily="34" charset="-122"/>
                    <a:ea typeface="Microsoft YaHei Light" panose="020B0502040204020203" pitchFamily="34" charset="-122"/>
                    <a:sym typeface="Montserrat"/>
                  </a:rPr>
                  <a:t>Egypt</a:t>
                </a:r>
                <a:endParaRPr sz="1100" dirty="0">
                  <a:latin typeface="Microsoft YaHei Light" panose="020B0502040204020203" pitchFamily="34" charset="-122"/>
                  <a:ea typeface="Microsoft YaHei Light" panose="020B0502040204020203" pitchFamily="34" charset="-122"/>
                </a:endParaRPr>
              </a:p>
            </p:txBody>
          </p:sp>
        </p:grpSp>
        <p:grpSp>
          <p:nvGrpSpPr>
            <p:cNvPr id="83" name="Grupo 82"/>
            <p:cNvGrpSpPr/>
            <p:nvPr/>
          </p:nvGrpSpPr>
          <p:grpSpPr>
            <a:xfrm>
              <a:off x="3209987" y="3208763"/>
              <a:ext cx="5555471" cy="557146"/>
              <a:chOff x="3209987" y="1072031"/>
              <a:chExt cx="5555471" cy="557146"/>
            </a:xfrm>
          </p:grpSpPr>
          <p:sp>
            <p:nvSpPr>
              <p:cNvPr id="84" name="Google Shape;214;p29"/>
              <p:cNvSpPr txBox="1"/>
              <p:nvPr/>
            </p:nvSpPr>
            <p:spPr>
              <a:xfrm>
                <a:off x="3209987" y="1072031"/>
                <a:ext cx="1494749" cy="5078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050" dirty="0">
                    <a:latin typeface="Microsoft YaHei Light" panose="020B0502040204020203" pitchFamily="34" charset="-122"/>
                    <a:ea typeface="Microsoft YaHei Light" panose="020B0502040204020203" pitchFamily="34" charset="-122"/>
                    <a:sym typeface="Montserrat"/>
                  </a:rPr>
                  <a:t>Companhia das Letras</a:t>
                </a:r>
                <a:endParaRPr sz="1050" dirty="0">
                  <a:latin typeface="Microsoft YaHei Light" panose="020B0502040204020203" pitchFamily="34" charset="-122"/>
                  <a:ea typeface="Microsoft YaHei Light" panose="020B0502040204020203" pitchFamily="34" charset="-122"/>
                </a:endParaRPr>
              </a:p>
            </p:txBody>
          </p:sp>
          <p:sp>
            <p:nvSpPr>
              <p:cNvPr id="85" name="Google Shape;214;p29"/>
              <p:cNvSpPr txBox="1"/>
              <p:nvPr/>
            </p:nvSpPr>
            <p:spPr>
              <a:xfrm>
                <a:off x="4883601" y="1105987"/>
                <a:ext cx="1851496" cy="523190"/>
              </a:xfrm>
              <a:prstGeom prst="rect">
                <a:avLst/>
              </a:prstGeom>
              <a:noFill/>
              <a:ln>
                <a:noFill/>
              </a:ln>
            </p:spPr>
            <p:txBody>
              <a:bodyPr spcFirstLastPara="1" wrap="square" lIns="91425" tIns="91425" rIns="91425" bIns="91425" anchor="t" anchorCtr="0">
                <a:spAutoFit/>
              </a:bodyPr>
              <a:lstStyle/>
              <a:p>
                <a:r>
                  <a:rPr lang="pt-BR" sz="1050" dirty="0">
                    <a:latin typeface="Microsoft YaHei Light" panose="020B0502040204020203" pitchFamily="34" charset="-122"/>
                    <a:ea typeface="Microsoft YaHei Light" panose="020B0502040204020203" pitchFamily="34" charset="-122"/>
                    <a:sym typeface="Montserrat"/>
                  </a:rPr>
                  <a:t>Al </a:t>
                </a:r>
                <a:r>
                  <a:rPr lang="pt-BR" sz="1050" dirty="0" err="1">
                    <a:latin typeface="Microsoft YaHei Light" panose="020B0502040204020203" pitchFamily="34" charset="-122"/>
                    <a:ea typeface="Microsoft YaHei Light" panose="020B0502040204020203" pitchFamily="34" charset="-122"/>
                    <a:sym typeface="Montserrat"/>
                  </a:rPr>
                  <a:t>Arabi</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Publishing</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and</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Distributing</a:t>
                </a:r>
                <a:r>
                  <a:rPr lang="pt-BR" sz="1050" dirty="0">
                    <a:latin typeface="Microsoft YaHei Light" panose="020B0502040204020203" pitchFamily="34" charset="-122"/>
                    <a:ea typeface="Microsoft YaHei Light" panose="020B0502040204020203" pitchFamily="34" charset="-122"/>
                    <a:sym typeface="Montserrat"/>
                  </a:rPr>
                  <a:t> </a:t>
                </a:r>
                <a:endParaRPr sz="1050" dirty="0">
                  <a:latin typeface="Microsoft YaHei Light" panose="020B0502040204020203" pitchFamily="34" charset="-122"/>
                  <a:ea typeface="Microsoft YaHei Light" panose="020B0502040204020203" pitchFamily="34" charset="-122"/>
                </a:endParaRPr>
              </a:p>
            </p:txBody>
          </p:sp>
          <p:sp>
            <p:nvSpPr>
              <p:cNvPr id="86" name="Google Shape;214;p29"/>
              <p:cNvSpPr txBox="1"/>
              <p:nvPr/>
            </p:nvSpPr>
            <p:spPr>
              <a:xfrm>
                <a:off x="6913962" y="113887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err="1">
                    <a:latin typeface="Microsoft YaHei Light" panose="020B0502040204020203" pitchFamily="34" charset="-122"/>
                    <a:ea typeface="Microsoft YaHei Light" panose="020B0502040204020203" pitchFamily="34" charset="-122"/>
                    <a:sym typeface="Montserrat"/>
                  </a:rPr>
                  <a:t>Egypt</a:t>
                </a:r>
                <a:endParaRPr sz="1100" dirty="0">
                  <a:latin typeface="Microsoft YaHei Light" panose="020B0502040204020203" pitchFamily="34" charset="-122"/>
                  <a:ea typeface="Microsoft YaHei Light" panose="020B0502040204020203" pitchFamily="34" charset="-122"/>
                </a:endParaRPr>
              </a:p>
            </p:txBody>
          </p:sp>
        </p:grpSp>
        <p:grpSp>
          <p:nvGrpSpPr>
            <p:cNvPr id="87" name="Grupo 86"/>
            <p:cNvGrpSpPr/>
            <p:nvPr/>
          </p:nvGrpSpPr>
          <p:grpSpPr>
            <a:xfrm>
              <a:off x="3209987" y="3686533"/>
              <a:ext cx="5555471" cy="557146"/>
              <a:chOff x="3209987" y="1072031"/>
              <a:chExt cx="5555471" cy="557146"/>
            </a:xfrm>
          </p:grpSpPr>
          <p:sp>
            <p:nvSpPr>
              <p:cNvPr id="88" name="Google Shape;214;p29"/>
              <p:cNvSpPr txBox="1"/>
              <p:nvPr/>
            </p:nvSpPr>
            <p:spPr>
              <a:xfrm>
                <a:off x="3209987" y="1072031"/>
                <a:ext cx="1494749" cy="5078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050" dirty="0">
                    <a:latin typeface="Microsoft YaHei Light" panose="020B0502040204020203" pitchFamily="34" charset="-122"/>
                    <a:ea typeface="Microsoft YaHei Light" panose="020B0502040204020203" pitchFamily="34" charset="-122"/>
                    <a:sym typeface="Montserrat"/>
                  </a:rPr>
                  <a:t>Companhia das Letras</a:t>
                </a:r>
                <a:endParaRPr sz="1050" dirty="0">
                  <a:latin typeface="Microsoft YaHei Light" panose="020B0502040204020203" pitchFamily="34" charset="-122"/>
                  <a:ea typeface="Microsoft YaHei Light" panose="020B0502040204020203" pitchFamily="34" charset="-122"/>
                </a:endParaRPr>
              </a:p>
            </p:txBody>
          </p:sp>
          <p:sp>
            <p:nvSpPr>
              <p:cNvPr id="89" name="Google Shape;214;p29"/>
              <p:cNvSpPr txBox="1"/>
              <p:nvPr/>
            </p:nvSpPr>
            <p:spPr>
              <a:xfrm>
                <a:off x="4883601" y="1105987"/>
                <a:ext cx="1851496" cy="523190"/>
              </a:xfrm>
              <a:prstGeom prst="rect">
                <a:avLst/>
              </a:prstGeom>
              <a:noFill/>
              <a:ln>
                <a:noFill/>
              </a:ln>
            </p:spPr>
            <p:txBody>
              <a:bodyPr spcFirstLastPara="1" wrap="square" lIns="91425" tIns="91425" rIns="91425" bIns="91425" anchor="t" anchorCtr="0">
                <a:spAutoFit/>
              </a:bodyPr>
              <a:lstStyle/>
              <a:p>
                <a:r>
                  <a:rPr lang="pt-BR" sz="1050" dirty="0">
                    <a:latin typeface="Microsoft YaHei Light" panose="020B0502040204020203" pitchFamily="34" charset="-122"/>
                    <a:ea typeface="Microsoft YaHei Light" panose="020B0502040204020203" pitchFamily="34" charset="-122"/>
                    <a:sym typeface="Montserrat"/>
                  </a:rPr>
                  <a:t>Al </a:t>
                </a:r>
                <a:r>
                  <a:rPr lang="pt-BR" sz="1050" dirty="0" err="1">
                    <a:latin typeface="Microsoft YaHei Light" panose="020B0502040204020203" pitchFamily="34" charset="-122"/>
                    <a:ea typeface="Microsoft YaHei Light" panose="020B0502040204020203" pitchFamily="34" charset="-122"/>
                    <a:sym typeface="Montserrat"/>
                  </a:rPr>
                  <a:t>Arabi</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Publishing</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and</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Distributing</a:t>
                </a:r>
                <a:r>
                  <a:rPr lang="pt-BR" sz="1050" dirty="0">
                    <a:latin typeface="Microsoft YaHei Light" panose="020B0502040204020203" pitchFamily="34" charset="-122"/>
                    <a:ea typeface="Microsoft YaHei Light" panose="020B0502040204020203" pitchFamily="34" charset="-122"/>
                    <a:sym typeface="Montserrat"/>
                  </a:rPr>
                  <a:t> </a:t>
                </a:r>
                <a:endParaRPr sz="1050" dirty="0">
                  <a:latin typeface="Microsoft YaHei Light" panose="020B0502040204020203" pitchFamily="34" charset="-122"/>
                  <a:ea typeface="Microsoft YaHei Light" panose="020B0502040204020203" pitchFamily="34" charset="-122"/>
                </a:endParaRPr>
              </a:p>
            </p:txBody>
          </p:sp>
          <p:sp>
            <p:nvSpPr>
              <p:cNvPr id="90" name="Google Shape;214;p29"/>
              <p:cNvSpPr txBox="1"/>
              <p:nvPr/>
            </p:nvSpPr>
            <p:spPr>
              <a:xfrm>
                <a:off x="6913962" y="113887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err="1">
                    <a:latin typeface="Microsoft YaHei Light" panose="020B0502040204020203" pitchFamily="34" charset="-122"/>
                    <a:ea typeface="Microsoft YaHei Light" panose="020B0502040204020203" pitchFamily="34" charset="-122"/>
                    <a:sym typeface="Montserrat"/>
                  </a:rPr>
                  <a:t>Egypt</a:t>
                </a:r>
                <a:endParaRPr sz="1100" dirty="0">
                  <a:latin typeface="Microsoft YaHei Light" panose="020B0502040204020203" pitchFamily="34" charset="-122"/>
                  <a:ea typeface="Microsoft YaHei Light" panose="020B0502040204020203" pitchFamily="34" charset="-122"/>
                </a:endParaRPr>
              </a:p>
            </p:txBody>
          </p:sp>
        </p:grpSp>
        <p:grpSp>
          <p:nvGrpSpPr>
            <p:cNvPr id="91" name="Grupo 90"/>
            <p:cNvGrpSpPr/>
            <p:nvPr/>
          </p:nvGrpSpPr>
          <p:grpSpPr>
            <a:xfrm>
              <a:off x="3209987" y="4097848"/>
              <a:ext cx="5555471" cy="557146"/>
              <a:chOff x="3209987" y="1072031"/>
              <a:chExt cx="5555471" cy="557146"/>
            </a:xfrm>
          </p:grpSpPr>
          <p:sp>
            <p:nvSpPr>
              <p:cNvPr id="92" name="Google Shape;214;p29"/>
              <p:cNvSpPr txBox="1"/>
              <p:nvPr/>
            </p:nvSpPr>
            <p:spPr>
              <a:xfrm>
                <a:off x="3209987" y="1072031"/>
                <a:ext cx="1494749" cy="5078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050" dirty="0">
                    <a:latin typeface="Microsoft YaHei Light" panose="020B0502040204020203" pitchFamily="34" charset="-122"/>
                    <a:ea typeface="Microsoft YaHei Light" panose="020B0502040204020203" pitchFamily="34" charset="-122"/>
                    <a:sym typeface="Montserrat"/>
                  </a:rPr>
                  <a:t>Companhia das Letras</a:t>
                </a:r>
                <a:endParaRPr sz="1050" dirty="0">
                  <a:latin typeface="Microsoft YaHei Light" panose="020B0502040204020203" pitchFamily="34" charset="-122"/>
                  <a:ea typeface="Microsoft YaHei Light" panose="020B0502040204020203" pitchFamily="34" charset="-122"/>
                </a:endParaRPr>
              </a:p>
            </p:txBody>
          </p:sp>
          <p:sp>
            <p:nvSpPr>
              <p:cNvPr id="93" name="Google Shape;214;p29"/>
              <p:cNvSpPr txBox="1"/>
              <p:nvPr/>
            </p:nvSpPr>
            <p:spPr>
              <a:xfrm>
                <a:off x="4883601" y="1105987"/>
                <a:ext cx="1851496" cy="523190"/>
              </a:xfrm>
              <a:prstGeom prst="rect">
                <a:avLst/>
              </a:prstGeom>
              <a:noFill/>
              <a:ln>
                <a:noFill/>
              </a:ln>
            </p:spPr>
            <p:txBody>
              <a:bodyPr spcFirstLastPara="1" wrap="square" lIns="91425" tIns="91425" rIns="91425" bIns="91425" anchor="t" anchorCtr="0">
                <a:spAutoFit/>
              </a:bodyPr>
              <a:lstStyle/>
              <a:p>
                <a:r>
                  <a:rPr lang="pt-BR" sz="1050" dirty="0">
                    <a:latin typeface="Microsoft YaHei Light" panose="020B0502040204020203" pitchFamily="34" charset="-122"/>
                    <a:ea typeface="Microsoft YaHei Light" panose="020B0502040204020203" pitchFamily="34" charset="-122"/>
                    <a:sym typeface="Montserrat"/>
                  </a:rPr>
                  <a:t>Al </a:t>
                </a:r>
                <a:r>
                  <a:rPr lang="pt-BR" sz="1050" dirty="0" err="1">
                    <a:latin typeface="Microsoft YaHei Light" panose="020B0502040204020203" pitchFamily="34" charset="-122"/>
                    <a:ea typeface="Microsoft YaHei Light" panose="020B0502040204020203" pitchFamily="34" charset="-122"/>
                    <a:sym typeface="Montserrat"/>
                  </a:rPr>
                  <a:t>Arabi</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Publishing</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and</a:t>
                </a:r>
                <a:r>
                  <a:rPr lang="pt-BR" sz="1050" dirty="0">
                    <a:latin typeface="Microsoft YaHei Light" panose="020B0502040204020203" pitchFamily="34" charset="-122"/>
                    <a:ea typeface="Microsoft YaHei Light" panose="020B0502040204020203" pitchFamily="34" charset="-122"/>
                    <a:sym typeface="Montserrat"/>
                  </a:rPr>
                  <a:t> </a:t>
                </a:r>
                <a:r>
                  <a:rPr lang="pt-BR" sz="1050" dirty="0" err="1">
                    <a:latin typeface="Microsoft YaHei Light" panose="020B0502040204020203" pitchFamily="34" charset="-122"/>
                    <a:ea typeface="Microsoft YaHei Light" panose="020B0502040204020203" pitchFamily="34" charset="-122"/>
                    <a:sym typeface="Montserrat"/>
                  </a:rPr>
                  <a:t>Distributing</a:t>
                </a:r>
                <a:r>
                  <a:rPr lang="pt-BR" sz="1050" dirty="0">
                    <a:latin typeface="Microsoft YaHei Light" panose="020B0502040204020203" pitchFamily="34" charset="-122"/>
                    <a:ea typeface="Microsoft YaHei Light" panose="020B0502040204020203" pitchFamily="34" charset="-122"/>
                    <a:sym typeface="Montserrat"/>
                  </a:rPr>
                  <a:t> </a:t>
                </a:r>
                <a:endParaRPr sz="1050" dirty="0">
                  <a:latin typeface="Microsoft YaHei Light" panose="020B0502040204020203" pitchFamily="34" charset="-122"/>
                  <a:ea typeface="Microsoft YaHei Light" panose="020B0502040204020203" pitchFamily="34" charset="-122"/>
                </a:endParaRPr>
              </a:p>
            </p:txBody>
          </p:sp>
          <p:sp>
            <p:nvSpPr>
              <p:cNvPr id="94" name="Google Shape;214;p29"/>
              <p:cNvSpPr txBox="1"/>
              <p:nvPr/>
            </p:nvSpPr>
            <p:spPr>
              <a:xfrm>
                <a:off x="6913962" y="113887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err="1">
                    <a:latin typeface="Microsoft YaHei Light" panose="020B0502040204020203" pitchFamily="34" charset="-122"/>
                    <a:ea typeface="Microsoft YaHei Light" panose="020B0502040204020203" pitchFamily="34" charset="-122"/>
                    <a:sym typeface="Montserrat"/>
                  </a:rPr>
                  <a:t>Egypt</a:t>
                </a:r>
                <a:endParaRPr sz="1100" dirty="0">
                  <a:latin typeface="Microsoft YaHei Light" panose="020B0502040204020203" pitchFamily="34" charset="-122"/>
                  <a:ea typeface="Microsoft YaHei Light" panose="020B0502040204020203" pitchFamily="34" charset="-122"/>
                </a:endParaRPr>
              </a:p>
            </p:txBody>
          </p:sp>
        </p:grpSp>
        <p:grpSp>
          <p:nvGrpSpPr>
            <p:cNvPr id="99" name="Grupo 98"/>
            <p:cNvGrpSpPr/>
            <p:nvPr/>
          </p:nvGrpSpPr>
          <p:grpSpPr>
            <a:xfrm>
              <a:off x="3209987" y="4545092"/>
              <a:ext cx="5555470" cy="364506"/>
              <a:chOff x="3209988" y="1128282"/>
              <a:chExt cx="5555470" cy="364506"/>
            </a:xfrm>
          </p:grpSpPr>
          <p:sp>
            <p:nvSpPr>
              <p:cNvPr id="100" name="Google Shape;214;p29"/>
              <p:cNvSpPr txBox="1"/>
              <p:nvPr/>
            </p:nvSpPr>
            <p:spPr>
              <a:xfrm>
                <a:off x="3209988" y="1128282"/>
                <a:ext cx="1494748"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a:latin typeface="Microsoft YaHei Light" panose="020B0502040204020203" pitchFamily="34" charset="-122"/>
                    <a:ea typeface="Microsoft YaHei Light" panose="020B0502040204020203" pitchFamily="34" charset="-122"/>
                    <a:sym typeface="Montserrat"/>
                  </a:rPr>
                  <a:t>Editora do Brasil</a:t>
                </a:r>
                <a:endParaRPr sz="1100" dirty="0">
                  <a:latin typeface="Microsoft YaHei Light" panose="020B0502040204020203" pitchFamily="34" charset="-122"/>
                  <a:ea typeface="Microsoft YaHei Light" panose="020B0502040204020203" pitchFamily="34" charset="-122"/>
                </a:endParaRPr>
              </a:p>
            </p:txBody>
          </p:sp>
          <p:sp>
            <p:nvSpPr>
              <p:cNvPr id="101" name="Google Shape;214;p29"/>
              <p:cNvSpPr txBox="1"/>
              <p:nvPr/>
            </p:nvSpPr>
            <p:spPr>
              <a:xfrm>
                <a:off x="4883601" y="113618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err="1">
                    <a:latin typeface="Microsoft YaHei Light" panose="020B0502040204020203" pitchFamily="34" charset="-122"/>
                    <a:ea typeface="Microsoft YaHei Light" panose="020B0502040204020203" pitchFamily="34" charset="-122"/>
                    <a:sym typeface="Montserrat"/>
                  </a:rPr>
                  <a:t>Gerbera</a:t>
                </a:r>
                <a:r>
                  <a:rPr lang="pt-BR" sz="1100" dirty="0">
                    <a:latin typeface="Microsoft YaHei Light" panose="020B0502040204020203" pitchFamily="34" charset="-122"/>
                    <a:ea typeface="Microsoft YaHei Light" panose="020B0502040204020203" pitchFamily="34" charset="-122"/>
                    <a:sym typeface="Montserrat"/>
                  </a:rPr>
                  <a:t> </a:t>
                </a:r>
                <a:r>
                  <a:rPr lang="pt-BR" sz="1100" dirty="0" err="1">
                    <a:latin typeface="Microsoft YaHei Light" panose="020B0502040204020203" pitchFamily="34" charset="-122"/>
                    <a:ea typeface="Microsoft YaHei Light" panose="020B0502040204020203" pitchFamily="34" charset="-122"/>
                    <a:sym typeface="Montserrat"/>
                  </a:rPr>
                  <a:t>Ediciones</a:t>
                </a:r>
                <a:endParaRPr sz="1100" dirty="0">
                  <a:latin typeface="Microsoft YaHei Light" panose="020B0502040204020203" pitchFamily="34" charset="-122"/>
                  <a:ea typeface="Microsoft YaHei Light" panose="020B0502040204020203" pitchFamily="34" charset="-122"/>
                </a:endParaRPr>
              </a:p>
            </p:txBody>
          </p:sp>
          <p:sp>
            <p:nvSpPr>
              <p:cNvPr id="102" name="Google Shape;214;p29"/>
              <p:cNvSpPr txBox="1"/>
              <p:nvPr/>
            </p:nvSpPr>
            <p:spPr>
              <a:xfrm>
                <a:off x="6913962" y="1138875"/>
                <a:ext cx="185149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100" dirty="0">
                    <a:latin typeface="Microsoft YaHei Light" panose="020B0502040204020203" pitchFamily="34" charset="-122"/>
                    <a:ea typeface="Microsoft YaHei Light" panose="020B0502040204020203" pitchFamily="34" charset="-122"/>
                    <a:sym typeface="Montserrat"/>
                  </a:rPr>
                  <a:t>Argentina</a:t>
                </a:r>
                <a:endParaRPr sz="1100" dirty="0">
                  <a:latin typeface="Microsoft YaHei Light" panose="020B0502040204020203" pitchFamily="34" charset="-122"/>
                  <a:ea typeface="Microsoft YaHei Light" panose="020B0502040204020203" pitchFamily="34" charset="-122"/>
                </a:endParaRPr>
              </a:p>
            </p:txBody>
          </p:sp>
        </p:grpSp>
      </p:grpSp>
    </p:spTree>
    <p:extLst>
      <p:ext uri="{BB962C8B-B14F-4D97-AF65-F5344CB8AC3E}">
        <p14:creationId xmlns:p14="http://schemas.microsoft.com/office/powerpoint/2010/main" val="3449222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p:cNvPicPr preferRelativeResize="0"/>
          <p:nvPr/>
        </p:nvPicPr>
        <p:blipFill rotWithShape="1">
          <a:blip r:embed="rId3">
            <a:alphaModFix/>
          </a:blip>
          <a:srcRect l="714"/>
          <a:stretch/>
        </p:blipFill>
        <p:spPr>
          <a:xfrm>
            <a:off x="0" y="0"/>
            <a:ext cx="9144000" cy="5180525"/>
          </a:xfrm>
          <a:prstGeom prst="rect">
            <a:avLst/>
          </a:prstGeom>
          <a:noFill/>
          <a:ln>
            <a:noFill/>
          </a:ln>
        </p:spPr>
      </p:pic>
      <p:sp>
        <p:nvSpPr>
          <p:cNvPr id="60" name="Google Shape;60;p1"/>
          <p:cNvSpPr txBox="1"/>
          <p:nvPr/>
        </p:nvSpPr>
        <p:spPr>
          <a:xfrm>
            <a:off x="2495887" y="2496652"/>
            <a:ext cx="6805200" cy="2646848"/>
          </a:xfrm>
          <a:prstGeom prst="rect">
            <a:avLst/>
          </a:prstGeom>
          <a:noFill/>
          <a:ln>
            <a:noFill/>
          </a:ln>
        </p:spPr>
        <p:txBody>
          <a:bodyPr spcFirstLastPara="1" wrap="square" lIns="91425" tIns="91425" rIns="91425" bIns="91425" anchor="t" anchorCtr="0">
            <a:spAutoFit/>
          </a:bodyPr>
          <a:lstStyle/>
          <a:p>
            <a:r>
              <a:rPr lang="pt-BR" sz="4000" b="1" dirty="0">
                <a:solidFill>
                  <a:schemeClr val="lt1"/>
                </a:solidFill>
              </a:rPr>
              <a:t>THE BRAZILIAN PUBLISHING MARKET </a:t>
            </a:r>
          </a:p>
          <a:p>
            <a:br>
              <a:rPr lang="pt-BR" sz="4000" dirty="0"/>
            </a:br>
            <a:endParaRPr sz="40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18484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593899" y="596650"/>
            <a:ext cx="3078691" cy="2574460"/>
            <a:chOff x="908626" y="1307301"/>
            <a:chExt cx="3078691" cy="2574460"/>
          </a:xfrm>
        </p:grpSpPr>
        <p:sp>
          <p:nvSpPr>
            <p:cNvPr id="8" name="TextBox 7">
              <a:extLst>
                <a:ext uri="{FF2B5EF4-FFF2-40B4-BE49-F238E27FC236}">
                  <a16:creationId xmlns:a16="http://schemas.microsoft.com/office/drawing/2014/main" id="{5CCDF11D-A8A4-2E4A-B582-4066AC2688C5}"/>
                </a:ext>
              </a:extLst>
            </p:cNvPr>
            <p:cNvSpPr txBox="1"/>
            <p:nvPr/>
          </p:nvSpPr>
          <p:spPr>
            <a:xfrm>
              <a:off x="908626" y="1307301"/>
              <a:ext cx="3078691" cy="1600438"/>
            </a:xfrm>
            <a:prstGeom prst="rect">
              <a:avLst/>
            </a:prstGeom>
            <a:noFill/>
          </p:spPr>
          <p:txBody>
            <a:bodyPr wrap="squar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Readers</a:t>
              </a:r>
            </a:p>
            <a:p>
              <a:endParaRPr lang="en-US" sz="2000" b="1" noProof="1">
                <a:solidFill>
                  <a:schemeClr val="tx1">
                    <a:lumMod val="85000"/>
                    <a:lumOff val="15000"/>
                  </a:schemeClr>
                </a:solidFill>
                <a:latin typeface="Poppins" pitchFamily="2" charset="77"/>
                <a:ea typeface="Open Sans" panose="020B0606030504020204" pitchFamily="34" charset="0"/>
                <a:cs typeface="Poppins" pitchFamily="2" charset="77"/>
              </a:endParaRPr>
            </a:p>
            <a:p>
              <a:pPr>
                <a:lnSpc>
                  <a:spcPct val="150000"/>
                </a:lnSpc>
              </a:pPr>
              <a:r>
                <a:rPr lang="en-US" sz="1200" dirty="0">
                  <a:latin typeface="Microsoft YaHei Light" panose="020B0502040204020203" pitchFamily="34" charset="-122"/>
                  <a:ea typeface="Microsoft YaHei Light" panose="020B0502040204020203" pitchFamily="34" charset="-122"/>
                </a:rPr>
                <a:t>In Brazil, there are about </a:t>
              </a:r>
              <a:r>
                <a:rPr lang="en-US" sz="1200" b="1" dirty="0">
                  <a:latin typeface="Microsoft YaHei Light" panose="020B0502040204020203" pitchFamily="34" charset="-122"/>
                  <a:ea typeface="Microsoft YaHei Light" panose="020B0502040204020203" pitchFamily="34" charset="-122"/>
                </a:rPr>
                <a:t>100 million readers</a:t>
              </a:r>
              <a:r>
                <a:rPr lang="en-US" sz="1200" dirty="0">
                  <a:latin typeface="Microsoft YaHei Light" panose="020B0502040204020203" pitchFamily="34" charset="-122"/>
                  <a:ea typeface="Microsoft YaHei Light" panose="020B0502040204020203" pitchFamily="34" charset="-122"/>
                </a:rPr>
                <a:t>, who make up 52% ​​of the population.</a:t>
              </a:r>
              <a:endParaRPr lang="en-US" sz="1200" noProof="1">
                <a:latin typeface="Microsoft YaHei Light" panose="020B0502040204020203" pitchFamily="34" charset="-122"/>
                <a:ea typeface="Microsoft YaHei Light" panose="020B0502040204020203" pitchFamily="34" charset="-122"/>
              </a:endParaRPr>
            </a:p>
          </p:txBody>
        </p:sp>
        <p:sp>
          <p:nvSpPr>
            <p:cNvPr id="10" name="Rectangle 9">
              <a:extLst>
                <a:ext uri="{FF2B5EF4-FFF2-40B4-BE49-F238E27FC236}">
                  <a16:creationId xmlns:a16="http://schemas.microsoft.com/office/drawing/2014/main" id="{FDF77CAB-C388-0F45-98D0-DF0A572F7601}"/>
                </a:ext>
              </a:extLst>
            </p:cNvPr>
            <p:cNvSpPr/>
            <p:nvPr/>
          </p:nvSpPr>
          <p:spPr>
            <a:xfrm>
              <a:off x="908626" y="1756243"/>
              <a:ext cx="2649032" cy="779124"/>
            </a:xfrm>
            <a:prstGeom prst="rect">
              <a:avLst/>
            </a:prstGeom>
          </p:spPr>
          <p:txBody>
            <a:bodyPr wrap="square">
              <a:spAutoFit/>
            </a:bodyPr>
            <a:lstStyle/>
            <a:p>
              <a:pPr>
                <a:lnSpc>
                  <a:spcPct val="150000"/>
                </a:lnSpc>
              </a:pPr>
              <a:br>
                <a:rPr lang="en-US" sz="900" dirty="0"/>
              </a:br>
              <a:br>
                <a:rPr lang="en-US" sz="1100" dirty="0">
                  <a:latin typeface="Microsoft YaHei Light" panose="020B0502040204020203" pitchFamily="34" charset="-122"/>
                  <a:ea typeface="Microsoft YaHei Light" panose="020B0502040204020203" pitchFamily="34" charset="-122"/>
                </a:rPr>
              </a:br>
              <a:endParaRPr lang="en-US" sz="1100" noProof="1">
                <a:latin typeface="Microsoft YaHei Light" panose="020B0502040204020203" pitchFamily="34" charset="-122"/>
                <a:ea typeface="Microsoft YaHei Light" panose="020B0502040204020203" pitchFamily="34" charset="-122"/>
              </a:endParaRPr>
            </a:p>
          </p:txBody>
        </p:sp>
        <p:sp>
          <p:nvSpPr>
            <p:cNvPr id="12" name="TextBox 11">
              <a:extLst>
                <a:ext uri="{FF2B5EF4-FFF2-40B4-BE49-F238E27FC236}">
                  <a16:creationId xmlns:a16="http://schemas.microsoft.com/office/drawing/2014/main" id="{75AC80F9-C1E5-2048-83DD-094DECCF1E7A}"/>
                </a:ext>
              </a:extLst>
            </p:cNvPr>
            <p:cNvSpPr txBox="1"/>
            <p:nvPr/>
          </p:nvSpPr>
          <p:spPr>
            <a:xfrm>
              <a:off x="1131147" y="3650929"/>
              <a:ext cx="780984" cy="230832"/>
            </a:xfrm>
            <a:prstGeom prst="rect">
              <a:avLst/>
            </a:prstGeom>
            <a:noFill/>
          </p:spPr>
          <p:txBody>
            <a:bodyPr wrap="none" rtlCol="0">
              <a:spAutoFit/>
            </a:bodyPr>
            <a:lstStyle/>
            <a:p>
              <a:pPr algn="ctr"/>
              <a:r>
                <a:rPr lang="en-US"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grpSp>
      <p:pic>
        <p:nvPicPr>
          <p:cNvPr id="30" name="Google Shape;74;p3"/>
          <p:cNvPicPr preferRelativeResize="0"/>
          <p:nvPr/>
        </p:nvPicPr>
        <p:blipFill rotWithShape="1">
          <a:blip r:embed="rId2">
            <a:alphaModFix/>
          </a:blip>
          <a:srcRect/>
          <a:stretch/>
        </p:blipFill>
        <p:spPr>
          <a:xfrm>
            <a:off x="217357" y="4980575"/>
            <a:ext cx="8926642" cy="242700"/>
          </a:xfrm>
          <a:prstGeom prst="rect">
            <a:avLst/>
          </a:prstGeom>
          <a:noFill/>
          <a:ln>
            <a:noFill/>
          </a:ln>
        </p:spPr>
      </p:pic>
      <p:pic>
        <p:nvPicPr>
          <p:cNvPr id="7170" name="Picture 2" descr="https://lh4.googleusercontent.com/iKSYYwZtEfQGStIXbiT2d3dj8Gzwg1x1WXd_Z1qKXWizyD8Esu8Bzfx1LAbiSODIbMWWVIeFaJ4BhF6hHfHvn4yY-TzQD3WAAg97Us-TtDCm-9g5donoXIj8NzxNLaFSYy5Wn3hueKZ7"/>
          <p:cNvPicPr>
            <a:picLocks noChangeAspect="1" noChangeArrowheads="1"/>
          </p:cNvPicPr>
          <p:nvPr/>
        </p:nvPicPr>
        <p:blipFill rotWithShape="1">
          <a:blip r:embed="rId3">
            <a:extLst>
              <a:ext uri="{28A0092B-C50C-407E-A947-70E740481C1C}">
                <a14:useLocalDpi xmlns:a14="http://schemas.microsoft.com/office/drawing/2010/main" val="0"/>
              </a:ext>
            </a:extLst>
          </a:blip>
          <a:srcRect l="10287" t="30427" r="35637" b="21026"/>
          <a:stretch/>
        </p:blipFill>
        <p:spPr bwMode="auto">
          <a:xfrm>
            <a:off x="1936099" y="2150503"/>
            <a:ext cx="5022672" cy="2536342"/>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98;p7"/>
          <p:cNvPicPr preferRelativeResize="0"/>
          <p:nvPr/>
        </p:nvPicPr>
        <p:blipFill rotWithShape="1">
          <a:blip r:embed="rId4">
            <a:alphaModFix/>
          </a:blip>
          <a:srcRect r="29173" b="22758"/>
          <a:stretch/>
        </p:blipFill>
        <p:spPr>
          <a:xfrm rot="5104390">
            <a:off x="-271377" y="4152419"/>
            <a:ext cx="1434167" cy="1323852"/>
          </a:xfrm>
          <a:prstGeom prst="rect">
            <a:avLst/>
          </a:prstGeom>
          <a:noFill/>
          <a:ln>
            <a:noFill/>
          </a:ln>
        </p:spPr>
      </p:pic>
      <p:sp>
        <p:nvSpPr>
          <p:cNvPr id="2" name="Retângulo 1"/>
          <p:cNvSpPr/>
          <p:nvPr/>
        </p:nvSpPr>
        <p:spPr>
          <a:xfrm>
            <a:off x="816420" y="4763371"/>
            <a:ext cx="4572000" cy="553998"/>
          </a:xfrm>
          <a:prstGeom prst="rect">
            <a:avLst/>
          </a:prstGeom>
        </p:spPr>
        <p:txBody>
          <a:bodyPr>
            <a:spAutoFit/>
          </a:bodyPr>
          <a:lstStyle/>
          <a:p>
            <a:r>
              <a:rPr lang="pt-BR" sz="1000" dirty="0" err="1">
                <a:latin typeface="Microsoft YaHei Light" panose="020B0502040204020203" pitchFamily="34" charset="-122"/>
                <a:ea typeface="Microsoft YaHei Light" panose="020B0502040204020203" pitchFamily="34" charset="-122"/>
              </a:rPr>
              <a:t>Source</a:t>
            </a:r>
            <a:r>
              <a:rPr lang="pt-BR" sz="1000" dirty="0">
                <a:latin typeface="Microsoft YaHei Light" panose="020B0502040204020203" pitchFamily="34" charset="-122"/>
                <a:ea typeface="Microsoft YaHei Light" panose="020B0502040204020203" pitchFamily="34" charset="-122"/>
              </a:rPr>
              <a:t>: Pesquisa Retratos da Leitura no Brasil (2020) </a:t>
            </a:r>
          </a:p>
          <a:p>
            <a:br>
              <a:rPr lang="pt-BR" sz="1000" dirty="0">
                <a:latin typeface="Microsoft YaHei Light" panose="020B0502040204020203" pitchFamily="34" charset="-122"/>
                <a:ea typeface="Microsoft YaHei Light" panose="020B0502040204020203" pitchFamily="34" charset="-122"/>
              </a:rPr>
            </a:br>
            <a:endParaRPr lang="pt-BR" sz="1000" dirty="0">
              <a:latin typeface="Microsoft YaHei Light" panose="020B0502040204020203" pitchFamily="34" charset="-122"/>
              <a:ea typeface="Microsoft YaHei Light" panose="020B0502040204020203" pitchFamily="34" charset="-122"/>
            </a:endParaRPr>
          </a:p>
        </p:txBody>
      </p:sp>
      <p:sp>
        <p:nvSpPr>
          <p:cNvPr id="11" name="Retângulo 10"/>
          <p:cNvSpPr/>
          <p:nvPr/>
        </p:nvSpPr>
        <p:spPr>
          <a:xfrm>
            <a:off x="968820" y="4915771"/>
            <a:ext cx="4572000" cy="523220"/>
          </a:xfrm>
          <a:prstGeom prst="rect">
            <a:avLst/>
          </a:prstGeom>
        </p:spPr>
        <p:txBody>
          <a:bodyPr>
            <a:spAutoFit/>
          </a:bodyPr>
          <a:lstStyle/>
          <a:p>
            <a:br>
              <a:rPr lang="pt-BR" dirty="0"/>
            </a:br>
            <a:endParaRPr lang="pt-BR" dirty="0"/>
          </a:p>
        </p:txBody>
      </p:sp>
      <p:pic>
        <p:nvPicPr>
          <p:cNvPr id="14" name="Picture 2" descr="https://lh6.googleusercontent.com/w-UI1OlVMf0LYynaSZ83D2EFQMAaPqL7i3GBZuLv3wmynpjEK1HWzwXZ6Cd3UIcCC0ZiwYaOh4YfzeVydKj_K2r6NHnDlph9X5tN8YlC3vZfpEQXr51zDZotrwhp6QIvV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837105">
            <a:off x="7031772" y="81863"/>
            <a:ext cx="3032510" cy="303251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6900862" y="3464538"/>
            <a:ext cx="1335881" cy="492443"/>
          </a:xfrm>
          <a:prstGeom prst="rect">
            <a:avLst/>
          </a:prstGeom>
          <a:noFill/>
        </p:spPr>
        <p:txBody>
          <a:bodyPr wrap="square" rtlCol="0">
            <a:spAutoFit/>
          </a:bodyPr>
          <a:lstStyle/>
          <a:p>
            <a:r>
              <a:rPr lang="en-US" sz="1100" dirty="0">
                <a:latin typeface="Microsoft YaHei Light" panose="020B0502040204020203" pitchFamily="34" charset="-122"/>
                <a:ea typeface="Microsoft YaHei Light" panose="020B0502040204020203" pitchFamily="34" charset="-122"/>
              </a:rPr>
              <a:t>Millions</a:t>
            </a:r>
            <a:endParaRPr lang="en-US" noProof="1">
              <a:latin typeface="Microsoft YaHei Light" panose="020B0502040204020203" pitchFamily="34" charset="-122"/>
              <a:ea typeface="Microsoft YaHei Light" panose="020B0502040204020203" pitchFamily="34" charset="-122"/>
            </a:endParaRPr>
          </a:p>
          <a:p>
            <a:endParaRPr lang="pt-BR" dirty="0"/>
          </a:p>
        </p:txBody>
      </p:sp>
      <p:sp>
        <p:nvSpPr>
          <p:cNvPr id="6" name="Retângulo 5"/>
          <p:cNvSpPr/>
          <p:nvPr/>
        </p:nvSpPr>
        <p:spPr>
          <a:xfrm>
            <a:off x="3325024" y="1934787"/>
            <a:ext cx="2475701" cy="58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3733516" y="2008590"/>
            <a:ext cx="186772" cy="161000"/>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a:off x="3920288" y="1978889"/>
            <a:ext cx="1335881" cy="492443"/>
          </a:xfrm>
          <a:prstGeom prst="rect">
            <a:avLst/>
          </a:prstGeom>
          <a:noFill/>
        </p:spPr>
        <p:txBody>
          <a:bodyPr wrap="square" rtlCol="0">
            <a:spAutoFit/>
          </a:bodyPr>
          <a:lstStyle/>
          <a:p>
            <a:r>
              <a:rPr lang="en-US" sz="1100" dirty="0">
                <a:latin typeface="Microsoft YaHei Light" panose="020B0502040204020203" pitchFamily="34" charset="-122"/>
                <a:ea typeface="Microsoft YaHei Light" panose="020B0502040204020203" pitchFamily="34" charset="-122"/>
              </a:rPr>
              <a:t>Readers</a:t>
            </a:r>
            <a:endParaRPr lang="en-US" noProof="1">
              <a:latin typeface="Microsoft YaHei Light" panose="020B0502040204020203" pitchFamily="34" charset="-122"/>
              <a:ea typeface="Microsoft YaHei Light" panose="020B0502040204020203" pitchFamily="34" charset="-122"/>
            </a:endParaRPr>
          </a:p>
          <a:p>
            <a:endParaRPr lang="pt-BR" dirty="0"/>
          </a:p>
        </p:txBody>
      </p:sp>
      <p:sp>
        <p:nvSpPr>
          <p:cNvPr id="18" name="Retângulo 17"/>
          <p:cNvSpPr/>
          <p:nvPr/>
        </p:nvSpPr>
        <p:spPr>
          <a:xfrm>
            <a:off x="5219626" y="2003866"/>
            <a:ext cx="186772" cy="16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p:cNvSpPr txBox="1"/>
          <p:nvPr/>
        </p:nvSpPr>
        <p:spPr>
          <a:xfrm>
            <a:off x="5538285" y="1968984"/>
            <a:ext cx="1335881" cy="492443"/>
          </a:xfrm>
          <a:prstGeom prst="rect">
            <a:avLst/>
          </a:prstGeom>
          <a:noFill/>
        </p:spPr>
        <p:txBody>
          <a:bodyPr wrap="square" rtlCol="0">
            <a:spAutoFit/>
          </a:bodyPr>
          <a:lstStyle/>
          <a:p>
            <a:r>
              <a:rPr lang="en-US" sz="1100" dirty="0">
                <a:latin typeface="Microsoft YaHei Light" panose="020B0502040204020203" pitchFamily="34" charset="-122"/>
                <a:ea typeface="Microsoft YaHei Light" panose="020B0502040204020203" pitchFamily="34" charset="-122"/>
              </a:rPr>
              <a:t>Non-readers</a:t>
            </a:r>
            <a:endParaRPr lang="en-US" noProof="1">
              <a:latin typeface="Microsoft YaHei Light" panose="020B0502040204020203" pitchFamily="34" charset="-122"/>
              <a:ea typeface="Microsoft YaHei Light" panose="020B0502040204020203" pitchFamily="34" charset="-122"/>
            </a:endParaRPr>
          </a:p>
          <a:p>
            <a:endParaRPr lang="pt-BR" dirty="0"/>
          </a:p>
        </p:txBody>
      </p:sp>
    </p:spTree>
    <p:extLst>
      <p:ext uri="{BB962C8B-B14F-4D97-AF65-F5344CB8AC3E}">
        <p14:creationId xmlns:p14="http://schemas.microsoft.com/office/powerpoint/2010/main" val="1238392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198063" y="-713898"/>
            <a:ext cx="3848874" cy="3810543"/>
            <a:chOff x="908626" y="1756243"/>
            <a:chExt cx="3848874" cy="8369669"/>
          </a:xfrm>
        </p:grpSpPr>
        <p:sp>
          <p:nvSpPr>
            <p:cNvPr id="8" name="TextBox 7">
              <a:extLst>
                <a:ext uri="{FF2B5EF4-FFF2-40B4-BE49-F238E27FC236}">
                  <a16:creationId xmlns:a16="http://schemas.microsoft.com/office/drawing/2014/main" id="{5CCDF11D-A8A4-2E4A-B582-4066AC2688C5}"/>
                </a:ext>
              </a:extLst>
            </p:cNvPr>
            <p:cNvSpPr txBox="1"/>
            <p:nvPr/>
          </p:nvSpPr>
          <p:spPr>
            <a:xfrm>
              <a:off x="1895104" y="5596605"/>
              <a:ext cx="2862396" cy="4529307"/>
            </a:xfrm>
            <a:prstGeom prst="rect">
              <a:avLst/>
            </a:prstGeom>
            <a:noFill/>
          </p:spPr>
          <p:txBody>
            <a:bodyPr wrap="square" rtlCol="0">
              <a:spAutoFit/>
            </a:bodyPr>
            <a:lstStyle/>
            <a:p>
              <a:r>
                <a:rPr lang="en-US" sz="1600" b="1" dirty="0">
                  <a:latin typeface="Microsoft YaHei Light" panose="020B0502040204020203" pitchFamily="34" charset="-122"/>
                  <a:ea typeface="Microsoft YaHei Light" panose="020B0502040204020203" pitchFamily="34" charset="-122"/>
                </a:rPr>
                <a:t>Who is the Brazilian reader?</a:t>
              </a:r>
            </a:p>
            <a:p>
              <a:endParaRPr lang="en-US" sz="1600" b="1" dirty="0">
                <a:latin typeface="Microsoft YaHei Light" panose="020B0502040204020203" pitchFamily="34" charset="-122"/>
                <a:ea typeface="Microsoft YaHei Light" panose="020B0502040204020203" pitchFamily="34" charset="-122"/>
              </a:endParaRPr>
            </a:p>
            <a:p>
              <a:pPr>
                <a:lnSpc>
                  <a:spcPct val="150000"/>
                </a:lnSpc>
              </a:pPr>
              <a:r>
                <a:rPr lang="en-US" sz="1200" dirty="0">
                  <a:latin typeface="Microsoft YaHei Light" panose="020B0502040204020203" pitchFamily="34" charset="-122"/>
                  <a:ea typeface="Microsoft YaHei Light" panose="020B0502040204020203" pitchFamily="34" charset="-122"/>
                </a:rPr>
                <a:t>Most of them are women, white people, and at school-age.</a:t>
              </a:r>
            </a:p>
            <a:p>
              <a:pPr>
                <a:lnSpc>
                  <a:spcPct val="150000"/>
                </a:lnSpc>
              </a:pPr>
              <a:br>
                <a:rPr lang="en-US" sz="1200" dirty="0">
                  <a:latin typeface="Microsoft YaHei Light" panose="020B0502040204020203" pitchFamily="34" charset="-122"/>
                  <a:ea typeface="Microsoft YaHei Light" panose="020B0502040204020203" pitchFamily="34" charset="-122"/>
                </a:rPr>
              </a:br>
              <a:br>
                <a:rPr lang="en-US" dirty="0"/>
              </a:br>
              <a:endParaRPr lang="en-US" noProof="1">
                <a:latin typeface="Microsoft YaHei Light" panose="020B0502040204020203" pitchFamily="34" charset="-122"/>
                <a:ea typeface="Microsoft YaHei Light" panose="020B0502040204020203" pitchFamily="34" charset="-122"/>
              </a:endParaRPr>
            </a:p>
          </p:txBody>
        </p:sp>
        <p:sp>
          <p:nvSpPr>
            <p:cNvPr id="10" name="Rectangle 9">
              <a:extLst>
                <a:ext uri="{FF2B5EF4-FFF2-40B4-BE49-F238E27FC236}">
                  <a16:creationId xmlns:a16="http://schemas.microsoft.com/office/drawing/2014/main" id="{FDF77CAB-C388-0F45-98D0-DF0A572F7601}"/>
                </a:ext>
              </a:extLst>
            </p:cNvPr>
            <p:cNvSpPr/>
            <p:nvPr/>
          </p:nvSpPr>
          <p:spPr>
            <a:xfrm>
              <a:off x="908626" y="1756243"/>
              <a:ext cx="2649032" cy="779124"/>
            </a:xfrm>
            <a:prstGeom prst="rect">
              <a:avLst/>
            </a:prstGeom>
          </p:spPr>
          <p:txBody>
            <a:bodyPr wrap="square">
              <a:spAutoFit/>
            </a:bodyPr>
            <a:lstStyle/>
            <a:p>
              <a:pPr>
                <a:lnSpc>
                  <a:spcPct val="150000"/>
                </a:lnSpc>
              </a:pPr>
              <a:br>
                <a:rPr lang="en-US" sz="900" dirty="0"/>
              </a:br>
              <a:br>
                <a:rPr lang="en-US" sz="1100" dirty="0">
                  <a:latin typeface="Microsoft YaHei Light" panose="020B0502040204020203" pitchFamily="34" charset="-122"/>
                  <a:ea typeface="Microsoft YaHei Light" panose="020B0502040204020203" pitchFamily="34" charset="-122"/>
                </a:rPr>
              </a:br>
              <a:endParaRPr lang="en-US" sz="1100" noProof="1">
                <a:latin typeface="Microsoft YaHei Light" panose="020B0502040204020203" pitchFamily="34" charset="-122"/>
                <a:ea typeface="Microsoft YaHei Light" panose="020B0502040204020203" pitchFamily="34" charset="-122"/>
              </a:endParaRPr>
            </a:p>
          </p:txBody>
        </p:sp>
        <p:sp>
          <p:nvSpPr>
            <p:cNvPr id="12" name="TextBox 11">
              <a:extLst>
                <a:ext uri="{FF2B5EF4-FFF2-40B4-BE49-F238E27FC236}">
                  <a16:creationId xmlns:a16="http://schemas.microsoft.com/office/drawing/2014/main" id="{75AC80F9-C1E5-2048-83DD-094DECCF1E7A}"/>
                </a:ext>
              </a:extLst>
            </p:cNvPr>
            <p:cNvSpPr txBox="1"/>
            <p:nvPr/>
          </p:nvSpPr>
          <p:spPr>
            <a:xfrm>
              <a:off x="1131147" y="3650929"/>
              <a:ext cx="780984" cy="230832"/>
            </a:xfrm>
            <a:prstGeom prst="rect">
              <a:avLst/>
            </a:prstGeom>
            <a:noFill/>
          </p:spPr>
          <p:txBody>
            <a:bodyPr wrap="none" rtlCol="0">
              <a:spAutoFit/>
            </a:bodyPr>
            <a:lstStyle/>
            <a:p>
              <a:pPr algn="ctr"/>
              <a:r>
                <a:rPr lang="en-US"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grpSp>
      <p:pic>
        <p:nvPicPr>
          <p:cNvPr id="30" name="Google Shape;74;p3"/>
          <p:cNvPicPr preferRelativeResize="0"/>
          <p:nvPr/>
        </p:nvPicPr>
        <p:blipFill rotWithShape="1">
          <a:blip r:embed="rId2">
            <a:alphaModFix/>
          </a:blip>
          <a:srcRect/>
          <a:stretch/>
        </p:blipFill>
        <p:spPr>
          <a:xfrm>
            <a:off x="217357" y="4980575"/>
            <a:ext cx="8926642" cy="242700"/>
          </a:xfrm>
          <a:prstGeom prst="rect">
            <a:avLst/>
          </a:prstGeom>
          <a:noFill/>
          <a:ln>
            <a:noFill/>
          </a:ln>
        </p:spPr>
      </p:pic>
      <p:pic>
        <p:nvPicPr>
          <p:cNvPr id="23" name="Google Shape;98;p7"/>
          <p:cNvPicPr preferRelativeResize="0"/>
          <p:nvPr/>
        </p:nvPicPr>
        <p:blipFill rotWithShape="1">
          <a:blip r:embed="rId3">
            <a:alphaModFix/>
          </a:blip>
          <a:srcRect r="29173" b="22758"/>
          <a:stretch/>
        </p:blipFill>
        <p:spPr>
          <a:xfrm rot="5104390">
            <a:off x="-255274" y="4101444"/>
            <a:ext cx="1434167" cy="1323852"/>
          </a:xfrm>
          <a:prstGeom prst="rect">
            <a:avLst/>
          </a:prstGeom>
          <a:noFill/>
          <a:ln>
            <a:noFill/>
          </a:ln>
        </p:spPr>
      </p:pic>
      <p:sp>
        <p:nvSpPr>
          <p:cNvPr id="2" name="Retângulo 1"/>
          <p:cNvSpPr/>
          <p:nvPr/>
        </p:nvSpPr>
        <p:spPr>
          <a:xfrm>
            <a:off x="816420" y="4763371"/>
            <a:ext cx="4572000" cy="677108"/>
          </a:xfrm>
          <a:prstGeom prst="rect">
            <a:avLst/>
          </a:prstGeom>
        </p:spPr>
        <p:txBody>
          <a:bodyPr>
            <a:spAutoFit/>
          </a:bodyPr>
          <a:lstStyle/>
          <a:p>
            <a:r>
              <a:rPr lang="pt-BR" sz="1000" dirty="0" err="1">
                <a:latin typeface="Microsoft YaHei Light" panose="020B0502040204020203" pitchFamily="34" charset="-122"/>
                <a:ea typeface="Microsoft YaHei Light" panose="020B0502040204020203" pitchFamily="34" charset="-122"/>
              </a:rPr>
              <a:t>Source</a:t>
            </a:r>
            <a:r>
              <a:rPr lang="pt-BR" sz="1000" dirty="0">
                <a:latin typeface="Microsoft YaHei Light" panose="020B0502040204020203" pitchFamily="34" charset="-122"/>
                <a:ea typeface="Microsoft YaHei Light" panose="020B0502040204020203" pitchFamily="34" charset="-122"/>
              </a:rPr>
              <a:t>: Pesquisa Retratos da Leitura no Brasil (2020) </a:t>
            </a:r>
          </a:p>
          <a:p>
            <a:br>
              <a:rPr lang="pt-BR" dirty="0"/>
            </a:br>
            <a:endParaRPr lang="pt-BR" dirty="0"/>
          </a:p>
        </p:txBody>
      </p:sp>
      <p:grpSp>
        <p:nvGrpSpPr>
          <p:cNvPr id="7" name="Grupo 6"/>
          <p:cNvGrpSpPr/>
          <p:nvPr/>
        </p:nvGrpSpPr>
        <p:grpSpPr>
          <a:xfrm>
            <a:off x="3303612" y="1341870"/>
            <a:ext cx="3891297" cy="3345511"/>
            <a:chOff x="3723941" y="1339279"/>
            <a:chExt cx="3891297" cy="3345511"/>
          </a:xfrm>
        </p:grpSpPr>
        <p:grpSp>
          <p:nvGrpSpPr>
            <p:cNvPr id="17" name="Grupo 16"/>
            <p:cNvGrpSpPr/>
            <p:nvPr/>
          </p:nvGrpSpPr>
          <p:grpSpPr>
            <a:xfrm>
              <a:off x="3723941" y="2201555"/>
              <a:ext cx="2827648" cy="623210"/>
              <a:chOff x="3624069" y="2679797"/>
              <a:chExt cx="2644587" cy="623210"/>
            </a:xfrm>
          </p:grpSpPr>
          <p:sp>
            <p:nvSpPr>
              <p:cNvPr id="18" name="Rounded Rectangle 7">
                <a:extLst>
                  <a:ext uri="{FF2B5EF4-FFF2-40B4-BE49-F238E27FC236}">
                    <a16:creationId xmlns:a16="http://schemas.microsoft.com/office/drawing/2014/main" id="{C8DD79F2-33EE-AA4C-9AEA-4646E1ABED7C}"/>
                  </a:ext>
                </a:extLst>
              </p:cNvPr>
              <p:cNvSpPr/>
              <p:nvPr/>
            </p:nvSpPr>
            <p:spPr>
              <a:xfrm>
                <a:off x="3624069" y="2679797"/>
                <a:ext cx="2644587"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19" name="Rectangle 8">
                <a:extLst>
                  <a:ext uri="{FF2B5EF4-FFF2-40B4-BE49-F238E27FC236}">
                    <a16:creationId xmlns:a16="http://schemas.microsoft.com/office/drawing/2014/main" id="{9F2D79C2-A4A6-C646-818E-5EABCF2FA461}"/>
                  </a:ext>
                </a:extLst>
              </p:cNvPr>
              <p:cNvSpPr/>
              <p:nvPr/>
            </p:nvSpPr>
            <p:spPr>
              <a:xfrm>
                <a:off x="4029097" y="2766884"/>
                <a:ext cx="1873053" cy="400110"/>
              </a:xfrm>
              <a:prstGeom prst="rect">
                <a:avLst/>
              </a:prstGeom>
            </p:spPr>
            <p:txBody>
              <a:bodyPr wrap="square">
                <a:spAutoFit/>
              </a:bodyPr>
              <a:lstStyle/>
              <a:p>
                <a:pPr algn="ctr" fontAlgn="base"/>
                <a:r>
                  <a:rPr lang="en-US" sz="2000" b="1" dirty="0">
                    <a:solidFill>
                      <a:schemeClr val="accent1">
                        <a:lumMod val="50000"/>
                      </a:schemeClr>
                    </a:solidFill>
                    <a:latin typeface="Microsoft YaHei Light" panose="020B0502040204020203" pitchFamily="34" charset="-122"/>
                    <a:ea typeface="Microsoft YaHei Light" panose="020B0502040204020203" pitchFamily="34" charset="-122"/>
                  </a:rPr>
                  <a:t>59%</a:t>
                </a:r>
                <a:r>
                  <a:rPr lang="en-US" sz="1000" dirty="0">
                    <a:latin typeface="Microsoft YaHei Light" panose="020B0502040204020203" pitchFamily="34" charset="-122"/>
                    <a:ea typeface="Microsoft YaHei Light" panose="020B0502040204020203" pitchFamily="34" charset="-122"/>
                  </a:rPr>
                  <a:t> </a:t>
                </a:r>
                <a:r>
                  <a:rPr lang="en-US" sz="1100" dirty="0">
                    <a:latin typeface="Microsoft YaHei Light" panose="020B0502040204020203" pitchFamily="34" charset="-122"/>
                    <a:ea typeface="Microsoft YaHei Light" panose="020B0502040204020203" pitchFamily="34" charset="-122"/>
                  </a:rPr>
                  <a:t>of them are women</a:t>
                </a:r>
              </a:p>
            </p:txBody>
          </p:sp>
        </p:grpSp>
        <p:sp>
          <p:nvSpPr>
            <p:cNvPr id="22" name="Rounded Rectangle 7">
              <a:extLst>
                <a:ext uri="{FF2B5EF4-FFF2-40B4-BE49-F238E27FC236}">
                  <a16:creationId xmlns:a16="http://schemas.microsoft.com/office/drawing/2014/main" id="{C8DD79F2-33EE-AA4C-9AEA-4646E1ABED7C}"/>
                </a:ext>
              </a:extLst>
            </p:cNvPr>
            <p:cNvSpPr/>
            <p:nvPr/>
          </p:nvSpPr>
          <p:spPr>
            <a:xfrm>
              <a:off x="3734238" y="3048906"/>
              <a:ext cx="2827648"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dirty="0"/>
            </a:p>
          </p:txBody>
        </p:sp>
        <p:sp>
          <p:nvSpPr>
            <p:cNvPr id="24" name="Rounded Rectangle 7">
              <a:extLst>
                <a:ext uri="{FF2B5EF4-FFF2-40B4-BE49-F238E27FC236}">
                  <a16:creationId xmlns:a16="http://schemas.microsoft.com/office/drawing/2014/main" id="{C8DD79F2-33EE-AA4C-9AEA-4646E1ABED7C}"/>
                </a:ext>
              </a:extLst>
            </p:cNvPr>
            <p:cNvSpPr/>
            <p:nvPr/>
          </p:nvSpPr>
          <p:spPr>
            <a:xfrm>
              <a:off x="3744535" y="3888609"/>
              <a:ext cx="2827648"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703" y="1339279"/>
              <a:ext cx="1313535" cy="3345511"/>
            </a:xfrm>
            <a:prstGeom prst="rect">
              <a:avLst/>
            </a:prstGeom>
          </p:spPr>
        </p:pic>
        <p:sp>
          <p:nvSpPr>
            <p:cNvPr id="26" name="Rectangle 8">
              <a:extLst>
                <a:ext uri="{FF2B5EF4-FFF2-40B4-BE49-F238E27FC236}">
                  <a16:creationId xmlns:a16="http://schemas.microsoft.com/office/drawing/2014/main" id="{9F2D79C2-A4A6-C646-818E-5EABCF2FA461}"/>
                </a:ext>
              </a:extLst>
            </p:cNvPr>
            <p:cNvSpPr/>
            <p:nvPr/>
          </p:nvSpPr>
          <p:spPr>
            <a:xfrm>
              <a:off x="4157005" y="3138670"/>
              <a:ext cx="2271218" cy="400110"/>
            </a:xfrm>
            <a:prstGeom prst="rect">
              <a:avLst/>
            </a:prstGeom>
          </p:spPr>
          <p:txBody>
            <a:bodyPr wrap="square">
              <a:spAutoFit/>
            </a:bodyPr>
            <a:lstStyle/>
            <a:p>
              <a:pPr algn="ctr" fontAlgn="base"/>
              <a:r>
                <a:rPr lang="en-US" sz="2000" b="1" dirty="0">
                  <a:solidFill>
                    <a:schemeClr val="accent1">
                      <a:lumMod val="50000"/>
                    </a:schemeClr>
                  </a:solidFill>
                  <a:latin typeface="Microsoft YaHei Light" panose="020B0502040204020203" pitchFamily="34" charset="-122"/>
                  <a:ea typeface="Microsoft YaHei Light" panose="020B0502040204020203" pitchFamily="34" charset="-122"/>
                </a:rPr>
                <a:t>55%</a:t>
              </a:r>
              <a:r>
                <a:rPr lang="en-US" sz="1000" dirty="0">
                  <a:latin typeface="Microsoft YaHei Light" panose="020B0502040204020203" pitchFamily="34" charset="-122"/>
                  <a:ea typeface="Microsoft YaHei Light" panose="020B0502040204020203" pitchFamily="34" charset="-122"/>
                </a:rPr>
                <a:t> </a:t>
              </a:r>
              <a:r>
                <a:rPr lang="en-US" sz="1100" dirty="0">
                  <a:latin typeface="Microsoft YaHei Light" panose="020B0502040204020203" pitchFamily="34" charset="-122"/>
                  <a:ea typeface="Microsoft YaHei Light" panose="020B0502040204020203" pitchFamily="34" charset="-122"/>
                </a:rPr>
                <a:t>of the readers are white</a:t>
              </a:r>
            </a:p>
          </p:txBody>
        </p:sp>
        <p:sp>
          <p:nvSpPr>
            <p:cNvPr id="27" name="Rectangle 8">
              <a:extLst>
                <a:ext uri="{FF2B5EF4-FFF2-40B4-BE49-F238E27FC236}">
                  <a16:creationId xmlns:a16="http://schemas.microsoft.com/office/drawing/2014/main" id="{9F2D79C2-A4A6-C646-818E-5EABCF2FA461}"/>
                </a:ext>
              </a:extLst>
            </p:cNvPr>
            <p:cNvSpPr/>
            <p:nvPr/>
          </p:nvSpPr>
          <p:spPr>
            <a:xfrm>
              <a:off x="4199754" y="3853550"/>
              <a:ext cx="2059200" cy="584775"/>
            </a:xfrm>
            <a:prstGeom prst="rect">
              <a:avLst/>
            </a:prstGeom>
          </p:spPr>
          <p:txBody>
            <a:bodyPr wrap="square">
              <a:spAutoFit/>
            </a:bodyPr>
            <a:lstStyle/>
            <a:p>
              <a:pPr algn="ctr" fontAlgn="base"/>
              <a:br>
                <a:rPr lang="en-US" sz="1000" dirty="0">
                  <a:latin typeface="Microsoft YaHei Light" panose="020B0502040204020203" pitchFamily="34" charset="-122"/>
                  <a:ea typeface="Microsoft YaHei Light" panose="020B0502040204020203" pitchFamily="34" charset="-122"/>
                </a:rPr>
              </a:br>
              <a:r>
                <a:rPr lang="en-US" sz="1100" dirty="0">
                  <a:latin typeface="Microsoft YaHei Light" panose="020B0502040204020203" pitchFamily="34" charset="-122"/>
                  <a:ea typeface="Microsoft YaHei Light" panose="020B0502040204020203" pitchFamily="34" charset="-122"/>
                </a:rPr>
                <a:t>Most are between 11 and 17 years old</a:t>
              </a:r>
            </a:p>
          </p:txBody>
        </p:sp>
      </p:grpSp>
      <p:pic>
        <p:nvPicPr>
          <p:cNvPr id="32" name="Google Shape;106;p8"/>
          <p:cNvPicPr preferRelativeResize="0"/>
          <p:nvPr/>
        </p:nvPicPr>
        <p:blipFill>
          <a:blip r:embed="rId5">
            <a:alphaModFix/>
          </a:blip>
          <a:stretch>
            <a:fillRect/>
          </a:stretch>
        </p:blipFill>
        <p:spPr>
          <a:xfrm rot="20297049">
            <a:off x="7085907" y="78235"/>
            <a:ext cx="2863092" cy="2669834"/>
          </a:xfrm>
          <a:prstGeom prst="rect">
            <a:avLst/>
          </a:prstGeom>
          <a:noFill/>
          <a:ln>
            <a:noFill/>
          </a:ln>
        </p:spPr>
      </p:pic>
    </p:spTree>
    <p:extLst>
      <p:ext uri="{BB962C8B-B14F-4D97-AF65-F5344CB8AC3E}">
        <p14:creationId xmlns:p14="http://schemas.microsoft.com/office/powerpoint/2010/main" val="233734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7">
            <a:extLst>
              <a:ext uri="{FF2B5EF4-FFF2-40B4-BE49-F238E27FC236}">
                <a16:creationId xmlns:a16="http://schemas.microsoft.com/office/drawing/2014/main" id="{5CCDF11D-A8A4-2E4A-B582-4066AC2688C5}"/>
              </a:ext>
            </a:extLst>
          </p:cNvPr>
          <p:cNvSpPr txBox="1"/>
          <p:nvPr/>
        </p:nvSpPr>
        <p:spPr>
          <a:xfrm>
            <a:off x="1511781" y="542889"/>
            <a:ext cx="6167763" cy="738664"/>
          </a:xfrm>
          <a:prstGeom prst="rect">
            <a:avLst/>
          </a:prstGeom>
          <a:noFill/>
        </p:spPr>
        <p:txBody>
          <a:bodyPr wrap="square" rtlCol="0">
            <a:spAutoFit/>
          </a:bodyPr>
          <a:lstStyle/>
          <a:p>
            <a:r>
              <a:rPr lang="en-US" dirty="0">
                <a:latin typeface="Microsoft YaHei Light" panose="020B0502040204020203" pitchFamily="34" charset="-122"/>
                <a:ea typeface="Microsoft YaHei Light" panose="020B0502040204020203" pitchFamily="34" charset="-122"/>
              </a:rPr>
              <a:t>In the most </a:t>
            </a:r>
            <a:r>
              <a:rPr lang="en-US" b="1" dirty="0">
                <a:latin typeface="Microsoft YaHei Light" panose="020B0502040204020203" pitchFamily="34" charset="-122"/>
                <a:ea typeface="Microsoft YaHei Light" panose="020B0502040204020203" pitchFamily="34" charset="-122"/>
              </a:rPr>
              <a:t>popular genres </a:t>
            </a:r>
            <a:r>
              <a:rPr lang="en-US" dirty="0">
                <a:latin typeface="Microsoft YaHei Light" panose="020B0502040204020203" pitchFamily="34" charset="-122"/>
                <a:ea typeface="Microsoft YaHei Light" panose="020B0502040204020203" pitchFamily="34" charset="-122"/>
              </a:rPr>
              <a:t>among Brazilians, the following stand out:</a:t>
            </a:r>
          </a:p>
          <a:p>
            <a:br>
              <a:rPr lang="en-US" dirty="0"/>
            </a:br>
            <a:endParaRPr lang="en-US" noProof="1">
              <a:latin typeface="Microsoft YaHei Light" panose="020B0502040204020203" pitchFamily="34" charset="-122"/>
              <a:ea typeface="Microsoft YaHei Light" panose="020B0502040204020203" pitchFamily="34" charset="-122"/>
            </a:endParaRPr>
          </a:p>
        </p:txBody>
      </p:sp>
      <p:grpSp>
        <p:nvGrpSpPr>
          <p:cNvPr id="5" name="Grupo 4"/>
          <p:cNvGrpSpPr/>
          <p:nvPr/>
        </p:nvGrpSpPr>
        <p:grpSpPr>
          <a:xfrm>
            <a:off x="2060479" y="996038"/>
            <a:ext cx="6596806" cy="2849153"/>
            <a:chOff x="1065407" y="1572985"/>
            <a:chExt cx="6596806" cy="2849153"/>
          </a:xfrm>
        </p:grpSpPr>
        <p:sp>
          <p:nvSpPr>
            <p:cNvPr id="2" name="Rectangle 1">
              <a:extLst>
                <a:ext uri="{FF2B5EF4-FFF2-40B4-BE49-F238E27FC236}">
                  <a16:creationId xmlns:a16="http://schemas.microsoft.com/office/drawing/2014/main" id="{00C89DE0-6892-4261-B4DF-86DF78DDAD82}"/>
                </a:ext>
              </a:extLst>
            </p:cNvPr>
            <p:cNvSpPr/>
            <p:nvPr/>
          </p:nvSpPr>
          <p:spPr>
            <a:xfrm>
              <a:off x="1065407" y="1672956"/>
              <a:ext cx="2177142" cy="1338943"/>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lumMod val="50000"/>
                  </a:schemeClr>
                </a:solidFill>
                <a:latin typeface="Source Sans Pro" panose="020B0503030403020204" pitchFamily="34" charset="0"/>
              </a:endParaRPr>
            </a:p>
          </p:txBody>
        </p:sp>
        <p:sp>
          <p:nvSpPr>
            <p:cNvPr id="3" name="Oval 2">
              <a:extLst>
                <a:ext uri="{FF2B5EF4-FFF2-40B4-BE49-F238E27FC236}">
                  <a16:creationId xmlns:a16="http://schemas.microsoft.com/office/drawing/2014/main" id="{567131CC-350C-4E5C-9458-AE54B4BCC98C}"/>
                </a:ext>
              </a:extLst>
            </p:cNvPr>
            <p:cNvSpPr/>
            <p:nvPr/>
          </p:nvSpPr>
          <p:spPr>
            <a:xfrm>
              <a:off x="2033449" y="1594404"/>
              <a:ext cx="228600" cy="2286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Source Sans Pro" panose="020B0503030403020204" pitchFamily="34" charset="0"/>
              </a:endParaRPr>
            </a:p>
          </p:txBody>
        </p:sp>
        <p:sp>
          <p:nvSpPr>
            <p:cNvPr id="42" name="TextBox 41">
              <a:extLst>
                <a:ext uri="{FF2B5EF4-FFF2-40B4-BE49-F238E27FC236}">
                  <a16:creationId xmlns:a16="http://schemas.microsoft.com/office/drawing/2014/main" id="{173913D1-1C18-4935-9109-9F68B994F7FC}"/>
                </a:ext>
              </a:extLst>
            </p:cNvPr>
            <p:cNvSpPr txBox="1"/>
            <p:nvPr/>
          </p:nvSpPr>
          <p:spPr>
            <a:xfrm>
              <a:off x="1306218" y="2057222"/>
              <a:ext cx="1695520" cy="230832"/>
            </a:xfrm>
            <a:prstGeom prst="rect">
              <a:avLst/>
            </a:prstGeom>
            <a:noFill/>
          </p:spPr>
          <p:txBody>
            <a:bodyPr wrap="square" lIns="0" tIns="0" rIns="0" bIns="0" rtlCol="0">
              <a:spAutoFit/>
            </a:bodyPr>
            <a:lstStyle/>
            <a:p>
              <a:pPr algn="ctr"/>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1. </a:t>
              </a:r>
              <a:r>
                <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The </a:t>
              </a:r>
              <a:r>
                <a:rPr lang="pt-BR" sz="1500" b="1" dirty="0" err="1">
                  <a:solidFill>
                    <a:schemeClr val="bg1"/>
                  </a:solidFill>
                  <a:latin typeface="Source Sans Pro" panose="020B0503030403020204" pitchFamily="34" charset="0"/>
                  <a:ea typeface="PT Sans" panose="020B0503020203020204" pitchFamily="34" charset="0"/>
                  <a:cs typeface="Times Sans Serif" panose="02020603050405020304" pitchFamily="18" charset="0"/>
                </a:rPr>
                <a:t>Bible</a:t>
              </a:r>
              <a:endPar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endParaRPr>
            </a:p>
          </p:txBody>
        </p:sp>
        <p:sp>
          <p:nvSpPr>
            <p:cNvPr id="46" name="Rectangle 45">
              <a:extLst>
                <a:ext uri="{FF2B5EF4-FFF2-40B4-BE49-F238E27FC236}">
                  <a16:creationId xmlns:a16="http://schemas.microsoft.com/office/drawing/2014/main" id="{EE2D7BBD-ED83-4CD3-96A0-C60A3C7F05CD}"/>
                </a:ext>
              </a:extLst>
            </p:cNvPr>
            <p:cNvSpPr/>
            <p:nvPr/>
          </p:nvSpPr>
          <p:spPr>
            <a:xfrm>
              <a:off x="3486406" y="1687285"/>
              <a:ext cx="2177142" cy="1338943"/>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Source Sans Pro" panose="020B0503030403020204" pitchFamily="34" charset="0"/>
              </a:endParaRPr>
            </a:p>
          </p:txBody>
        </p:sp>
        <p:sp>
          <p:nvSpPr>
            <p:cNvPr id="47" name="Oval 46">
              <a:extLst>
                <a:ext uri="{FF2B5EF4-FFF2-40B4-BE49-F238E27FC236}">
                  <a16:creationId xmlns:a16="http://schemas.microsoft.com/office/drawing/2014/main" id="{86EBDDC7-6FA7-4CB0-86D8-DFAF5024504D}"/>
                </a:ext>
              </a:extLst>
            </p:cNvPr>
            <p:cNvSpPr/>
            <p:nvPr/>
          </p:nvSpPr>
          <p:spPr>
            <a:xfrm>
              <a:off x="4460677" y="1572985"/>
              <a:ext cx="228600" cy="2286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Source Sans Pro" panose="020B0503030403020204" pitchFamily="34" charset="0"/>
              </a:endParaRPr>
            </a:p>
          </p:txBody>
        </p:sp>
        <p:sp>
          <p:nvSpPr>
            <p:cNvPr id="54" name="TextBox 53">
              <a:extLst>
                <a:ext uri="{FF2B5EF4-FFF2-40B4-BE49-F238E27FC236}">
                  <a16:creationId xmlns:a16="http://schemas.microsoft.com/office/drawing/2014/main" id="{6937B7EC-D110-4D05-980F-9F27C3015904}"/>
                </a:ext>
              </a:extLst>
            </p:cNvPr>
            <p:cNvSpPr txBox="1"/>
            <p:nvPr/>
          </p:nvSpPr>
          <p:spPr>
            <a:xfrm>
              <a:off x="6566041" y="1959427"/>
              <a:ext cx="782138" cy="230832"/>
            </a:xfrm>
            <a:prstGeom prst="rect">
              <a:avLst/>
            </a:prstGeom>
            <a:noFill/>
          </p:spPr>
          <p:txBody>
            <a:bodyPr wrap="square" lIns="0" tIns="0" rIns="0" bIns="0" rtlCol="0">
              <a:spAutoFit/>
            </a:bodyPr>
            <a:lstStyle/>
            <a:p>
              <a:pPr algn="ctr"/>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9,400+</a:t>
              </a:r>
            </a:p>
          </p:txBody>
        </p:sp>
        <p:sp>
          <p:nvSpPr>
            <p:cNvPr id="55" name="TextBox 54">
              <a:extLst>
                <a:ext uri="{FF2B5EF4-FFF2-40B4-BE49-F238E27FC236}">
                  <a16:creationId xmlns:a16="http://schemas.microsoft.com/office/drawing/2014/main" id="{E40FD0DF-FEC6-4F09-A324-72A80FE90DE5}"/>
                </a:ext>
              </a:extLst>
            </p:cNvPr>
            <p:cNvSpPr txBox="1"/>
            <p:nvPr/>
          </p:nvSpPr>
          <p:spPr>
            <a:xfrm>
              <a:off x="6252007" y="2249197"/>
              <a:ext cx="1410206" cy="126958"/>
            </a:xfrm>
            <a:prstGeom prst="rect">
              <a:avLst/>
            </a:prstGeom>
            <a:noFill/>
          </p:spPr>
          <p:txBody>
            <a:bodyPr wrap="square" lIns="0" tIns="0" rIns="0" bIns="0" rtlCol="0">
              <a:spAutoFit/>
            </a:bodyPr>
            <a:lstStyle/>
            <a:p>
              <a:pPr algn="ctr"/>
              <a:r>
                <a:rPr lang="en-US" sz="825"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INFORMATIONS</a:t>
              </a:r>
            </a:p>
          </p:txBody>
        </p:sp>
        <p:sp>
          <p:nvSpPr>
            <p:cNvPr id="56" name="Rectangle 55">
              <a:extLst>
                <a:ext uri="{FF2B5EF4-FFF2-40B4-BE49-F238E27FC236}">
                  <a16:creationId xmlns:a16="http://schemas.microsoft.com/office/drawing/2014/main" id="{577E6587-5DCC-4CCE-BB23-940142B241DD}"/>
                </a:ext>
              </a:extLst>
            </p:cNvPr>
            <p:cNvSpPr/>
            <p:nvPr/>
          </p:nvSpPr>
          <p:spPr>
            <a:xfrm>
              <a:off x="6247071" y="2465920"/>
              <a:ext cx="1415142" cy="346249"/>
            </a:xfrm>
            <a:prstGeom prst="rect">
              <a:avLst/>
            </a:prstGeom>
          </p:spPr>
          <p:txBody>
            <a:bodyPr wrap="square" lIns="0" tIns="0" rIns="0" bIns="0">
              <a:spAutoFit/>
            </a:bodyPr>
            <a:lstStyle/>
            <a:p>
              <a:pPr algn="ctr">
                <a:lnSpc>
                  <a:spcPct val="150000"/>
                </a:lnSpc>
              </a:pPr>
              <a:r>
                <a:rPr lang="en-US" sz="750" dirty="0">
                  <a:solidFill>
                    <a:schemeClr val="bg1"/>
                  </a:solidFill>
                  <a:latin typeface="Source Sans Pro" panose="020B0503030403020204" pitchFamily="34" charset="0"/>
                  <a:ea typeface="PT Sans" panose="020B0503020203020204" pitchFamily="34" charset="0"/>
                </a:rPr>
                <a:t>Interactively procrastinate high-pay off content without.</a:t>
              </a:r>
            </a:p>
          </p:txBody>
        </p:sp>
        <p:sp>
          <p:nvSpPr>
            <p:cNvPr id="74" name="Rectangle 73">
              <a:extLst>
                <a:ext uri="{FF2B5EF4-FFF2-40B4-BE49-F238E27FC236}">
                  <a16:creationId xmlns:a16="http://schemas.microsoft.com/office/drawing/2014/main" id="{4003961A-F143-4870-9097-7D72B0C74E28}"/>
                </a:ext>
              </a:extLst>
            </p:cNvPr>
            <p:cNvSpPr/>
            <p:nvPr/>
          </p:nvSpPr>
          <p:spPr>
            <a:xfrm>
              <a:off x="1065407" y="3083195"/>
              <a:ext cx="2177142" cy="1338943"/>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Source Sans Pro" panose="020B0503030403020204" pitchFamily="34" charset="0"/>
              </a:endParaRPr>
            </a:p>
          </p:txBody>
        </p:sp>
        <p:sp>
          <p:nvSpPr>
            <p:cNvPr id="75" name="Oval 74">
              <a:extLst>
                <a:ext uri="{FF2B5EF4-FFF2-40B4-BE49-F238E27FC236}">
                  <a16:creationId xmlns:a16="http://schemas.microsoft.com/office/drawing/2014/main" id="{42F09D9B-C6DF-4A5B-94DA-87B665F52F61}"/>
                </a:ext>
              </a:extLst>
            </p:cNvPr>
            <p:cNvSpPr/>
            <p:nvPr/>
          </p:nvSpPr>
          <p:spPr>
            <a:xfrm>
              <a:off x="2039678" y="2968895"/>
              <a:ext cx="228600" cy="2286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Source Sans Pro" panose="020B0503030403020204" pitchFamily="34" charset="0"/>
              </a:endParaRPr>
            </a:p>
          </p:txBody>
        </p:sp>
        <p:sp>
          <p:nvSpPr>
            <p:cNvPr id="72" name="Rectangle 71">
              <a:extLst>
                <a:ext uri="{FF2B5EF4-FFF2-40B4-BE49-F238E27FC236}">
                  <a16:creationId xmlns:a16="http://schemas.microsoft.com/office/drawing/2014/main" id="{FBB0FFB8-ED53-4340-BFEF-879CE0F58625}"/>
                </a:ext>
              </a:extLst>
            </p:cNvPr>
            <p:cNvSpPr/>
            <p:nvPr/>
          </p:nvSpPr>
          <p:spPr>
            <a:xfrm>
              <a:off x="3486406" y="3083195"/>
              <a:ext cx="2177142" cy="1338943"/>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Source Sans Pro" panose="020B0503030403020204" pitchFamily="34" charset="0"/>
              </a:endParaRPr>
            </a:p>
          </p:txBody>
        </p:sp>
        <p:sp>
          <p:nvSpPr>
            <p:cNvPr id="73" name="Oval 72">
              <a:extLst>
                <a:ext uri="{FF2B5EF4-FFF2-40B4-BE49-F238E27FC236}">
                  <a16:creationId xmlns:a16="http://schemas.microsoft.com/office/drawing/2014/main" id="{B06BA2F6-7E36-448C-AEC0-1B2C46B01D95}"/>
                </a:ext>
              </a:extLst>
            </p:cNvPr>
            <p:cNvSpPr/>
            <p:nvPr/>
          </p:nvSpPr>
          <p:spPr>
            <a:xfrm>
              <a:off x="4460677" y="2968895"/>
              <a:ext cx="228600" cy="2286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Source Sans Pro" panose="020B0503030403020204" pitchFamily="34" charset="0"/>
              </a:endParaRPr>
            </a:p>
          </p:txBody>
        </p:sp>
        <p:sp>
          <p:nvSpPr>
            <p:cNvPr id="68" name="TextBox 67">
              <a:extLst>
                <a:ext uri="{FF2B5EF4-FFF2-40B4-BE49-F238E27FC236}">
                  <a16:creationId xmlns:a16="http://schemas.microsoft.com/office/drawing/2014/main" id="{E7EFD21D-283E-43D7-BA6A-00D2C17EF698}"/>
                </a:ext>
              </a:extLst>
            </p:cNvPr>
            <p:cNvSpPr txBox="1"/>
            <p:nvPr/>
          </p:nvSpPr>
          <p:spPr>
            <a:xfrm>
              <a:off x="6252007" y="3645106"/>
              <a:ext cx="1410206" cy="126958"/>
            </a:xfrm>
            <a:prstGeom prst="rect">
              <a:avLst/>
            </a:prstGeom>
            <a:noFill/>
          </p:spPr>
          <p:txBody>
            <a:bodyPr wrap="square" lIns="0" tIns="0" rIns="0" bIns="0" rtlCol="0">
              <a:spAutoFit/>
            </a:bodyPr>
            <a:lstStyle/>
            <a:p>
              <a:pPr algn="ctr"/>
              <a:r>
                <a:rPr lang="en-US" sz="825"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INFORMATIONS</a:t>
              </a:r>
            </a:p>
          </p:txBody>
        </p:sp>
        <p:sp>
          <p:nvSpPr>
            <p:cNvPr id="69" name="Rectangle 68">
              <a:extLst>
                <a:ext uri="{FF2B5EF4-FFF2-40B4-BE49-F238E27FC236}">
                  <a16:creationId xmlns:a16="http://schemas.microsoft.com/office/drawing/2014/main" id="{0640890E-5ABE-4DED-B216-D861EEF3F0CE}"/>
                </a:ext>
              </a:extLst>
            </p:cNvPr>
            <p:cNvSpPr/>
            <p:nvPr/>
          </p:nvSpPr>
          <p:spPr>
            <a:xfrm>
              <a:off x="6247071" y="3861830"/>
              <a:ext cx="1415142" cy="346249"/>
            </a:xfrm>
            <a:prstGeom prst="rect">
              <a:avLst/>
            </a:prstGeom>
          </p:spPr>
          <p:txBody>
            <a:bodyPr wrap="square" lIns="0" tIns="0" rIns="0" bIns="0">
              <a:spAutoFit/>
            </a:bodyPr>
            <a:lstStyle/>
            <a:p>
              <a:pPr algn="ctr">
                <a:lnSpc>
                  <a:spcPct val="150000"/>
                </a:lnSpc>
              </a:pPr>
              <a:r>
                <a:rPr lang="en-US" sz="750" dirty="0">
                  <a:solidFill>
                    <a:schemeClr val="bg1"/>
                  </a:solidFill>
                  <a:latin typeface="Source Sans Pro" panose="020B0503030403020204" pitchFamily="34" charset="0"/>
                  <a:ea typeface="PT Sans" panose="020B0503020203020204" pitchFamily="34" charset="0"/>
                </a:rPr>
                <a:t>Interactively procrastinate high-pay off content without.</a:t>
              </a:r>
            </a:p>
          </p:txBody>
        </p:sp>
      </p:grpSp>
      <p:grpSp>
        <p:nvGrpSpPr>
          <p:cNvPr id="4" name="Grupo 3"/>
          <p:cNvGrpSpPr/>
          <p:nvPr/>
        </p:nvGrpSpPr>
        <p:grpSpPr>
          <a:xfrm>
            <a:off x="2599441" y="1510627"/>
            <a:ext cx="4097472" cy="2383781"/>
            <a:chOff x="2736671" y="2196316"/>
            <a:chExt cx="4097472" cy="2383781"/>
          </a:xfrm>
        </p:grpSpPr>
        <p:sp>
          <p:nvSpPr>
            <p:cNvPr id="76" name="TextBox 41">
              <a:extLst>
                <a:ext uri="{FF2B5EF4-FFF2-40B4-BE49-F238E27FC236}">
                  <a16:creationId xmlns:a16="http://schemas.microsoft.com/office/drawing/2014/main" id="{173913D1-1C18-4935-9109-9F68B994F7FC}"/>
                </a:ext>
              </a:extLst>
            </p:cNvPr>
            <p:cNvSpPr txBox="1"/>
            <p:nvPr/>
          </p:nvSpPr>
          <p:spPr>
            <a:xfrm>
              <a:off x="2777878" y="2541170"/>
              <a:ext cx="1695520" cy="230832"/>
            </a:xfrm>
            <a:prstGeom prst="rect">
              <a:avLst/>
            </a:prstGeom>
            <a:noFill/>
          </p:spPr>
          <p:txBody>
            <a:bodyPr wrap="square" lIns="0" tIns="0" rIns="0" bIns="0" rtlCol="0">
              <a:spAutoFit/>
            </a:bodyPr>
            <a:lstStyle/>
            <a:p>
              <a:pPr fontAlgn="base"/>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2. </a:t>
              </a:r>
              <a:r>
                <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Short </a:t>
              </a:r>
              <a:r>
                <a:rPr lang="pt-BR" sz="1500" b="1" dirty="0" err="1">
                  <a:solidFill>
                    <a:schemeClr val="bg1"/>
                  </a:solidFill>
                  <a:latin typeface="Source Sans Pro" panose="020B0503030403020204" pitchFamily="34" charset="0"/>
                  <a:ea typeface="PT Sans" panose="020B0503020203020204" pitchFamily="34" charset="0"/>
                  <a:cs typeface="Times Sans Serif" panose="02020603050405020304" pitchFamily="18" charset="0"/>
                </a:rPr>
                <a:t>story</a:t>
              </a:r>
              <a:r>
                <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 </a:t>
              </a:r>
            </a:p>
          </p:txBody>
        </p:sp>
        <p:sp>
          <p:nvSpPr>
            <p:cNvPr id="77" name="TextBox 41">
              <a:extLst>
                <a:ext uri="{FF2B5EF4-FFF2-40B4-BE49-F238E27FC236}">
                  <a16:creationId xmlns:a16="http://schemas.microsoft.com/office/drawing/2014/main" id="{173913D1-1C18-4935-9109-9F68B994F7FC}"/>
                </a:ext>
              </a:extLst>
            </p:cNvPr>
            <p:cNvSpPr txBox="1"/>
            <p:nvPr/>
          </p:nvSpPr>
          <p:spPr>
            <a:xfrm>
              <a:off x="5110077" y="2196316"/>
              <a:ext cx="1695520" cy="230832"/>
            </a:xfrm>
            <a:prstGeom prst="rect">
              <a:avLst/>
            </a:prstGeom>
            <a:noFill/>
          </p:spPr>
          <p:txBody>
            <a:bodyPr wrap="square" lIns="0" tIns="0" rIns="0" bIns="0" rtlCol="0">
              <a:spAutoFit/>
            </a:bodyPr>
            <a:lstStyle/>
            <a:p>
              <a:pPr fontAlgn="base"/>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3. </a:t>
              </a:r>
              <a:r>
                <a:rPr lang="pt-BR" sz="1500" b="1" dirty="0" err="1">
                  <a:solidFill>
                    <a:schemeClr val="bg1"/>
                  </a:solidFill>
                  <a:latin typeface="Source Sans Pro" panose="020B0503030403020204" pitchFamily="34" charset="0"/>
                  <a:ea typeface="PT Sans" panose="020B0503020203020204" pitchFamily="34" charset="0"/>
                  <a:cs typeface="Times Sans Serif" panose="02020603050405020304" pitchFamily="18" charset="0"/>
                </a:rPr>
                <a:t>Religious</a:t>
              </a:r>
              <a:r>
                <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 </a:t>
              </a:r>
            </a:p>
          </p:txBody>
        </p:sp>
        <p:sp>
          <p:nvSpPr>
            <p:cNvPr id="78" name="TextBox 41">
              <a:extLst>
                <a:ext uri="{FF2B5EF4-FFF2-40B4-BE49-F238E27FC236}">
                  <a16:creationId xmlns:a16="http://schemas.microsoft.com/office/drawing/2014/main" id="{173913D1-1C18-4935-9109-9F68B994F7FC}"/>
                </a:ext>
              </a:extLst>
            </p:cNvPr>
            <p:cNvSpPr txBox="1"/>
            <p:nvPr/>
          </p:nvSpPr>
          <p:spPr>
            <a:xfrm>
              <a:off x="5138623" y="2571495"/>
              <a:ext cx="1695520" cy="477054"/>
            </a:xfrm>
            <a:prstGeom prst="rect">
              <a:avLst/>
            </a:prstGeom>
            <a:noFill/>
          </p:spPr>
          <p:txBody>
            <a:bodyPr wrap="square" lIns="0" tIns="0" rIns="0" bIns="0" rtlCol="0">
              <a:spAutoFit/>
            </a:bodyPr>
            <a:lstStyle/>
            <a:p>
              <a:pPr fontAlgn="base"/>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4. </a:t>
              </a:r>
              <a:r>
                <a:rPr lang="pt-BR" sz="1500" b="1" dirty="0" err="1">
                  <a:solidFill>
                    <a:schemeClr val="bg1"/>
                  </a:solidFill>
                  <a:latin typeface="Source Sans Pro" panose="020B0503030403020204" pitchFamily="34" charset="0"/>
                  <a:ea typeface="PT Sans" panose="020B0503020203020204" pitchFamily="34" charset="0"/>
                  <a:cs typeface="Times Sans Serif" panose="02020603050405020304" pitchFamily="18" charset="0"/>
                </a:rPr>
                <a:t>Novels</a:t>
              </a:r>
              <a:endPar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endParaRPr>
            </a:p>
            <a:p>
              <a:pPr fontAlgn="base"/>
              <a:r>
                <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 </a:t>
              </a:r>
            </a:p>
          </p:txBody>
        </p:sp>
        <p:sp>
          <p:nvSpPr>
            <p:cNvPr id="79" name="TextBox 41">
              <a:extLst>
                <a:ext uri="{FF2B5EF4-FFF2-40B4-BE49-F238E27FC236}">
                  <a16:creationId xmlns:a16="http://schemas.microsoft.com/office/drawing/2014/main" id="{173913D1-1C18-4935-9109-9F68B994F7FC}"/>
                </a:ext>
              </a:extLst>
            </p:cNvPr>
            <p:cNvSpPr txBox="1"/>
            <p:nvPr/>
          </p:nvSpPr>
          <p:spPr>
            <a:xfrm>
              <a:off x="2736671" y="3518190"/>
              <a:ext cx="1695520" cy="230832"/>
            </a:xfrm>
            <a:prstGeom prst="rect">
              <a:avLst/>
            </a:prstGeom>
            <a:noFill/>
          </p:spPr>
          <p:txBody>
            <a:bodyPr wrap="square" lIns="0" tIns="0" rIns="0" bIns="0" rtlCol="0">
              <a:spAutoFit/>
            </a:bodyPr>
            <a:lstStyle/>
            <a:p>
              <a:pPr fontAlgn="base"/>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5. </a:t>
              </a:r>
              <a:r>
                <a:rPr lang="pt-BR" sz="1500" b="1" dirty="0" err="1">
                  <a:solidFill>
                    <a:schemeClr val="bg1"/>
                  </a:solidFill>
                  <a:latin typeface="Source Sans Pro" panose="020B0503030403020204" pitchFamily="34" charset="0"/>
                  <a:ea typeface="PT Sans" panose="020B0503020203020204" pitchFamily="34" charset="0"/>
                  <a:cs typeface="Times Sans Serif" panose="02020603050405020304" pitchFamily="18" charset="0"/>
                </a:rPr>
                <a:t>Educational</a:t>
              </a:r>
              <a:endPar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endParaRPr>
            </a:p>
          </p:txBody>
        </p:sp>
        <p:sp>
          <p:nvSpPr>
            <p:cNvPr id="80" name="TextBox 41">
              <a:extLst>
                <a:ext uri="{FF2B5EF4-FFF2-40B4-BE49-F238E27FC236}">
                  <a16:creationId xmlns:a16="http://schemas.microsoft.com/office/drawing/2014/main" id="{173913D1-1C18-4935-9109-9F68B994F7FC}"/>
                </a:ext>
              </a:extLst>
            </p:cNvPr>
            <p:cNvSpPr txBox="1"/>
            <p:nvPr/>
          </p:nvSpPr>
          <p:spPr>
            <a:xfrm>
              <a:off x="2736671" y="3856822"/>
              <a:ext cx="1695520" cy="723275"/>
            </a:xfrm>
            <a:prstGeom prst="rect">
              <a:avLst/>
            </a:prstGeom>
            <a:noFill/>
          </p:spPr>
          <p:txBody>
            <a:bodyPr wrap="square" lIns="0" tIns="0" rIns="0" bIns="0" rtlCol="0">
              <a:spAutoFit/>
            </a:bodyPr>
            <a:lstStyle/>
            <a:p>
              <a:pPr fontAlgn="base"/>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6. </a:t>
              </a:r>
              <a:r>
                <a:rPr lang="pt-BR" sz="1500" b="1" dirty="0" err="1">
                  <a:solidFill>
                    <a:schemeClr val="bg1"/>
                  </a:solidFill>
                  <a:latin typeface="Source Sans Pro" panose="020B0503030403020204" pitchFamily="34" charset="0"/>
                  <a:ea typeface="PT Sans" panose="020B0503020203020204" pitchFamily="34" charset="0"/>
                  <a:cs typeface="Times Sans Serif" panose="02020603050405020304" pitchFamily="18" charset="0"/>
                </a:rPr>
                <a:t>Poetry</a:t>
              </a:r>
              <a:r>
                <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 </a:t>
              </a:r>
            </a:p>
            <a:p>
              <a:br>
                <a:rPr lang="pt-BR" sz="1600" dirty="0"/>
              </a:br>
              <a:r>
                <a:rPr lang="pt-BR"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 </a:t>
              </a:r>
            </a:p>
          </p:txBody>
        </p:sp>
        <p:sp>
          <p:nvSpPr>
            <p:cNvPr id="81" name="TextBox 41">
              <a:extLst>
                <a:ext uri="{FF2B5EF4-FFF2-40B4-BE49-F238E27FC236}">
                  <a16:creationId xmlns:a16="http://schemas.microsoft.com/office/drawing/2014/main" id="{173913D1-1C18-4935-9109-9F68B994F7FC}"/>
                </a:ext>
              </a:extLst>
            </p:cNvPr>
            <p:cNvSpPr txBox="1"/>
            <p:nvPr/>
          </p:nvSpPr>
          <p:spPr>
            <a:xfrm>
              <a:off x="5081531" y="3480936"/>
              <a:ext cx="1695520" cy="461665"/>
            </a:xfrm>
            <a:prstGeom prst="rect">
              <a:avLst/>
            </a:prstGeom>
            <a:noFill/>
          </p:spPr>
          <p:txBody>
            <a:bodyPr wrap="square" lIns="0" tIns="0" rIns="0" bIns="0" rtlCol="0">
              <a:spAutoFit/>
            </a:bodyPr>
            <a:lstStyle/>
            <a:p>
              <a:pPr fontAlgn="base"/>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7. </a:t>
              </a:r>
              <a:r>
                <a:rPr lang="pt-BR" sz="1500" b="1" dirty="0" err="1">
                  <a:solidFill>
                    <a:schemeClr val="bg1"/>
                  </a:solidFill>
                  <a:latin typeface="Source Sans Pro" panose="020B0503030403020204" pitchFamily="34" charset="0"/>
                  <a:ea typeface="PT Sans" panose="020B0503020203020204" pitchFamily="34" charset="0"/>
                  <a:cs typeface="Times Sans Serif" panose="02020603050405020304" pitchFamily="18" charset="0"/>
                </a:rPr>
                <a:t>Children's</a:t>
              </a:r>
              <a:br>
                <a:rPr lang="pt-BR" sz="1600" dirty="0"/>
              </a:br>
              <a:endPar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endParaRPr>
            </a:p>
          </p:txBody>
        </p:sp>
        <p:sp>
          <p:nvSpPr>
            <p:cNvPr id="82" name="TextBox 41">
              <a:extLst>
                <a:ext uri="{FF2B5EF4-FFF2-40B4-BE49-F238E27FC236}">
                  <a16:creationId xmlns:a16="http://schemas.microsoft.com/office/drawing/2014/main" id="{173913D1-1C18-4935-9109-9F68B994F7FC}"/>
                </a:ext>
              </a:extLst>
            </p:cNvPr>
            <p:cNvSpPr txBox="1"/>
            <p:nvPr/>
          </p:nvSpPr>
          <p:spPr>
            <a:xfrm>
              <a:off x="5081531" y="3796239"/>
              <a:ext cx="1752612" cy="569387"/>
            </a:xfrm>
            <a:prstGeom prst="rect">
              <a:avLst/>
            </a:prstGeom>
            <a:noFill/>
          </p:spPr>
          <p:txBody>
            <a:bodyPr wrap="square" lIns="0" tIns="0" rIns="0" bIns="0" rtlCol="0">
              <a:spAutoFit/>
            </a:bodyPr>
            <a:lstStyle/>
            <a:p>
              <a:pPr fontAlgn="base"/>
              <a:r>
                <a:rPr lang="en-US"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8. </a:t>
              </a:r>
              <a:r>
                <a:rPr lang="en-US" sz="11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History, Economics, Politics, Philosophy or Social Sciences</a:t>
              </a:r>
              <a:endParaRPr lang="pt-BR" sz="11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endParaRPr>
            </a:p>
          </p:txBody>
        </p:sp>
      </p:grpSp>
      <p:pic>
        <p:nvPicPr>
          <p:cNvPr id="83" name="Google Shape;98;p7"/>
          <p:cNvPicPr preferRelativeResize="0"/>
          <p:nvPr/>
        </p:nvPicPr>
        <p:blipFill rotWithShape="1">
          <a:blip r:embed="rId2">
            <a:alphaModFix/>
          </a:blip>
          <a:srcRect r="29173" b="22758"/>
          <a:stretch/>
        </p:blipFill>
        <p:spPr>
          <a:xfrm rot="17579165">
            <a:off x="7722749" y="-202517"/>
            <a:ext cx="1862134" cy="1870013"/>
          </a:xfrm>
          <a:prstGeom prst="rect">
            <a:avLst/>
          </a:prstGeom>
          <a:noFill/>
          <a:ln>
            <a:noFill/>
          </a:ln>
        </p:spPr>
      </p:pic>
      <p:sp>
        <p:nvSpPr>
          <p:cNvPr id="29" name="TextBox 7">
            <a:extLst>
              <a:ext uri="{FF2B5EF4-FFF2-40B4-BE49-F238E27FC236}">
                <a16:creationId xmlns:a16="http://schemas.microsoft.com/office/drawing/2014/main" id="{5CCDF11D-A8A4-2E4A-B582-4066AC2688C5}"/>
              </a:ext>
            </a:extLst>
          </p:cNvPr>
          <p:cNvSpPr txBox="1"/>
          <p:nvPr/>
        </p:nvSpPr>
        <p:spPr>
          <a:xfrm>
            <a:off x="1511781" y="3910423"/>
            <a:ext cx="5917679" cy="1361911"/>
          </a:xfrm>
          <a:prstGeom prst="rect">
            <a:avLst/>
          </a:prstGeom>
          <a:noFill/>
        </p:spPr>
        <p:txBody>
          <a:bodyPr wrap="square" rtlCol="0">
            <a:spAutoFit/>
          </a:bodyPr>
          <a:lstStyle/>
          <a:p>
            <a:pPr algn="ctr">
              <a:lnSpc>
                <a:spcPct val="150000"/>
              </a:lnSpc>
            </a:pPr>
            <a:br>
              <a:rPr lang="en-US" sz="1100" i="1" dirty="0">
                <a:latin typeface="Microsoft YaHei Light" panose="020B0502040204020203" pitchFamily="34" charset="-122"/>
                <a:ea typeface="Microsoft YaHei Light" panose="020B0502040204020203" pitchFamily="34" charset="-122"/>
              </a:rPr>
            </a:br>
            <a:r>
              <a:rPr lang="en-US" sz="1100" i="1" dirty="0">
                <a:latin typeface="Microsoft YaHei Light" panose="020B0502040204020203" pitchFamily="34" charset="-122"/>
                <a:ea typeface="Microsoft YaHei Light" panose="020B0502040204020203" pitchFamily="34" charset="-122"/>
              </a:rPr>
              <a:t>*It is important to point out that the study that resulted in this data was carried out before the pandemic. Today, we know that there has been a growth in the sale of children's books and general works during the period.</a:t>
            </a:r>
            <a:br>
              <a:rPr lang="en-US" sz="1100" i="1" dirty="0"/>
            </a:br>
            <a:endParaRPr lang="en-US" sz="1100" i="1" noProof="1">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542294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Google Shape;98;p7"/>
          <p:cNvPicPr preferRelativeResize="0"/>
          <p:nvPr/>
        </p:nvPicPr>
        <p:blipFill rotWithShape="1">
          <a:blip r:embed="rId2">
            <a:alphaModFix/>
          </a:blip>
          <a:srcRect r="29173" b="22758"/>
          <a:stretch/>
        </p:blipFill>
        <p:spPr>
          <a:xfrm rot="17579165">
            <a:off x="7722749" y="-202517"/>
            <a:ext cx="1862134" cy="1870013"/>
          </a:xfrm>
          <a:prstGeom prst="rect">
            <a:avLst/>
          </a:prstGeom>
          <a:noFill/>
          <a:ln>
            <a:noFill/>
          </a:ln>
        </p:spPr>
      </p:pic>
      <p:sp>
        <p:nvSpPr>
          <p:cNvPr id="28" name="TextBox 7">
            <a:extLst>
              <a:ext uri="{FF2B5EF4-FFF2-40B4-BE49-F238E27FC236}">
                <a16:creationId xmlns:a16="http://schemas.microsoft.com/office/drawing/2014/main" id="{5CCDF11D-A8A4-2E4A-B582-4066AC2688C5}"/>
              </a:ext>
            </a:extLst>
          </p:cNvPr>
          <p:cNvSpPr txBox="1"/>
          <p:nvPr/>
        </p:nvSpPr>
        <p:spPr>
          <a:xfrm>
            <a:off x="593899" y="521177"/>
            <a:ext cx="3078691" cy="2000548"/>
          </a:xfrm>
          <a:prstGeom prst="rect">
            <a:avLst/>
          </a:prstGeom>
          <a:noFill/>
        </p:spPr>
        <p:txBody>
          <a:bodyPr wrap="squar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Sales</a:t>
            </a:r>
          </a:p>
          <a:p>
            <a:endParaRPr lang="en-US" sz="1800" b="1" noProof="1">
              <a:solidFill>
                <a:schemeClr val="tx1">
                  <a:lumMod val="85000"/>
                  <a:lumOff val="15000"/>
                </a:schemeClr>
              </a:solidFill>
              <a:latin typeface="Poppins" pitchFamily="2" charset="77"/>
              <a:ea typeface="Open Sans" panose="020B0606030504020204" pitchFamily="34" charset="0"/>
              <a:cs typeface="Poppins" pitchFamily="2" charset="77"/>
            </a:endParaRPr>
          </a:p>
          <a:p>
            <a:pPr>
              <a:lnSpc>
                <a:spcPct val="150000"/>
              </a:lnSpc>
            </a:pPr>
            <a:r>
              <a:rPr lang="en-US" sz="1200" dirty="0">
                <a:latin typeface="Microsoft YaHei Light" panose="020B0502040204020203" pitchFamily="34" charset="-122"/>
                <a:ea typeface="Microsoft YaHei Light" panose="020B0502040204020203" pitchFamily="34" charset="-122"/>
              </a:rPr>
              <a:t>A striking feature of the Brazilian market is the great importance of book sales to the government.</a:t>
            </a:r>
          </a:p>
          <a:p>
            <a:br>
              <a:rPr lang="en-US" dirty="0"/>
            </a:br>
            <a:endParaRPr lang="en-US" noProof="1">
              <a:latin typeface="Microsoft YaHei Light" panose="020B0502040204020203" pitchFamily="34" charset="-122"/>
              <a:ea typeface="Microsoft YaHei Light" panose="020B0502040204020203" pitchFamily="34" charset="-122"/>
            </a:endParaRPr>
          </a:p>
        </p:txBody>
      </p:sp>
      <p:sp>
        <p:nvSpPr>
          <p:cNvPr id="4" name="Retângulo 3"/>
          <p:cNvSpPr/>
          <p:nvPr/>
        </p:nvSpPr>
        <p:spPr>
          <a:xfrm>
            <a:off x="0" y="4923616"/>
            <a:ext cx="8451056" cy="692497"/>
          </a:xfrm>
          <a:prstGeom prst="rect">
            <a:avLst/>
          </a:prstGeom>
        </p:spPr>
        <p:txBody>
          <a:bodyPr wrap="square">
            <a:spAutoFit/>
          </a:bodyPr>
          <a:lstStyle/>
          <a:p>
            <a:r>
              <a:rPr lang="en-US" sz="1000" dirty="0">
                <a:latin typeface="Microsoft YaHei Light" panose="020B0502040204020203" pitchFamily="34" charset="-122"/>
                <a:ea typeface="Microsoft YaHei Light" panose="020B0502040204020203" pitchFamily="34" charset="-122"/>
              </a:rPr>
              <a:t>Production and sales of the Brazilian Editorial Sector | Source: Nielsen Book</a:t>
            </a:r>
          </a:p>
          <a:p>
            <a:br>
              <a:rPr lang="en-US" dirty="0"/>
            </a:br>
            <a:endParaRPr lang="pt-BR" dirty="0"/>
          </a:p>
        </p:txBody>
      </p:sp>
      <p:sp>
        <p:nvSpPr>
          <p:cNvPr id="50" name="Google Shape;188;p27"/>
          <p:cNvSpPr txBox="1"/>
          <p:nvPr/>
        </p:nvSpPr>
        <p:spPr>
          <a:xfrm>
            <a:off x="707922" y="3127092"/>
            <a:ext cx="792077" cy="384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pt-BR" sz="1100" b="1" dirty="0">
                <a:latin typeface="Microsoft YaHei Light" panose="020B0502040204020203" pitchFamily="34" charset="-122"/>
                <a:ea typeface="Microsoft YaHei Light" panose="020B0502040204020203" pitchFamily="34" charset="-122"/>
              </a:rPr>
              <a:t>COPIES</a:t>
            </a:r>
            <a:endParaRPr sz="1100" b="1" dirty="0">
              <a:latin typeface="Microsoft YaHei Light" panose="020B0502040204020203" pitchFamily="34" charset="-122"/>
              <a:ea typeface="Microsoft YaHei Light" panose="020B0502040204020203" pitchFamily="34" charset="-122"/>
            </a:endParaRPr>
          </a:p>
        </p:txBody>
      </p:sp>
      <p:sp>
        <p:nvSpPr>
          <p:cNvPr id="17" name="Retângulo 16"/>
          <p:cNvSpPr/>
          <p:nvPr/>
        </p:nvSpPr>
        <p:spPr>
          <a:xfrm>
            <a:off x="790296" y="3884861"/>
            <a:ext cx="983735" cy="513667"/>
          </a:xfrm>
          <a:prstGeom prst="rect">
            <a:avLst/>
          </a:prstGeom>
        </p:spPr>
        <p:txBody>
          <a:bodyPr wrap="square">
            <a:spAutoFit/>
          </a:bodyPr>
          <a:lstStyle/>
          <a:p>
            <a:pPr algn="r">
              <a:lnSpc>
                <a:spcPct val="115000"/>
              </a:lnSpc>
            </a:pPr>
            <a:r>
              <a:rPr lang="pt-BR" sz="1100" b="1" dirty="0">
                <a:latin typeface="Microsoft YaHei Light" panose="020B0502040204020203" pitchFamily="34" charset="-122"/>
                <a:ea typeface="Microsoft YaHei Light" panose="020B0502040204020203" pitchFamily="34" charset="-122"/>
              </a:rPr>
              <a:t>TURNOVER</a:t>
            </a:r>
            <a:br>
              <a:rPr lang="pt-BR" dirty="0"/>
            </a:br>
            <a:endParaRPr lang="pt-BR" dirty="0"/>
          </a:p>
        </p:txBody>
      </p:sp>
      <p:grpSp>
        <p:nvGrpSpPr>
          <p:cNvPr id="24" name="Grupo 23"/>
          <p:cNvGrpSpPr/>
          <p:nvPr/>
        </p:nvGrpSpPr>
        <p:grpSpPr>
          <a:xfrm>
            <a:off x="862780" y="2228907"/>
            <a:ext cx="7008844" cy="1959257"/>
            <a:chOff x="996249" y="2417862"/>
            <a:chExt cx="6904684" cy="1768895"/>
          </a:xfrm>
        </p:grpSpPr>
        <p:sp>
          <p:nvSpPr>
            <p:cNvPr id="7" name="Retângulo 6"/>
            <p:cNvSpPr/>
            <p:nvPr/>
          </p:nvSpPr>
          <p:spPr>
            <a:xfrm>
              <a:off x="4454820" y="2417862"/>
              <a:ext cx="234360" cy="307777"/>
            </a:xfrm>
            <a:prstGeom prst="rect">
              <a:avLst/>
            </a:prstGeom>
          </p:spPr>
          <p:txBody>
            <a:bodyPr wrap="none">
              <a:spAutoFit/>
            </a:bodyPr>
            <a:lstStyle/>
            <a:p>
              <a:r>
                <a:rPr lang="pt-BR" dirty="0"/>
                <a:t> </a:t>
              </a:r>
            </a:p>
          </p:txBody>
        </p:sp>
        <p:grpSp>
          <p:nvGrpSpPr>
            <p:cNvPr id="18" name="Grupo 17"/>
            <p:cNvGrpSpPr/>
            <p:nvPr/>
          </p:nvGrpSpPr>
          <p:grpSpPr>
            <a:xfrm>
              <a:off x="2254955" y="2599698"/>
              <a:ext cx="5484034" cy="252102"/>
              <a:chOff x="2265974" y="2769054"/>
              <a:chExt cx="5484034" cy="252102"/>
            </a:xfrm>
          </p:grpSpPr>
          <p:sp>
            <p:nvSpPr>
              <p:cNvPr id="36" name="Parallelogram 51">
                <a:extLst>
                  <a:ext uri="{FF2B5EF4-FFF2-40B4-BE49-F238E27FC236}">
                    <a16:creationId xmlns:a16="http://schemas.microsoft.com/office/drawing/2014/main" id="{F434E40D-E03A-4E45-B3FF-DD62C25C3ABF}"/>
                  </a:ext>
                </a:extLst>
              </p:cNvPr>
              <p:cNvSpPr/>
              <p:nvPr/>
            </p:nvSpPr>
            <p:spPr>
              <a:xfrm>
                <a:off x="2265974" y="2792677"/>
                <a:ext cx="1406616" cy="198976"/>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1" name="CaixaDeTexto 10"/>
              <p:cNvSpPr txBox="1"/>
              <p:nvPr/>
            </p:nvSpPr>
            <p:spPr>
              <a:xfrm>
                <a:off x="2626164" y="2769054"/>
                <a:ext cx="1200150"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TOTAL</a:t>
                </a:r>
              </a:p>
            </p:txBody>
          </p:sp>
          <p:sp>
            <p:nvSpPr>
              <p:cNvPr id="39" name="Parallelogram 51">
                <a:extLst>
                  <a:ext uri="{FF2B5EF4-FFF2-40B4-BE49-F238E27FC236}">
                    <a16:creationId xmlns:a16="http://schemas.microsoft.com/office/drawing/2014/main" id="{F434E40D-E03A-4E45-B3FF-DD62C25C3ABF}"/>
                  </a:ext>
                </a:extLst>
              </p:cNvPr>
              <p:cNvSpPr/>
              <p:nvPr/>
            </p:nvSpPr>
            <p:spPr>
              <a:xfrm>
                <a:off x="4201748" y="2769054"/>
                <a:ext cx="1406616" cy="198976"/>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40" name="CaixaDeTexto 39"/>
              <p:cNvSpPr txBox="1"/>
              <p:nvPr/>
            </p:nvSpPr>
            <p:spPr>
              <a:xfrm>
                <a:off x="4546694" y="2771837"/>
                <a:ext cx="1200150"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MARKET</a:t>
                </a:r>
              </a:p>
            </p:txBody>
          </p:sp>
          <p:sp>
            <p:nvSpPr>
              <p:cNvPr id="41" name="Parallelogram 51">
                <a:extLst>
                  <a:ext uri="{FF2B5EF4-FFF2-40B4-BE49-F238E27FC236}">
                    <a16:creationId xmlns:a16="http://schemas.microsoft.com/office/drawing/2014/main" id="{F434E40D-E03A-4E45-B3FF-DD62C25C3ABF}"/>
                  </a:ext>
                </a:extLst>
              </p:cNvPr>
              <p:cNvSpPr/>
              <p:nvPr/>
            </p:nvSpPr>
            <p:spPr>
              <a:xfrm>
                <a:off x="6343392" y="2776718"/>
                <a:ext cx="1406616" cy="198976"/>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43" name="CaixaDeTexto 42"/>
              <p:cNvSpPr txBox="1"/>
              <p:nvPr/>
            </p:nvSpPr>
            <p:spPr>
              <a:xfrm>
                <a:off x="6549858" y="2774935"/>
                <a:ext cx="1200150"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GOVERMENT</a:t>
                </a:r>
              </a:p>
            </p:txBody>
          </p:sp>
        </p:grpSp>
        <p:cxnSp>
          <p:nvCxnSpPr>
            <p:cNvPr id="13" name="Conector reto 12"/>
            <p:cNvCxnSpPr/>
            <p:nvPr/>
          </p:nvCxnSpPr>
          <p:spPr>
            <a:xfrm flipV="1">
              <a:off x="996249" y="3488093"/>
              <a:ext cx="6892226" cy="5332"/>
            </a:xfrm>
            <a:prstGeom prst="line">
              <a:avLst/>
            </a:prstGeom>
            <a:ln>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flipV="1">
              <a:off x="1008707" y="4152601"/>
              <a:ext cx="6892226" cy="5332"/>
            </a:xfrm>
            <a:prstGeom prst="line">
              <a:avLst/>
            </a:prstGeom>
            <a:ln>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53" name="Google Shape;190;p27"/>
            <p:cNvSpPr txBox="1"/>
            <p:nvPr/>
          </p:nvSpPr>
          <p:spPr>
            <a:xfrm>
              <a:off x="1428493" y="2996913"/>
              <a:ext cx="3000000" cy="6140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pt-BR" sz="2800" b="1" dirty="0">
                  <a:solidFill>
                    <a:srgbClr val="52ADDE"/>
                  </a:solidFill>
                  <a:latin typeface="Microsoft YaHei Light" panose="020B0502040204020203" pitchFamily="34" charset="-122"/>
                  <a:ea typeface="Microsoft YaHei Light" panose="020B0502040204020203" pitchFamily="34" charset="-122"/>
                </a:rPr>
                <a:t>354</a:t>
              </a:r>
              <a:r>
                <a:rPr lang="pt-BR" sz="1100" dirty="0">
                  <a:latin typeface="Microsoft YaHei Light" panose="020B0502040204020203" pitchFamily="34" charset="-122"/>
                  <a:ea typeface="Microsoft YaHei Light" panose="020B0502040204020203" pitchFamily="34" charset="-122"/>
                </a:rPr>
                <a:t> </a:t>
              </a:r>
              <a:r>
                <a:rPr lang="pt-BR" sz="1100" b="1" dirty="0">
                  <a:latin typeface="Microsoft YaHei Light" panose="020B0502040204020203" pitchFamily="34" charset="-122"/>
                  <a:ea typeface="Microsoft YaHei Light" panose="020B0502040204020203" pitchFamily="34" charset="-122"/>
                </a:rPr>
                <a:t>MILLION</a:t>
              </a:r>
              <a:endParaRPr sz="1100" b="1" dirty="0">
                <a:latin typeface="Microsoft YaHei Light" panose="020B0502040204020203" pitchFamily="34" charset="-122"/>
                <a:ea typeface="Microsoft YaHei Light" panose="020B0502040204020203" pitchFamily="34" charset="-122"/>
              </a:endParaRPr>
            </a:p>
          </p:txBody>
        </p:sp>
        <p:sp>
          <p:nvSpPr>
            <p:cNvPr id="19" name="Retângulo 18"/>
            <p:cNvSpPr/>
            <p:nvPr/>
          </p:nvSpPr>
          <p:spPr>
            <a:xfrm>
              <a:off x="4165103" y="3027955"/>
              <a:ext cx="1369465" cy="498609"/>
            </a:xfrm>
            <a:prstGeom prst="rect">
              <a:avLst/>
            </a:prstGeom>
          </p:spPr>
          <p:txBody>
            <a:bodyPr wrap="none">
              <a:spAutoFit/>
            </a:bodyPr>
            <a:lstStyle/>
            <a:p>
              <a:pPr algn="ctr">
                <a:lnSpc>
                  <a:spcPct val="115000"/>
                </a:lnSpc>
              </a:pPr>
              <a:r>
                <a:rPr lang="pt-BR" sz="2800" b="1" dirty="0">
                  <a:solidFill>
                    <a:srgbClr val="52ADDE"/>
                  </a:solidFill>
                  <a:latin typeface="Microsoft YaHei Light" panose="020B0502040204020203" pitchFamily="34" charset="-122"/>
                  <a:ea typeface="Microsoft YaHei Light" panose="020B0502040204020203" pitchFamily="34" charset="-122"/>
                </a:rPr>
                <a:t>193</a:t>
              </a:r>
              <a:r>
                <a:rPr lang="pt-BR" sz="2800" b="1" dirty="0">
                  <a:solidFill>
                    <a:schemeClr val="tx1"/>
                  </a:solidFill>
                  <a:latin typeface="Microsoft YaHei Light" panose="020B0502040204020203" pitchFamily="34" charset="-122"/>
                  <a:ea typeface="Microsoft YaHei Light" panose="020B0502040204020203" pitchFamily="34" charset="-122"/>
                </a:rPr>
                <a:t> </a:t>
              </a:r>
              <a:r>
                <a:rPr lang="pt-BR" sz="1100" b="1" dirty="0">
                  <a:solidFill>
                    <a:schemeClr val="tx1"/>
                  </a:solidFill>
                  <a:latin typeface="Microsoft YaHei Light" panose="020B0502040204020203" pitchFamily="34" charset="-122"/>
                  <a:ea typeface="Microsoft YaHei Light" panose="020B0502040204020203" pitchFamily="34" charset="-122"/>
                </a:rPr>
                <a:t>MILLION</a:t>
              </a:r>
            </a:p>
          </p:txBody>
        </p:sp>
        <p:sp>
          <p:nvSpPr>
            <p:cNvPr id="20" name="Retângulo 19"/>
            <p:cNvSpPr/>
            <p:nvPr/>
          </p:nvSpPr>
          <p:spPr>
            <a:xfrm>
              <a:off x="6287268" y="3044586"/>
              <a:ext cx="1307877" cy="498609"/>
            </a:xfrm>
            <a:prstGeom prst="rect">
              <a:avLst/>
            </a:prstGeom>
          </p:spPr>
          <p:txBody>
            <a:bodyPr wrap="none">
              <a:spAutoFit/>
            </a:bodyPr>
            <a:lstStyle/>
            <a:p>
              <a:pPr lvl="0" algn="ctr">
                <a:lnSpc>
                  <a:spcPct val="115000"/>
                </a:lnSpc>
              </a:pPr>
              <a:r>
                <a:rPr lang="pt-BR" sz="2800" b="1" dirty="0">
                  <a:solidFill>
                    <a:srgbClr val="52ADDE"/>
                  </a:solidFill>
                  <a:latin typeface="Microsoft YaHei Light" panose="020B0502040204020203" pitchFamily="34" charset="-122"/>
                  <a:ea typeface="Microsoft YaHei Light" panose="020B0502040204020203" pitchFamily="34" charset="-122"/>
                </a:rPr>
                <a:t>161</a:t>
              </a:r>
              <a:r>
                <a:rPr lang="pt-BR" sz="2800" b="1" dirty="0">
                  <a:solidFill>
                    <a:schemeClr val="tx1"/>
                  </a:solidFill>
                  <a:latin typeface="Microsoft YaHei Light" panose="020B0502040204020203" pitchFamily="34" charset="-122"/>
                  <a:ea typeface="Microsoft YaHei Light" panose="020B0502040204020203" pitchFamily="34" charset="-122"/>
                </a:rPr>
                <a:t> </a:t>
              </a:r>
              <a:r>
                <a:rPr lang="pt-BR" sz="1100" b="1" dirty="0">
                  <a:solidFill>
                    <a:schemeClr val="tx1"/>
                  </a:solidFill>
                  <a:latin typeface="Microsoft YaHei Light" panose="020B0502040204020203" pitchFamily="34" charset="-122"/>
                  <a:ea typeface="Microsoft YaHei Light" panose="020B0502040204020203" pitchFamily="34" charset="-122"/>
                </a:rPr>
                <a:t>MILLION</a:t>
              </a:r>
            </a:p>
          </p:txBody>
        </p:sp>
        <p:sp>
          <p:nvSpPr>
            <p:cNvPr id="21" name="Retângulo 20"/>
            <p:cNvSpPr/>
            <p:nvPr/>
          </p:nvSpPr>
          <p:spPr>
            <a:xfrm>
              <a:off x="2305935" y="3688148"/>
              <a:ext cx="1276293" cy="498609"/>
            </a:xfrm>
            <a:prstGeom prst="rect">
              <a:avLst/>
            </a:prstGeom>
          </p:spPr>
          <p:txBody>
            <a:bodyPr wrap="none">
              <a:spAutoFit/>
            </a:bodyPr>
            <a:lstStyle/>
            <a:p>
              <a:pPr algn="ctr">
                <a:lnSpc>
                  <a:spcPct val="115000"/>
                </a:lnSpc>
              </a:pPr>
              <a:r>
                <a:rPr lang="pt-BR" sz="2800" b="1" dirty="0">
                  <a:solidFill>
                    <a:srgbClr val="52ADDE"/>
                  </a:solidFill>
                  <a:latin typeface="Microsoft YaHei Light" panose="020B0502040204020203" pitchFamily="34" charset="-122"/>
                  <a:ea typeface="Microsoft YaHei Light" panose="020B0502040204020203" pitchFamily="34" charset="-122"/>
                </a:rPr>
                <a:t>5,2 </a:t>
              </a:r>
              <a:r>
                <a:rPr lang="pt-BR" sz="1100" b="1" dirty="0">
                  <a:solidFill>
                    <a:schemeClr val="tx1"/>
                  </a:solidFill>
                  <a:latin typeface="Microsoft YaHei Light" panose="020B0502040204020203" pitchFamily="34" charset="-122"/>
                  <a:ea typeface="Microsoft YaHei Light" panose="020B0502040204020203" pitchFamily="34" charset="-122"/>
                </a:rPr>
                <a:t>BILLION</a:t>
              </a:r>
            </a:p>
          </p:txBody>
        </p:sp>
        <p:sp>
          <p:nvSpPr>
            <p:cNvPr id="22" name="Retângulo 21"/>
            <p:cNvSpPr/>
            <p:nvPr/>
          </p:nvSpPr>
          <p:spPr>
            <a:xfrm>
              <a:off x="4214848" y="3678531"/>
              <a:ext cx="1269976" cy="498609"/>
            </a:xfrm>
            <a:prstGeom prst="rect">
              <a:avLst/>
            </a:prstGeom>
          </p:spPr>
          <p:txBody>
            <a:bodyPr wrap="none">
              <a:spAutoFit/>
            </a:bodyPr>
            <a:lstStyle/>
            <a:p>
              <a:pPr algn="ctr">
                <a:lnSpc>
                  <a:spcPct val="115000"/>
                </a:lnSpc>
              </a:pPr>
              <a:r>
                <a:rPr lang="pt-BR" sz="2800" b="1" dirty="0">
                  <a:solidFill>
                    <a:srgbClr val="52ADDE"/>
                  </a:solidFill>
                  <a:latin typeface="Microsoft YaHei Light" panose="020B0502040204020203" pitchFamily="34" charset="-122"/>
                  <a:ea typeface="Microsoft YaHei Light" panose="020B0502040204020203" pitchFamily="34" charset="-122"/>
                </a:rPr>
                <a:t>3,7 </a:t>
              </a:r>
              <a:r>
                <a:rPr lang="pt-BR" sz="1100" b="1" dirty="0">
                  <a:solidFill>
                    <a:schemeClr val="tx1"/>
                  </a:solidFill>
                  <a:latin typeface="Microsoft YaHei Light" panose="020B0502040204020203" pitchFamily="34" charset="-122"/>
                  <a:ea typeface="Microsoft YaHei Light" panose="020B0502040204020203" pitchFamily="34" charset="-122"/>
                </a:rPr>
                <a:t>BILLION</a:t>
              </a:r>
            </a:p>
          </p:txBody>
        </p:sp>
      </p:grpSp>
      <p:sp>
        <p:nvSpPr>
          <p:cNvPr id="23" name="Retângulo 22"/>
          <p:cNvSpPr/>
          <p:nvPr/>
        </p:nvSpPr>
        <p:spPr>
          <a:xfrm>
            <a:off x="4611420" y="3649217"/>
            <a:ext cx="4572000" cy="1018740"/>
          </a:xfrm>
          <a:prstGeom prst="rect">
            <a:avLst/>
          </a:prstGeom>
        </p:spPr>
        <p:txBody>
          <a:bodyPr>
            <a:spAutoFit/>
          </a:bodyPr>
          <a:lstStyle/>
          <a:p>
            <a:pPr algn="ctr">
              <a:lnSpc>
                <a:spcPct val="115000"/>
              </a:lnSpc>
            </a:pPr>
            <a:r>
              <a:rPr lang="pt-BR" sz="2800" b="1" dirty="0">
                <a:solidFill>
                  <a:srgbClr val="52ADDE"/>
                </a:solidFill>
                <a:latin typeface="Microsoft YaHei Light" panose="020B0502040204020203" pitchFamily="34" charset="-122"/>
                <a:ea typeface="Microsoft YaHei Light" panose="020B0502040204020203" pitchFamily="34" charset="-122"/>
              </a:rPr>
              <a:t>1,4</a:t>
            </a:r>
            <a:r>
              <a:rPr lang="pt-BR" sz="2800" b="1" dirty="0">
                <a:solidFill>
                  <a:schemeClr val="tx1"/>
                </a:solidFill>
                <a:latin typeface="Microsoft YaHei Light" panose="020B0502040204020203" pitchFamily="34" charset="-122"/>
                <a:ea typeface="Microsoft YaHei Light" panose="020B0502040204020203" pitchFamily="34" charset="-122"/>
              </a:rPr>
              <a:t> </a:t>
            </a:r>
            <a:r>
              <a:rPr lang="pt-BR" sz="1100" b="1" dirty="0">
                <a:solidFill>
                  <a:schemeClr val="tx1"/>
                </a:solidFill>
                <a:latin typeface="Microsoft YaHei Light" panose="020B0502040204020203" pitchFamily="34" charset="-122"/>
                <a:ea typeface="Microsoft YaHei Light" panose="020B0502040204020203" pitchFamily="34" charset="-122"/>
              </a:rPr>
              <a:t>BILLION</a:t>
            </a:r>
          </a:p>
          <a:p>
            <a:br>
              <a:rPr lang="pt-BR" dirty="0"/>
            </a:br>
            <a:endParaRPr lang="pt-BR" dirty="0"/>
          </a:p>
        </p:txBody>
      </p:sp>
      <p:sp>
        <p:nvSpPr>
          <p:cNvPr id="25" name="CaixaDeTexto 24"/>
          <p:cNvSpPr txBox="1"/>
          <p:nvPr/>
        </p:nvSpPr>
        <p:spPr>
          <a:xfrm>
            <a:off x="886340" y="4223748"/>
            <a:ext cx="1077951" cy="477054"/>
          </a:xfrm>
          <a:prstGeom prst="rect">
            <a:avLst/>
          </a:prstGeom>
          <a:noFill/>
        </p:spPr>
        <p:txBody>
          <a:bodyPr wrap="square" rtlCol="0">
            <a:spAutoFit/>
          </a:bodyPr>
          <a:lstStyle/>
          <a:p>
            <a:r>
              <a:rPr lang="pt-BR" sz="1100" b="1" dirty="0">
                <a:latin typeface="Microsoft YaHei Light" panose="020B0502040204020203" pitchFamily="34" charset="-122"/>
                <a:ea typeface="Microsoft YaHei Light" panose="020B0502040204020203" pitchFamily="34" charset="-122"/>
              </a:rPr>
              <a:t>(BRL)</a:t>
            </a:r>
          </a:p>
          <a:p>
            <a:endParaRPr lang="pt-BR" dirty="0"/>
          </a:p>
        </p:txBody>
      </p:sp>
    </p:spTree>
    <p:extLst>
      <p:ext uri="{BB962C8B-B14F-4D97-AF65-F5344CB8AC3E}">
        <p14:creationId xmlns:p14="http://schemas.microsoft.com/office/powerpoint/2010/main" val="128643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0" name="Google Shape;67;p2"/>
          <p:cNvPicPr preferRelativeResize="0"/>
          <p:nvPr/>
        </p:nvPicPr>
        <p:blipFill rotWithShape="1">
          <a:blip r:embed="rId3">
            <a:alphaModFix/>
          </a:blip>
          <a:srcRect/>
          <a:stretch/>
        </p:blipFill>
        <p:spPr>
          <a:xfrm>
            <a:off x="0" y="4915354"/>
            <a:ext cx="9143875" cy="242700"/>
          </a:xfrm>
          <a:prstGeom prst="rect">
            <a:avLst/>
          </a:prstGeom>
          <a:noFill/>
          <a:ln>
            <a:noFill/>
          </a:ln>
        </p:spPr>
      </p:pic>
      <p:sp>
        <p:nvSpPr>
          <p:cNvPr id="198" name="Google Shape;198;p28"/>
          <p:cNvSpPr txBox="1"/>
          <p:nvPr/>
        </p:nvSpPr>
        <p:spPr>
          <a:xfrm>
            <a:off x="708466" y="935108"/>
            <a:ext cx="7215600" cy="815578"/>
          </a:xfrm>
          <a:prstGeom prst="rect">
            <a:avLst/>
          </a:prstGeom>
          <a:noFill/>
          <a:ln>
            <a:noFill/>
          </a:ln>
        </p:spPr>
        <p:txBody>
          <a:bodyPr spcFirstLastPara="1" wrap="square" lIns="91425" tIns="91425" rIns="91425" bIns="91425" anchor="t" anchorCtr="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Production</a:t>
            </a:r>
          </a:p>
          <a:p>
            <a:pPr marL="0" lvl="0" indent="0" algn="l" rtl="0">
              <a:spcBef>
                <a:spcPts val="0"/>
              </a:spcBef>
              <a:spcAft>
                <a:spcPts val="0"/>
              </a:spcAft>
              <a:buNone/>
            </a:pPr>
            <a:endParaRPr sz="1700" dirty="0">
              <a:solidFill>
                <a:srgbClr val="EA9999"/>
              </a:solidFill>
              <a:latin typeface="Montserrat"/>
              <a:ea typeface="Montserrat"/>
              <a:cs typeface="Montserrat"/>
              <a:sym typeface="Montserrat"/>
            </a:endParaRPr>
          </a:p>
        </p:txBody>
      </p:sp>
      <p:sp>
        <p:nvSpPr>
          <p:cNvPr id="200" name="Google Shape;200;p28"/>
          <p:cNvSpPr txBox="1"/>
          <p:nvPr/>
        </p:nvSpPr>
        <p:spPr>
          <a:xfrm>
            <a:off x="708467" y="1372895"/>
            <a:ext cx="2367916" cy="954077"/>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t-BR" sz="1200" dirty="0">
                <a:latin typeface="Microsoft YaHei Light" panose="020B0502040204020203" pitchFamily="34" charset="-122"/>
                <a:ea typeface="Microsoft YaHei Light" panose="020B0502040204020203" pitchFamily="34" charset="-122"/>
                <a:sym typeface="Montserrat"/>
              </a:rPr>
              <a:t>In 2020, </a:t>
            </a:r>
            <a:r>
              <a:rPr lang="pt-BR" sz="1200" dirty="0" err="1">
                <a:latin typeface="Microsoft YaHei Light" panose="020B0502040204020203" pitchFamily="34" charset="-122"/>
                <a:ea typeface="Microsoft YaHei Light" panose="020B0502040204020203" pitchFamily="34" charset="-122"/>
                <a:sym typeface="Montserrat"/>
              </a:rPr>
              <a:t>the</a:t>
            </a:r>
            <a:r>
              <a:rPr lang="pt-BR" sz="1200" dirty="0">
                <a:latin typeface="Microsoft YaHei Light" panose="020B0502040204020203" pitchFamily="34" charset="-122"/>
                <a:ea typeface="Microsoft YaHei Light" panose="020B0502040204020203" pitchFamily="34" charset="-122"/>
                <a:sym typeface="Montserrat"/>
              </a:rPr>
              <a:t> editorial sector </a:t>
            </a:r>
            <a:r>
              <a:rPr lang="pt-BR" sz="1200" dirty="0" err="1">
                <a:latin typeface="Microsoft YaHei Light" panose="020B0502040204020203" pitchFamily="34" charset="-122"/>
                <a:ea typeface="Microsoft YaHei Light" panose="020B0502040204020203" pitchFamily="34" charset="-122"/>
                <a:sym typeface="Montserrat"/>
              </a:rPr>
              <a:t>produced</a:t>
            </a:r>
            <a:r>
              <a:rPr lang="pt-BR" sz="1200" dirty="0">
                <a:latin typeface="Microsoft YaHei Light" panose="020B0502040204020203" pitchFamily="34" charset="-122"/>
                <a:ea typeface="Microsoft YaHei Light" panose="020B0502040204020203" pitchFamily="34" charset="-122"/>
                <a:sym typeface="Montserrat"/>
              </a:rPr>
              <a:t> </a:t>
            </a:r>
            <a:r>
              <a:rPr lang="pt-BR" sz="1200" b="1" dirty="0">
                <a:latin typeface="Microsoft YaHei Light" panose="020B0502040204020203" pitchFamily="34" charset="-122"/>
                <a:ea typeface="Microsoft YaHei Light" panose="020B0502040204020203" pitchFamily="34" charset="-122"/>
                <a:sym typeface="Montserrat"/>
              </a:rPr>
              <a:t>314 </a:t>
            </a:r>
            <a:r>
              <a:rPr lang="pt-BR" sz="1200" b="1" dirty="0" err="1">
                <a:latin typeface="Microsoft YaHei Light" panose="020B0502040204020203" pitchFamily="34" charset="-122"/>
                <a:ea typeface="Microsoft YaHei Light" panose="020B0502040204020203" pitchFamily="34" charset="-122"/>
                <a:sym typeface="Montserrat"/>
              </a:rPr>
              <a:t>million</a:t>
            </a:r>
            <a:r>
              <a:rPr lang="pt-BR" sz="1200" b="1" dirty="0">
                <a:latin typeface="Microsoft YaHei Light" panose="020B0502040204020203" pitchFamily="34" charset="-122"/>
                <a:ea typeface="Microsoft YaHei Light" panose="020B0502040204020203" pitchFamily="34" charset="-122"/>
                <a:sym typeface="Montserrat"/>
              </a:rPr>
              <a:t> copies.</a:t>
            </a:r>
            <a:endParaRPr sz="1200" b="1" dirty="0">
              <a:latin typeface="Microsoft YaHei Light" panose="020B0502040204020203" pitchFamily="34" charset="-122"/>
              <a:ea typeface="Microsoft YaHei Light" panose="020B0502040204020203" pitchFamily="34" charset="-122"/>
            </a:endParaRPr>
          </a:p>
          <a:p>
            <a:pPr marL="0" lvl="0" indent="0" algn="l" rtl="0">
              <a:spcBef>
                <a:spcPts val="0"/>
              </a:spcBef>
              <a:spcAft>
                <a:spcPts val="0"/>
              </a:spcAft>
              <a:buNone/>
            </a:pPr>
            <a:endParaRPr dirty="0">
              <a:solidFill>
                <a:schemeClr val="dk1"/>
              </a:solidFill>
              <a:latin typeface="Montserrat"/>
              <a:ea typeface="Montserrat"/>
              <a:cs typeface="Montserrat"/>
              <a:sym typeface="Montserrat"/>
            </a:endParaRPr>
          </a:p>
        </p:txBody>
      </p:sp>
      <p:pic>
        <p:nvPicPr>
          <p:cNvPr id="8" name="Google Shape;92;p6"/>
          <p:cNvPicPr preferRelativeResize="0"/>
          <p:nvPr/>
        </p:nvPicPr>
        <p:blipFill rotWithShape="1">
          <a:blip r:embed="rId4">
            <a:alphaModFix/>
          </a:blip>
          <a:srcRect/>
          <a:stretch/>
        </p:blipFill>
        <p:spPr>
          <a:xfrm>
            <a:off x="5343025" y="1399120"/>
            <a:ext cx="4131225" cy="2487787"/>
          </a:xfrm>
          <a:prstGeom prst="rect">
            <a:avLst/>
          </a:prstGeom>
          <a:noFill/>
          <a:ln>
            <a:noFill/>
          </a:ln>
        </p:spPr>
      </p:pic>
      <p:sp>
        <p:nvSpPr>
          <p:cNvPr id="9" name="Retângulo 8"/>
          <p:cNvSpPr/>
          <p:nvPr/>
        </p:nvSpPr>
        <p:spPr>
          <a:xfrm>
            <a:off x="4708651" y="4690455"/>
            <a:ext cx="8451056" cy="692497"/>
          </a:xfrm>
          <a:prstGeom prst="rect">
            <a:avLst/>
          </a:prstGeom>
        </p:spPr>
        <p:txBody>
          <a:bodyPr wrap="square">
            <a:spAutoFit/>
          </a:bodyPr>
          <a:lstStyle/>
          <a:p>
            <a:r>
              <a:rPr lang="en-US" sz="1000" dirty="0">
                <a:latin typeface="Microsoft YaHei Light" panose="020B0502040204020203" pitchFamily="34" charset="-122"/>
                <a:ea typeface="Microsoft YaHei Light" panose="020B0502040204020203" pitchFamily="34" charset="-122"/>
              </a:rPr>
              <a:t>Production and sales of the Brazilian Editorial Sector | Source: Nielsen Book</a:t>
            </a:r>
          </a:p>
          <a:p>
            <a:br>
              <a:rPr lang="en-US" dirty="0"/>
            </a:br>
            <a:endParaRPr lang="pt-BR" dirty="0"/>
          </a:p>
        </p:txBody>
      </p:sp>
      <p:sp>
        <p:nvSpPr>
          <p:cNvPr id="202" name="Google Shape;202;p28"/>
          <p:cNvSpPr txBox="1"/>
          <p:nvPr/>
        </p:nvSpPr>
        <p:spPr>
          <a:xfrm>
            <a:off x="6193384" y="1927100"/>
            <a:ext cx="2430506" cy="1847527"/>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marR="38100" lvl="0" indent="0" algn="l" rtl="0">
              <a:lnSpc>
                <a:spcPct val="150000"/>
              </a:lnSpc>
              <a:spcBef>
                <a:spcPts val="0"/>
              </a:spcBef>
              <a:spcAft>
                <a:spcPts val="0"/>
              </a:spcAft>
              <a:buClr>
                <a:schemeClr val="dk1"/>
              </a:buClr>
              <a:buSzPts val="1100"/>
              <a:buFont typeface="Arial"/>
              <a:buNone/>
            </a:pPr>
            <a:r>
              <a:rPr lang="pt-BR" sz="1200" dirty="0">
                <a:solidFill>
                  <a:schemeClr val="bg1"/>
                </a:solidFill>
                <a:latin typeface="Microsoft YaHei Light" panose="020B0502040204020203" pitchFamily="34" charset="-122"/>
                <a:ea typeface="Microsoft YaHei Light" panose="020B0502040204020203" pitchFamily="34" charset="-122"/>
                <a:sym typeface="Montserrat"/>
              </a:rPr>
              <a:t>The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vast</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majority</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of</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titles</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published</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annually</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in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Brazil</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are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reprints</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The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low</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bibliodiversity</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is</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an</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important</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issue</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for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the</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r>
              <a:rPr lang="pt-BR" sz="1200" dirty="0" err="1">
                <a:solidFill>
                  <a:schemeClr val="bg1"/>
                </a:solidFill>
                <a:latin typeface="Microsoft YaHei Light" panose="020B0502040204020203" pitchFamily="34" charset="-122"/>
                <a:ea typeface="Microsoft YaHei Light" panose="020B0502040204020203" pitchFamily="34" charset="-122"/>
                <a:sym typeface="Montserrat"/>
              </a:rPr>
              <a:t>market</a:t>
            </a:r>
            <a:r>
              <a:rPr lang="pt-BR" sz="1200" dirty="0">
                <a:solidFill>
                  <a:schemeClr val="bg1"/>
                </a:solidFill>
                <a:latin typeface="Microsoft YaHei Light" panose="020B0502040204020203" pitchFamily="34" charset="-122"/>
                <a:ea typeface="Microsoft YaHei Light" panose="020B0502040204020203" pitchFamily="34" charset="-122"/>
                <a:sym typeface="Montserrat"/>
              </a:rPr>
              <a:t>. </a:t>
            </a:r>
            <a:endParaRPr sz="1200" dirty="0">
              <a:solidFill>
                <a:schemeClr val="bg1"/>
              </a:solidFill>
              <a:latin typeface="Microsoft YaHei Light" panose="020B0502040204020203" pitchFamily="34" charset="-122"/>
              <a:ea typeface="Microsoft YaHei Light" panose="020B0502040204020203" pitchFamily="34" charset="-122"/>
            </a:endParaRPr>
          </a:p>
          <a:p>
            <a:pPr marL="0" marR="38100" lvl="0" indent="0" algn="l" rtl="0">
              <a:lnSpc>
                <a:spcPct val="128571"/>
              </a:lnSpc>
              <a:spcBef>
                <a:spcPts val="0"/>
              </a:spcBef>
              <a:spcAft>
                <a:spcPts val="0"/>
              </a:spcAft>
              <a:buClr>
                <a:schemeClr val="dk1"/>
              </a:buClr>
              <a:buSzPts val="1100"/>
              <a:buFont typeface="Arial"/>
              <a:buNone/>
            </a:pPr>
            <a:endParaRPr dirty="0">
              <a:solidFill>
                <a:schemeClr val="bg1"/>
              </a:solidFill>
              <a:latin typeface="Microsoft YaHei Light" panose="020B0502040204020203" pitchFamily="34" charset="-122"/>
              <a:ea typeface="Microsoft YaHei Light" panose="020B0502040204020203" pitchFamily="34" charset="-122"/>
              <a:sym typeface="Montserrat"/>
            </a:endParaRPr>
          </a:p>
        </p:txBody>
      </p:sp>
      <p:pic>
        <p:nvPicPr>
          <p:cNvPr id="11" name="Google Shape;98;p7"/>
          <p:cNvPicPr preferRelativeResize="0"/>
          <p:nvPr/>
        </p:nvPicPr>
        <p:blipFill rotWithShape="1">
          <a:blip r:embed="rId5">
            <a:alphaModFix/>
          </a:blip>
          <a:srcRect r="29173" b="22758"/>
          <a:stretch/>
        </p:blipFill>
        <p:spPr>
          <a:xfrm rot="10800000">
            <a:off x="-388863" y="-544905"/>
            <a:ext cx="1862134" cy="1870013"/>
          </a:xfrm>
          <a:prstGeom prst="rect">
            <a:avLst/>
          </a:prstGeom>
          <a:noFill/>
          <a:ln>
            <a:noFill/>
          </a:ln>
        </p:spPr>
      </p:pic>
      <p:grpSp>
        <p:nvGrpSpPr>
          <p:cNvPr id="2" name="Grupo 1"/>
          <p:cNvGrpSpPr/>
          <p:nvPr/>
        </p:nvGrpSpPr>
        <p:grpSpPr>
          <a:xfrm>
            <a:off x="1061516" y="2092319"/>
            <a:ext cx="4029734" cy="2706301"/>
            <a:chOff x="487534" y="2400015"/>
            <a:chExt cx="3793886" cy="2349763"/>
          </a:xfrm>
        </p:grpSpPr>
        <p:graphicFrame>
          <p:nvGraphicFramePr>
            <p:cNvPr id="12" name="Chart 55"/>
            <p:cNvGraphicFramePr/>
            <p:nvPr>
              <p:extLst>
                <p:ext uri="{D42A27DB-BD31-4B8C-83A1-F6EECF244321}">
                  <p14:modId xmlns:p14="http://schemas.microsoft.com/office/powerpoint/2010/main" val="979129248"/>
                </p:ext>
              </p:extLst>
            </p:nvPr>
          </p:nvGraphicFramePr>
          <p:xfrm>
            <a:off x="487534" y="2400015"/>
            <a:ext cx="2149528" cy="1747202"/>
          </p:xfrm>
          <a:graphic>
            <a:graphicData uri="http://schemas.openxmlformats.org/drawingml/2006/chart">
              <c:chart xmlns:c="http://schemas.openxmlformats.org/drawingml/2006/chart" xmlns:r="http://schemas.openxmlformats.org/officeDocument/2006/relationships" r:id="rId6"/>
            </a:graphicData>
          </a:graphic>
        </p:graphicFrame>
        <p:grpSp>
          <p:nvGrpSpPr>
            <p:cNvPr id="13" name="Grupo 12"/>
            <p:cNvGrpSpPr/>
            <p:nvPr/>
          </p:nvGrpSpPr>
          <p:grpSpPr>
            <a:xfrm>
              <a:off x="1203838" y="2416394"/>
              <a:ext cx="3077582" cy="2333384"/>
              <a:chOff x="725207" y="2148506"/>
              <a:chExt cx="3077582" cy="2333384"/>
            </a:xfrm>
          </p:grpSpPr>
          <p:cxnSp>
            <p:nvCxnSpPr>
              <p:cNvPr id="19" name="Elbow Connector 52"/>
              <p:cNvCxnSpPr>
                <a:stCxn id="12" idx="3"/>
              </p:cNvCxnSpPr>
              <p:nvPr/>
            </p:nvCxnSpPr>
            <p:spPr>
              <a:xfrm flipV="1">
                <a:off x="2158431" y="2532080"/>
                <a:ext cx="318235" cy="473648"/>
              </a:xfrm>
              <a:prstGeom prst="bentConnector2">
                <a:avLst/>
              </a:prstGeom>
              <a:ln>
                <a:solidFill>
                  <a:srgbClr val="52ADDE"/>
                </a:solidFill>
              </a:ln>
            </p:spPr>
            <p:style>
              <a:lnRef idx="2">
                <a:schemeClr val="accent1"/>
              </a:lnRef>
              <a:fillRef idx="0">
                <a:schemeClr val="accent1"/>
              </a:fillRef>
              <a:effectRef idx="1">
                <a:schemeClr val="accent1"/>
              </a:effectRef>
              <a:fontRef idx="minor">
                <a:schemeClr val="tx1"/>
              </a:fontRef>
            </p:style>
          </p:cxnSp>
          <p:graphicFrame>
            <p:nvGraphicFramePr>
              <p:cNvPr id="14" name="Chart 55"/>
              <p:cNvGraphicFramePr/>
              <p:nvPr>
                <p:extLst>
                  <p:ext uri="{D42A27DB-BD31-4B8C-83A1-F6EECF244321}">
                    <p14:modId xmlns:p14="http://schemas.microsoft.com/office/powerpoint/2010/main" val="1243776333"/>
                  </p:ext>
                </p:extLst>
              </p:nvPr>
            </p:nvGraphicFramePr>
            <p:xfrm>
              <a:off x="725207" y="2252262"/>
              <a:ext cx="1901246" cy="1917895"/>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33"/>
              <p:cNvSpPr txBox="1"/>
              <p:nvPr/>
            </p:nvSpPr>
            <p:spPr>
              <a:xfrm>
                <a:off x="1507373" y="2148506"/>
                <a:ext cx="2087849" cy="400110"/>
              </a:xfrm>
              <a:prstGeom prst="rect">
                <a:avLst/>
              </a:prstGeom>
              <a:noFill/>
            </p:spPr>
            <p:txBody>
              <a:bodyPr wrap="square" rtlCol="0">
                <a:spAutoFit/>
              </a:bodyPr>
              <a:lstStyle/>
              <a:p>
                <a:pPr algn="ctr"/>
                <a:r>
                  <a:rPr lang="en-US" sz="2000" b="1" dirty="0">
                    <a:solidFill>
                      <a:srgbClr val="52ADDE"/>
                    </a:solidFill>
                  </a:rPr>
                  <a:t>82%</a:t>
                </a:r>
              </a:p>
            </p:txBody>
          </p:sp>
          <p:sp>
            <p:nvSpPr>
              <p:cNvPr id="16" name="TextBox 34"/>
              <p:cNvSpPr txBox="1"/>
              <p:nvPr/>
            </p:nvSpPr>
            <p:spPr>
              <a:xfrm>
                <a:off x="1231869" y="3856882"/>
                <a:ext cx="1496891" cy="400110"/>
              </a:xfrm>
              <a:prstGeom prst="rect">
                <a:avLst/>
              </a:prstGeom>
              <a:noFill/>
            </p:spPr>
            <p:txBody>
              <a:bodyPr wrap="square" rtlCol="0">
                <a:spAutoFit/>
              </a:bodyPr>
              <a:lstStyle/>
              <a:p>
                <a:r>
                  <a:rPr lang="en-US" sz="2000" b="1" dirty="0">
                    <a:solidFill>
                      <a:srgbClr val="52ADDE"/>
                    </a:solidFill>
                  </a:rPr>
                  <a:t>18%</a:t>
                </a:r>
              </a:p>
            </p:txBody>
          </p:sp>
          <p:sp>
            <p:nvSpPr>
              <p:cNvPr id="17" name="TextBox 35"/>
              <p:cNvSpPr txBox="1"/>
              <p:nvPr/>
            </p:nvSpPr>
            <p:spPr>
              <a:xfrm>
                <a:off x="2279045" y="2535874"/>
                <a:ext cx="1523744" cy="240506"/>
              </a:xfrm>
              <a:prstGeom prst="rect">
                <a:avLst/>
              </a:prstGeom>
              <a:noFill/>
            </p:spPr>
            <p:txBody>
              <a:bodyPr wrap="square" rtlCol="0" anchor="ctr">
                <a:spAutoFit/>
              </a:bodyPr>
              <a:lstStyle/>
              <a:p>
                <a:pPr algn="ctr"/>
                <a:r>
                  <a:rPr lang="en-US" sz="1200" dirty="0">
                    <a:latin typeface="Microsoft YaHei Light" panose="020B0502040204020203" pitchFamily="34" charset="-122"/>
                    <a:ea typeface="Microsoft YaHei Light" panose="020B0502040204020203" pitchFamily="34" charset="-122"/>
                  </a:rPr>
                  <a:t>REPRINTS</a:t>
                </a:r>
              </a:p>
            </p:txBody>
          </p:sp>
          <p:sp>
            <p:nvSpPr>
              <p:cNvPr id="18" name="TextBox 37"/>
              <p:cNvSpPr txBox="1"/>
              <p:nvPr/>
            </p:nvSpPr>
            <p:spPr>
              <a:xfrm>
                <a:off x="1096726" y="4204891"/>
                <a:ext cx="1440000" cy="276999"/>
              </a:xfrm>
              <a:prstGeom prst="rect">
                <a:avLst/>
              </a:prstGeom>
              <a:noFill/>
            </p:spPr>
            <p:txBody>
              <a:bodyPr wrap="square" rtlCol="0" anchor="ctr">
                <a:spAutoFit/>
              </a:bodyPr>
              <a:lstStyle/>
              <a:p>
                <a:pPr algn="ctr"/>
                <a:r>
                  <a:rPr lang="en-US" sz="1200" dirty="0">
                    <a:latin typeface="Microsoft YaHei Light" panose="020B0502040204020203" pitchFamily="34" charset="-122"/>
                    <a:ea typeface="Microsoft YaHei Light" panose="020B0502040204020203" pitchFamily="34" charset="-122"/>
                  </a:rPr>
                  <a:t>NEW TITLES</a:t>
                </a:r>
              </a:p>
            </p:txBody>
          </p:sp>
          <p:sp>
            <p:nvSpPr>
              <p:cNvPr id="21" name="Rectangle 48"/>
              <p:cNvSpPr/>
              <p:nvPr/>
            </p:nvSpPr>
            <p:spPr>
              <a:xfrm>
                <a:off x="2842489" y="3370023"/>
                <a:ext cx="393166" cy="484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279943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11" name="Google Shape;211;p29"/>
          <p:cNvGrpSpPr/>
          <p:nvPr/>
        </p:nvGrpSpPr>
        <p:grpSpPr>
          <a:xfrm>
            <a:off x="3512330" y="2667408"/>
            <a:ext cx="4731589" cy="2933458"/>
            <a:chOff x="1242391" y="3186909"/>
            <a:chExt cx="4731589" cy="2933458"/>
          </a:xfrm>
        </p:grpSpPr>
        <p:grpSp>
          <p:nvGrpSpPr>
            <p:cNvPr id="212" name="Google Shape;212;p29"/>
            <p:cNvGrpSpPr/>
            <p:nvPr/>
          </p:nvGrpSpPr>
          <p:grpSpPr>
            <a:xfrm>
              <a:off x="1242391" y="3186909"/>
              <a:ext cx="831700" cy="1677401"/>
              <a:chOff x="496789" y="2387194"/>
              <a:chExt cx="2282382" cy="985953"/>
            </a:xfrm>
          </p:grpSpPr>
          <p:sp>
            <p:nvSpPr>
              <p:cNvPr id="213" name="Google Shape;213;p29"/>
              <p:cNvSpPr txBox="1"/>
              <p:nvPr/>
            </p:nvSpPr>
            <p:spPr>
              <a:xfrm>
                <a:off x="496789" y="2611620"/>
                <a:ext cx="2019561" cy="343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200" dirty="0">
                    <a:latin typeface="Microsoft YaHei Light" panose="020B0502040204020203" pitchFamily="34" charset="-122"/>
                    <a:ea typeface="Microsoft YaHei Light" panose="020B0502040204020203" pitchFamily="34" charset="-122"/>
                    <a:sym typeface="Montserrat"/>
                  </a:rPr>
                  <a:t>21,599</a:t>
                </a:r>
                <a:endParaRPr sz="1200" dirty="0">
                  <a:latin typeface="Microsoft YaHei Light" panose="020B0502040204020203" pitchFamily="34" charset="-122"/>
                  <a:ea typeface="Microsoft YaHei Light" panose="020B0502040204020203" pitchFamily="34" charset="-122"/>
                  <a:sym typeface="Montserrat"/>
                </a:endParaRPr>
              </a:p>
              <a:p>
                <a:pPr marL="0" lvl="0" indent="0" algn="l" rtl="0">
                  <a:spcBef>
                    <a:spcPts val="0"/>
                  </a:spcBef>
                  <a:spcAft>
                    <a:spcPts val="0"/>
                  </a:spcAft>
                  <a:buNone/>
                </a:pPr>
                <a:endParaRPr dirty="0">
                  <a:solidFill>
                    <a:schemeClr val="dk1"/>
                  </a:solidFill>
                  <a:latin typeface="Montserrat"/>
                  <a:ea typeface="Montserrat"/>
                  <a:cs typeface="Montserrat"/>
                  <a:sym typeface="Montserrat"/>
                </a:endParaRPr>
              </a:p>
            </p:txBody>
          </p:sp>
          <p:sp>
            <p:nvSpPr>
              <p:cNvPr id="214" name="Google Shape;214;p29"/>
              <p:cNvSpPr txBox="1"/>
              <p:nvPr/>
            </p:nvSpPr>
            <p:spPr>
              <a:xfrm>
                <a:off x="496789" y="2387194"/>
                <a:ext cx="2282382" cy="21707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200" dirty="0">
                    <a:latin typeface="Microsoft YaHei Light" panose="020B0502040204020203" pitchFamily="34" charset="-122"/>
                    <a:ea typeface="Microsoft YaHei Light" panose="020B0502040204020203" pitchFamily="34" charset="-122"/>
                    <a:sym typeface="Montserrat"/>
                  </a:rPr>
                  <a:t>12,273</a:t>
                </a:r>
                <a:endParaRPr sz="1200" dirty="0">
                  <a:latin typeface="Microsoft YaHei Light" panose="020B0502040204020203" pitchFamily="34" charset="-122"/>
                  <a:ea typeface="Microsoft YaHei Light" panose="020B0502040204020203" pitchFamily="34" charset="-122"/>
                </a:endParaRPr>
              </a:p>
            </p:txBody>
          </p:sp>
          <p:sp>
            <p:nvSpPr>
              <p:cNvPr id="215" name="Google Shape;215;p29"/>
              <p:cNvSpPr txBox="1"/>
              <p:nvPr/>
            </p:nvSpPr>
            <p:spPr>
              <a:xfrm>
                <a:off x="552146" y="2843294"/>
                <a:ext cx="2227025" cy="21707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pt-BR" sz="1200" dirty="0">
                    <a:latin typeface="Microsoft YaHei Light" panose="020B0502040204020203" pitchFamily="34" charset="-122"/>
                    <a:ea typeface="Microsoft YaHei Light" panose="020B0502040204020203" pitchFamily="34" charset="-122"/>
                    <a:sym typeface="Montserrat"/>
                  </a:rPr>
                  <a:t>4,976</a:t>
                </a:r>
                <a:endParaRPr dirty="0"/>
              </a:p>
            </p:txBody>
          </p:sp>
          <p:sp>
            <p:nvSpPr>
              <p:cNvPr id="216" name="Google Shape;216;p29"/>
              <p:cNvSpPr txBox="1"/>
              <p:nvPr/>
            </p:nvSpPr>
            <p:spPr>
              <a:xfrm>
                <a:off x="603131" y="3047532"/>
                <a:ext cx="2176040" cy="325615"/>
              </a:xfrm>
              <a:prstGeom prst="rect">
                <a:avLst/>
              </a:prstGeom>
              <a:noFill/>
              <a:ln>
                <a:noFill/>
              </a:ln>
            </p:spPr>
            <p:txBody>
              <a:bodyPr spcFirstLastPara="1" wrap="square" lIns="91425" tIns="91425" rIns="91425" bIns="91425" anchor="t" anchorCtr="0">
                <a:spAutoFit/>
              </a:bodyPr>
              <a:lstStyle/>
              <a:p>
                <a:r>
                  <a:rPr lang="pt-BR" sz="1200" dirty="0">
                    <a:latin typeface="Microsoft YaHei Light" panose="020B0502040204020203" pitchFamily="34" charset="-122"/>
                    <a:ea typeface="Microsoft YaHei Light" panose="020B0502040204020203" pitchFamily="34" charset="-122"/>
                    <a:sym typeface="Montserrat"/>
                  </a:rPr>
                  <a:t>7,534</a:t>
                </a:r>
                <a:endParaRPr sz="1200" dirty="0">
                  <a:latin typeface="Microsoft YaHei Light" panose="020B0502040204020203" pitchFamily="34" charset="-122"/>
                  <a:ea typeface="Microsoft YaHei Light" panose="020B0502040204020203" pitchFamily="34" charset="-122"/>
                </a:endParaRPr>
              </a:p>
              <a:p>
                <a:endParaRPr sz="1200" dirty="0">
                  <a:latin typeface="Microsoft YaHei Light" panose="020B0502040204020203" pitchFamily="34" charset="-122"/>
                  <a:ea typeface="Microsoft YaHei Light" panose="020B0502040204020203" pitchFamily="34" charset="-122"/>
                  <a:sym typeface="Montserrat"/>
                </a:endParaRPr>
              </a:p>
            </p:txBody>
          </p:sp>
        </p:grpSp>
        <p:sp>
          <p:nvSpPr>
            <p:cNvPr id="217" name="Google Shape;217;p29"/>
            <p:cNvSpPr txBox="1"/>
            <p:nvPr/>
          </p:nvSpPr>
          <p:spPr>
            <a:xfrm>
              <a:off x="2973980" y="5751067"/>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p:txBody>
        </p:sp>
      </p:grpSp>
      <p:sp>
        <p:nvSpPr>
          <p:cNvPr id="16" name="Google Shape;198;p28"/>
          <p:cNvSpPr txBox="1"/>
          <p:nvPr/>
        </p:nvSpPr>
        <p:spPr>
          <a:xfrm>
            <a:off x="519742" y="727567"/>
            <a:ext cx="2724213" cy="553968"/>
          </a:xfrm>
          <a:prstGeom prst="rect">
            <a:avLst/>
          </a:prstGeom>
          <a:noFill/>
          <a:ln>
            <a:noFill/>
          </a:ln>
        </p:spPr>
        <p:txBody>
          <a:bodyPr spcFirstLastPara="1" wrap="square" lIns="91425" tIns="91425" rIns="91425" bIns="91425" anchor="t" anchorCtr="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Production</a:t>
            </a:r>
          </a:p>
        </p:txBody>
      </p:sp>
      <p:sp>
        <p:nvSpPr>
          <p:cNvPr id="3" name="Retângulo 2"/>
          <p:cNvSpPr/>
          <p:nvPr/>
        </p:nvSpPr>
        <p:spPr>
          <a:xfrm>
            <a:off x="519742" y="1308748"/>
            <a:ext cx="2507229" cy="830997"/>
          </a:xfrm>
          <a:prstGeom prst="rect">
            <a:avLst/>
          </a:prstGeom>
        </p:spPr>
        <p:txBody>
          <a:bodyPr wrap="square">
            <a:spAutoFit/>
          </a:bodyPr>
          <a:lstStyle/>
          <a:p>
            <a:pPr>
              <a:lnSpc>
                <a:spcPct val="150000"/>
              </a:lnSpc>
            </a:pPr>
            <a:r>
              <a:rPr lang="en-US" sz="1200" dirty="0">
                <a:latin typeface="Microsoft YaHei Light" panose="020B0502040204020203" pitchFamily="34" charset="-122"/>
                <a:ea typeface="Microsoft YaHei Light" panose="020B0502040204020203" pitchFamily="34" charset="-122"/>
                <a:sym typeface="Montserrat"/>
              </a:rPr>
              <a:t>The Brazilian publishing sector has 4 major subsectors:</a:t>
            </a:r>
          </a:p>
          <a:p>
            <a:pPr lvl="0"/>
            <a:endParaRPr lang="en-US" sz="1200" dirty="0">
              <a:latin typeface="Microsoft YaHei Light" panose="020B0502040204020203" pitchFamily="34" charset="-122"/>
              <a:ea typeface="Microsoft YaHei Light" panose="020B0502040204020203" pitchFamily="34" charset="-122"/>
              <a:sym typeface="Montserrat"/>
            </a:endParaRPr>
          </a:p>
        </p:txBody>
      </p:sp>
      <p:grpSp>
        <p:nvGrpSpPr>
          <p:cNvPr id="5" name="Grupo 4"/>
          <p:cNvGrpSpPr/>
          <p:nvPr/>
        </p:nvGrpSpPr>
        <p:grpSpPr>
          <a:xfrm>
            <a:off x="6192082" y="2765610"/>
            <a:ext cx="3169755" cy="2487787"/>
            <a:chOff x="775269" y="3005469"/>
            <a:chExt cx="3169755" cy="2487787"/>
          </a:xfrm>
        </p:grpSpPr>
        <p:pic>
          <p:nvPicPr>
            <p:cNvPr id="18" name="Google Shape;92;p6"/>
            <p:cNvPicPr preferRelativeResize="0"/>
            <p:nvPr/>
          </p:nvPicPr>
          <p:blipFill rotWithShape="1">
            <a:blip r:embed="rId3">
              <a:alphaModFix/>
            </a:blip>
            <a:srcRect/>
            <a:stretch/>
          </p:blipFill>
          <p:spPr>
            <a:xfrm>
              <a:off x="775269" y="3005469"/>
              <a:ext cx="3169755" cy="2487787"/>
            </a:xfrm>
            <a:prstGeom prst="rect">
              <a:avLst/>
            </a:prstGeom>
            <a:noFill/>
            <a:ln>
              <a:noFill/>
            </a:ln>
          </p:spPr>
        </p:pic>
        <p:sp>
          <p:nvSpPr>
            <p:cNvPr id="4" name="Retângulo 3"/>
            <p:cNvSpPr/>
            <p:nvPr/>
          </p:nvSpPr>
          <p:spPr>
            <a:xfrm>
              <a:off x="1363098" y="3389990"/>
              <a:ext cx="2286000" cy="1969770"/>
            </a:xfrm>
            <a:prstGeom prst="rect">
              <a:avLst/>
            </a:prstGeom>
          </p:spPr>
          <p:txBody>
            <a:bodyPr wrap="square">
              <a:spAutoFit/>
            </a:bodyPr>
            <a:lstStyle/>
            <a:p>
              <a:pPr>
                <a:lnSpc>
                  <a:spcPct val="150000"/>
                </a:lnSpc>
              </a:pPr>
              <a:r>
                <a:rPr lang="en-US" sz="1200" dirty="0">
                  <a:solidFill>
                    <a:schemeClr val="bg1"/>
                  </a:solidFill>
                  <a:latin typeface="Microsoft YaHei Light" panose="020B0502040204020203" pitchFamily="34" charset="-122"/>
                  <a:ea typeface="Microsoft YaHei Light" panose="020B0502040204020203" pitchFamily="34" charset="-122"/>
                  <a:sym typeface="Montserrat"/>
                </a:rPr>
                <a:t>General works hold the vast majority of the market share.</a:t>
              </a:r>
              <a:r>
                <a:rPr lang="en-US" sz="1200" dirty="0">
                  <a:solidFill>
                    <a:schemeClr val="bg1"/>
                  </a:solidFill>
                  <a:latin typeface="Microsoft YaHei Light" panose="020B0502040204020203" pitchFamily="34" charset="-122"/>
                  <a:ea typeface="Microsoft YaHei Light" panose="020B0502040204020203" pitchFamily="34" charset="-122"/>
                </a:rPr>
                <a:t> </a:t>
              </a:r>
              <a:br>
                <a:rPr lang="en-US" sz="1200" dirty="0">
                  <a:solidFill>
                    <a:schemeClr val="bg1"/>
                  </a:solidFill>
                  <a:latin typeface="Microsoft YaHei Light" panose="020B0502040204020203" pitchFamily="34" charset="-122"/>
                  <a:ea typeface="Microsoft YaHei Light" panose="020B0502040204020203" pitchFamily="34" charset="-122"/>
                </a:rPr>
              </a:br>
              <a:r>
                <a:rPr lang="en-US" sz="1200" dirty="0">
                  <a:solidFill>
                    <a:schemeClr val="bg1"/>
                  </a:solidFill>
                  <a:latin typeface="Microsoft YaHei Light" panose="020B0502040204020203" pitchFamily="34" charset="-122"/>
                  <a:ea typeface="Microsoft YaHei Light" panose="020B0502040204020203" pitchFamily="34" charset="-122"/>
                </a:rPr>
                <a:t>Within this subsector, children's books stand out: in 2020, Brazil produced more than 16,000 copies.</a:t>
              </a:r>
              <a:r>
                <a:rPr lang="en-US" sz="1200" dirty="0">
                  <a:solidFill>
                    <a:schemeClr val="bg1"/>
                  </a:solidFill>
                  <a:latin typeface="Microsoft YaHei Light" panose="020B0502040204020203" pitchFamily="34" charset="-122"/>
                  <a:ea typeface="Microsoft YaHei Light" panose="020B0502040204020203" pitchFamily="34" charset="-122"/>
                  <a:sym typeface="Montserrat"/>
                </a:rPr>
                <a:t> </a:t>
              </a:r>
            </a:p>
            <a:p>
              <a:endParaRPr lang="pt-BR" dirty="0"/>
            </a:p>
          </p:txBody>
        </p:sp>
      </p:grpSp>
      <p:pic>
        <p:nvPicPr>
          <p:cNvPr id="21" name="Google Shape;80;p4"/>
          <p:cNvPicPr preferRelativeResize="0"/>
          <p:nvPr/>
        </p:nvPicPr>
        <p:blipFill rotWithShape="1">
          <a:blip r:embed="rId4">
            <a:alphaModFix/>
          </a:blip>
          <a:srcRect/>
          <a:stretch/>
        </p:blipFill>
        <p:spPr>
          <a:xfrm rot="-1053090">
            <a:off x="7090295" y="-225314"/>
            <a:ext cx="2732076" cy="2732076"/>
          </a:xfrm>
          <a:prstGeom prst="rect">
            <a:avLst/>
          </a:prstGeom>
          <a:noFill/>
          <a:ln>
            <a:noFill/>
          </a:ln>
        </p:spPr>
      </p:pic>
      <p:pic>
        <p:nvPicPr>
          <p:cNvPr id="22" name="Google Shape;98;p7"/>
          <p:cNvPicPr preferRelativeResize="0"/>
          <p:nvPr/>
        </p:nvPicPr>
        <p:blipFill rotWithShape="1">
          <a:blip r:embed="rId5">
            <a:alphaModFix/>
          </a:blip>
          <a:srcRect r="29173" b="22758"/>
          <a:stretch/>
        </p:blipFill>
        <p:spPr>
          <a:xfrm rot="6520138">
            <a:off x="-411325" y="3694060"/>
            <a:ext cx="1862134" cy="1870013"/>
          </a:xfrm>
          <a:prstGeom prst="rect">
            <a:avLst/>
          </a:prstGeom>
          <a:noFill/>
          <a:ln>
            <a:noFill/>
          </a:ln>
        </p:spPr>
      </p:pic>
      <p:grpSp>
        <p:nvGrpSpPr>
          <p:cNvPr id="8" name="Grupo 7"/>
          <p:cNvGrpSpPr/>
          <p:nvPr/>
        </p:nvGrpSpPr>
        <p:grpSpPr>
          <a:xfrm>
            <a:off x="1302404" y="2170129"/>
            <a:ext cx="5143612" cy="2100985"/>
            <a:chOff x="1278619" y="2013498"/>
            <a:chExt cx="5143612" cy="2100985"/>
          </a:xfrm>
        </p:grpSpPr>
        <p:grpSp>
          <p:nvGrpSpPr>
            <p:cNvPr id="2" name="Grupo 1"/>
            <p:cNvGrpSpPr/>
            <p:nvPr/>
          </p:nvGrpSpPr>
          <p:grpSpPr>
            <a:xfrm>
              <a:off x="1278619" y="2567975"/>
              <a:ext cx="1622097" cy="1359267"/>
              <a:chOff x="1115507" y="2951480"/>
              <a:chExt cx="1622097" cy="1359267"/>
            </a:xfrm>
          </p:grpSpPr>
          <p:sp>
            <p:nvSpPr>
              <p:cNvPr id="23" name="Parallelogram 51">
                <a:extLst>
                  <a:ext uri="{FF2B5EF4-FFF2-40B4-BE49-F238E27FC236}">
                    <a16:creationId xmlns:a16="http://schemas.microsoft.com/office/drawing/2014/main" id="{F434E40D-E03A-4E45-B3FF-DD62C25C3ABF}"/>
                  </a:ext>
                </a:extLst>
              </p:cNvPr>
              <p:cNvSpPr/>
              <p:nvPr/>
            </p:nvSpPr>
            <p:spPr>
              <a:xfrm>
                <a:off x="1167930" y="2964397"/>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4" name="Parallelogram 51">
                <a:extLst>
                  <a:ext uri="{FF2B5EF4-FFF2-40B4-BE49-F238E27FC236}">
                    <a16:creationId xmlns:a16="http://schemas.microsoft.com/office/drawing/2014/main" id="{F434E40D-E03A-4E45-B3FF-DD62C25C3ABF}"/>
                  </a:ext>
                </a:extLst>
              </p:cNvPr>
              <p:cNvSpPr/>
              <p:nvPr/>
            </p:nvSpPr>
            <p:spPr>
              <a:xfrm>
                <a:off x="1162434" y="3336889"/>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5" name="Parallelogram 51">
                <a:extLst>
                  <a:ext uri="{FF2B5EF4-FFF2-40B4-BE49-F238E27FC236}">
                    <a16:creationId xmlns:a16="http://schemas.microsoft.com/office/drawing/2014/main" id="{F434E40D-E03A-4E45-B3FF-DD62C25C3ABF}"/>
                  </a:ext>
                </a:extLst>
              </p:cNvPr>
              <p:cNvSpPr/>
              <p:nvPr/>
            </p:nvSpPr>
            <p:spPr>
              <a:xfrm>
                <a:off x="1131510" y="3710995"/>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6" name="Parallelogram 51">
                <a:extLst>
                  <a:ext uri="{FF2B5EF4-FFF2-40B4-BE49-F238E27FC236}">
                    <a16:creationId xmlns:a16="http://schemas.microsoft.com/office/drawing/2014/main" id="{F434E40D-E03A-4E45-B3FF-DD62C25C3ABF}"/>
                  </a:ext>
                </a:extLst>
              </p:cNvPr>
              <p:cNvSpPr/>
              <p:nvPr/>
            </p:nvSpPr>
            <p:spPr>
              <a:xfrm>
                <a:off x="1115507" y="407802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27" name="CaixaDeTexto 26"/>
              <p:cNvSpPr txBox="1"/>
              <p:nvPr/>
            </p:nvSpPr>
            <p:spPr>
              <a:xfrm>
                <a:off x="1372014" y="2951480"/>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EDUCATIONAL</a:t>
                </a:r>
              </a:p>
            </p:txBody>
          </p:sp>
          <p:sp>
            <p:nvSpPr>
              <p:cNvPr id="28" name="CaixaDeTexto 27"/>
              <p:cNvSpPr txBox="1"/>
              <p:nvPr/>
            </p:nvSpPr>
            <p:spPr>
              <a:xfrm>
                <a:off x="1267223" y="3331430"/>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GENERAL WORKS</a:t>
                </a:r>
              </a:p>
            </p:txBody>
          </p:sp>
          <p:sp>
            <p:nvSpPr>
              <p:cNvPr id="29" name="CaixaDeTexto 28"/>
              <p:cNvSpPr txBox="1"/>
              <p:nvPr/>
            </p:nvSpPr>
            <p:spPr>
              <a:xfrm>
                <a:off x="1399551" y="3710769"/>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RELIGIOUS</a:t>
                </a:r>
              </a:p>
            </p:txBody>
          </p:sp>
          <p:sp>
            <p:nvSpPr>
              <p:cNvPr id="30" name="CaixaDeTexto 29"/>
              <p:cNvSpPr txBox="1"/>
              <p:nvPr/>
            </p:nvSpPr>
            <p:spPr>
              <a:xfrm>
                <a:off x="1519349" y="4064526"/>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STM</a:t>
                </a:r>
              </a:p>
            </p:txBody>
          </p:sp>
        </p:grpSp>
        <p:sp>
          <p:nvSpPr>
            <p:cNvPr id="31" name="Google Shape;218;p29"/>
            <p:cNvSpPr txBox="1"/>
            <p:nvPr/>
          </p:nvSpPr>
          <p:spPr>
            <a:xfrm>
              <a:off x="2404128" y="2013498"/>
              <a:ext cx="3322405"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dirty="0">
                  <a:solidFill>
                    <a:schemeClr val="dk1"/>
                  </a:solidFill>
                  <a:latin typeface="Montserrat"/>
                  <a:ea typeface="Montserrat"/>
                  <a:cs typeface="Montserrat"/>
                  <a:sym typeface="Montserrat"/>
                </a:rPr>
                <a:t> </a:t>
              </a:r>
              <a:r>
                <a:rPr lang="pt-BR" sz="1200" b="1" dirty="0">
                  <a:latin typeface="Microsoft YaHei Light" panose="020B0502040204020203" pitchFamily="34" charset="-122"/>
                  <a:ea typeface="Microsoft YaHei Light" panose="020B0502040204020203" pitchFamily="34" charset="-122"/>
                  <a:sym typeface="Montserrat"/>
                </a:rPr>
                <a:t>Copies </a:t>
              </a:r>
              <a:r>
                <a:rPr lang="pt-BR" sz="1200" b="1" dirty="0" err="1">
                  <a:latin typeface="Microsoft YaHei Light" panose="020B0502040204020203" pitchFamily="34" charset="-122"/>
                  <a:ea typeface="Microsoft YaHei Light" panose="020B0502040204020203" pitchFamily="34" charset="-122"/>
                  <a:sym typeface="Montserrat"/>
                </a:rPr>
                <a:t>produced</a:t>
              </a:r>
              <a:r>
                <a:rPr lang="pt-BR" sz="1200" b="1" dirty="0">
                  <a:latin typeface="Microsoft YaHei Light" panose="020B0502040204020203" pitchFamily="34" charset="-122"/>
                  <a:ea typeface="Microsoft YaHei Light" panose="020B0502040204020203" pitchFamily="34" charset="-122"/>
                  <a:sym typeface="Montserrat"/>
                </a:rPr>
                <a:t> in 2020 </a:t>
              </a:r>
              <a:r>
                <a:rPr lang="pt-BR" sz="1200" b="1" dirty="0" err="1">
                  <a:latin typeface="Microsoft YaHei Light" panose="020B0502040204020203" pitchFamily="34" charset="-122"/>
                  <a:ea typeface="Microsoft YaHei Light" panose="020B0502040204020203" pitchFamily="34" charset="-122"/>
                  <a:sym typeface="Montserrat"/>
                </a:rPr>
                <a:t>by</a:t>
              </a:r>
              <a:r>
                <a:rPr lang="pt-BR" sz="1200" b="1" dirty="0">
                  <a:latin typeface="Microsoft YaHei Light" panose="020B0502040204020203" pitchFamily="34" charset="-122"/>
                  <a:ea typeface="Microsoft YaHei Light" panose="020B0502040204020203" pitchFamily="34" charset="-122"/>
                  <a:sym typeface="Montserrat"/>
                </a:rPr>
                <a:t> </a:t>
              </a:r>
              <a:r>
                <a:rPr lang="pt-BR" sz="1200" b="1" dirty="0" err="1">
                  <a:latin typeface="Microsoft YaHei Light" panose="020B0502040204020203" pitchFamily="34" charset="-122"/>
                  <a:ea typeface="Microsoft YaHei Light" panose="020B0502040204020203" pitchFamily="34" charset="-122"/>
                  <a:sym typeface="Montserrat"/>
                </a:rPr>
                <a:t>subsector</a:t>
              </a:r>
              <a:endParaRPr sz="1200" b="1" dirty="0">
                <a:latin typeface="Microsoft YaHei Light" panose="020B0502040204020203" pitchFamily="34" charset="-122"/>
                <a:ea typeface="Microsoft YaHei Light" panose="020B0502040204020203" pitchFamily="34" charset="-122"/>
              </a:endParaRPr>
            </a:p>
          </p:txBody>
        </p:sp>
        <p:cxnSp>
          <p:nvCxnSpPr>
            <p:cNvPr id="32" name="Conector reto 31"/>
            <p:cNvCxnSpPr/>
            <p:nvPr/>
          </p:nvCxnSpPr>
          <p:spPr>
            <a:xfrm>
              <a:off x="1381700" y="2431912"/>
              <a:ext cx="5040531" cy="1327"/>
            </a:xfrm>
            <a:prstGeom prst="line">
              <a:avLst/>
            </a:prstGeom>
            <a:ln>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4705100" y="3852873"/>
              <a:ext cx="1080745" cy="261610"/>
            </a:xfrm>
            <a:prstGeom prst="rect">
              <a:avLst/>
            </a:prstGeom>
          </p:spPr>
          <p:txBody>
            <a:bodyPr wrap="none">
              <a:spAutoFit/>
            </a:bodyPr>
            <a:lstStyle/>
            <a:p>
              <a:pPr lvl="0"/>
              <a:r>
                <a:rPr lang="pt-BR" sz="1100" i="1" dirty="0">
                  <a:latin typeface="Microsoft YaHei Light" panose="020B0502040204020203" pitchFamily="34" charset="-122"/>
                  <a:ea typeface="Microsoft YaHei Light" panose="020B0502040204020203" pitchFamily="34" charset="-122"/>
                  <a:sym typeface="Montserrat"/>
                </a:rPr>
                <a:t>(in thousands)</a:t>
              </a:r>
              <a:endParaRPr lang="pt-BR" sz="1100" i="1" dirty="0">
                <a:latin typeface="Microsoft YaHei Light" panose="020B0502040204020203" pitchFamily="34" charset="-122"/>
                <a:ea typeface="Microsoft YaHei Light" panose="020B0502040204020203" pitchFamily="34" charset="-122"/>
              </a:endParaRPr>
            </a:p>
          </p:txBody>
        </p:sp>
      </p:grpSp>
      <p:sp>
        <p:nvSpPr>
          <p:cNvPr id="33" name="Retângulo 32"/>
          <p:cNvSpPr/>
          <p:nvPr/>
        </p:nvSpPr>
        <p:spPr>
          <a:xfrm>
            <a:off x="949207" y="4908369"/>
            <a:ext cx="8451056" cy="692497"/>
          </a:xfrm>
          <a:prstGeom prst="rect">
            <a:avLst/>
          </a:prstGeom>
        </p:spPr>
        <p:txBody>
          <a:bodyPr wrap="square">
            <a:spAutoFit/>
          </a:bodyPr>
          <a:lstStyle/>
          <a:p>
            <a:r>
              <a:rPr lang="en-US" sz="1000" dirty="0">
                <a:latin typeface="Microsoft YaHei Light" panose="020B0502040204020203" pitchFamily="34" charset="-122"/>
                <a:ea typeface="Microsoft YaHei Light" panose="020B0502040204020203" pitchFamily="34" charset="-122"/>
              </a:rPr>
              <a:t>Production and sales of the Brazilian Editorial Sector | Source: Nielsen Book</a:t>
            </a:r>
          </a:p>
          <a:p>
            <a:br>
              <a:rPr lang="en-US" dirty="0"/>
            </a:br>
            <a:endParaRPr lang="pt-BR" dirty="0"/>
          </a:p>
        </p:txBody>
      </p:sp>
    </p:spTree>
    <p:extLst>
      <p:ext uri="{BB962C8B-B14F-4D97-AF65-F5344CB8AC3E}">
        <p14:creationId xmlns:p14="http://schemas.microsoft.com/office/powerpoint/2010/main" val="843854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p:cNvPicPr preferRelativeResize="0"/>
          <p:nvPr/>
        </p:nvPicPr>
        <p:blipFill rotWithShape="1">
          <a:blip r:embed="rId3">
            <a:alphaModFix/>
          </a:blip>
          <a:srcRect l="714"/>
          <a:stretch/>
        </p:blipFill>
        <p:spPr>
          <a:xfrm>
            <a:off x="0" y="0"/>
            <a:ext cx="9144000" cy="5180525"/>
          </a:xfrm>
          <a:prstGeom prst="rect">
            <a:avLst/>
          </a:prstGeom>
          <a:noFill/>
          <a:ln>
            <a:noFill/>
          </a:ln>
        </p:spPr>
      </p:pic>
      <p:sp>
        <p:nvSpPr>
          <p:cNvPr id="60" name="Google Shape;60;p1"/>
          <p:cNvSpPr txBox="1"/>
          <p:nvPr/>
        </p:nvSpPr>
        <p:spPr>
          <a:xfrm>
            <a:off x="2338725" y="2571750"/>
            <a:ext cx="68052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pt-BR" sz="4000" b="1" dirty="0">
                <a:solidFill>
                  <a:schemeClr val="lt1"/>
                </a:solidFill>
              </a:rPr>
              <a:t>ABOUT US</a:t>
            </a:r>
            <a:endParaRPr sz="4000" b="1" i="0" u="none" strike="noStrike" cap="none" dirty="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35" name="Google Shape;79;p4"/>
          <p:cNvPicPr preferRelativeResize="0"/>
          <p:nvPr/>
        </p:nvPicPr>
        <p:blipFill rotWithShape="1">
          <a:blip r:embed="rId3">
            <a:alphaModFix/>
          </a:blip>
          <a:srcRect/>
          <a:stretch/>
        </p:blipFill>
        <p:spPr>
          <a:xfrm>
            <a:off x="-5257" y="0"/>
            <a:ext cx="9143875" cy="5143500"/>
          </a:xfrm>
          <a:prstGeom prst="rect">
            <a:avLst/>
          </a:prstGeom>
          <a:noFill/>
          <a:ln>
            <a:noFill/>
          </a:ln>
        </p:spPr>
      </p:pic>
      <p:grpSp>
        <p:nvGrpSpPr>
          <p:cNvPr id="4" name="Grupo 3"/>
          <p:cNvGrpSpPr/>
          <p:nvPr/>
        </p:nvGrpSpPr>
        <p:grpSpPr>
          <a:xfrm>
            <a:off x="3654874" y="1392873"/>
            <a:ext cx="5464504" cy="3247058"/>
            <a:chOff x="1011695" y="1110119"/>
            <a:chExt cx="5464504" cy="3247058"/>
          </a:xfrm>
        </p:grpSpPr>
        <p:grpSp>
          <p:nvGrpSpPr>
            <p:cNvPr id="2" name="Grupo 1"/>
            <p:cNvGrpSpPr/>
            <p:nvPr/>
          </p:nvGrpSpPr>
          <p:grpSpPr>
            <a:xfrm>
              <a:off x="1011695" y="1110119"/>
              <a:ext cx="1916649" cy="3238480"/>
              <a:chOff x="3040520" y="1152982"/>
              <a:chExt cx="1916649" cy="3238480"/>
            </a:xfrm>
          </p:grpSpPr>
          <p:sp>
            <p:nvSpPr>
              <p:cNvPr id="8" name="Parallelogram 51">
                <a:extLst>
                  <a:ext uri="{FF2B5EF4-FFF2-40B4-BE49-F238E27FC236}">
                    <a16:creationId xmlns:a16="http://schemas.microsoft.com/office/drawing/2014/main" id="{F434E40D-E03A-4E45-B3FF-DD62C25C3ABF}"/>
                  </a:ext>
                </a:extLst>
              </p:cNvPr>
              <p:cNvSpPr/>
              <p:nvPr/>
            </p:nvSpPr>
            <p:spPr>
              <a:xfrm>
                <a:off x="3133621" y="116589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9" name="Parallelogram 51">
                <a:extLst>
                  <a:ext uri="{FF2B5EF4-FFF2-40B4-BE49-F238E27FC236}">
                    <a16:creationId xmlns:a16="http://schemas.microsoft.com/office/drawing/2014/main" id="{F434E40D-E03A-4E45-B3FF-DD62C25C3ABF}"/>
                  </a:ext>
                </a:extLst>
              </p:cNvPr>
              <p:cNvSpPr/>
              <p:nvPr/>
            </p:nvSpPr>
            <p:spPr>
              <a:xfrm>
                <a:off x="3133620" y="1594523"/>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0" name="Parallelogram 51">
                <a:extLst>
                  <a:ext uri="{FF2B5EF4-FFF2-40B4-BE49-F238E27FC236}">
                    <a16:creationId xmlns:a16="http://schemas.microsoft.com/office/drawing/2014/main" id="{F434E40D-E03A-4E45-B3FF-DD62C25C3ABF}"/>
                  </a:ext>
                </a:extLst>
              </p:cNvPr>
              <p:cNvSpPr/>
              <p:nvPr/>
            </p:nvSpPr>
            <p:spPr>
              <a:xfrm>
                <a:off x="3125365" y="202314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1" name="Parallelogram 51">
                <a:extLst>
                  <a:ext uri="{FF2B5EF4-FFF2-40B4-BE49-F238E27FC236}">
                    <a16:creationId xmlns:a16="http://schemas.microsoft.com/office/drawing/2014/main" id="{F434E40D-E03A-4E45-B3FF-DD62C25C3ABF}"/>
                  </a:ext>
                </a:extLst>
              </p:cNvPr>
              <p:cNvSpPr/>
              <p:nvPr/>
            </p:nvSpPr>
            <p:spPr>
              <a:xfrm>
                <a:off x="3125364" y="2451773"/>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2" name="Parallelogram 51">
                <a:extLst>
                  <a:ext uri="{FF2B5EF4-FFF2-40B4-BE49-F238E27FC236}">
                    <a16:creationId xmlns:a16="http://schemas.microsoft.com/office/drawing/2014/main" id="{F434E40D-E03A-4E45-B3FF-DD62C25C3ABF}"/>
                  </a:ext>
                </a:extLst>
              </p:cNvPr>
              <p:cNvSpPr/>
              <p:nvPr/>
            </p:nvSpPr>
            <p:spPr>
              <a:xfrm>
                <a:off x="3133620" y="288039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3" name="Parallelogram 51">
                <a:extLst>
                  <a:ext uri="{FF2B5EF4-FFF2-40B4-BE49-F238E27FC236}">
                    <a16:creationId xmlns:a16="http://schemas.microsoft.com/office/drawing/2014/main" id="{F434E40D-E03A-4E45-B3FF-DD62C25C3ABF}"/>
                  </a:ext>
                </a:extLst>
              </p:cNvPr>
              <p:cNvSpPr/>
              <p:nvPr/>
            </p:nvSpPr>
            <p:spPr>
              <a:xfrm>
                <a:off x="3133620" y="3309023"/>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4" name="Parallelogram 51">
                <a:extLst>
                  <a:ext uri="{FF2B5EF4-FFF2-40B4-BE49-F238E27FC236}">
                    <a16:creationId xmlns:a16="http://schemas.microsoft.com/office/drawing/2014/main" id="{F434E40D-E03A-4E45-B3FF-DD62C25C3ABF}"/>
                  </a:ext>
                </a:extLst>
              </p:cNvPr>
              <p:cNvSpPr/>
              <p:nvPr/>
            </p:nvSpPr>
            <p:spPr>
              <a:xfrm>
                <a:off x="3133620" y="373764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5" name="Parallelogram 51">
                <a:extLst>
                  <a:ext uri="{FF2B5EF4-FFF2-40B4-BE49-F238E27FC236}">
                    <a16:creationId xmlns:a16="http://schemas.microsoft.com/office/drawing/2014/main" id="{F434E40D-E03A-4E45-B3FF-DD62C25C3ABF}"/>
                  </a:ext>
                </a:extLst>
              </p:cNvPr>
              <p:cNvSpPr/>
              <p:nvPr/>
            </p:nvSpPr>
            <p:spPr>
              <a:xfrm>
                <a:off x="3133620" y="4145241"/>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6" name="CaixaDeTexto 15"/>
              <p:cNvSpPr txBox="1"/>
              <p:nvPr/>
            </p:nvSpPr>
            <p:spPr>
              <a:xfrm>
                <a:off x="3343200" y="1152982"/>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BOOKSTORES</a:t>
                </a:r>
              </a:p>
            </p:txBody>
          </p:sp>
          <p:sp>
            <p:nvSpPr>
              <p:cNvPr id="17" name="CaixaDeTexto 16"/>
              <p:cNvSpPr txBox="1"/>
              <p:nvPr/>
            </p:nvSpPr>
            <p:spPr>
              <a:xfrm>
                <a:off x="3160093" y="1594523"/>
                <a:ext cx="1401362" cy="215444"/>
              </a:xfrm>
              <a:prstGeom prst="rect">
                <a:avLst/>
              </a:prstGeom>
              <a:noFill/>
            </p:spPr>
            <p:txBody>
              <a:bodyPr wrap="square" rtlCol="0">
                <a:spAutoFit/>
              </a:bodyPr>
              <a:lstStyle/>
              <a:p>
                <a:r>
                  <a:rPr lang="pt-BR" sz="800" b="1" dirty="0">
                    <a:solidFill>
                      <a:schemeClr val="bg1"/>
                    </a:solidFill>
                    <a:latin typeface="Microsoft YaHei Light" panose="020B0502040204020203" pitchFamily="34" charset="-122"/>
                    <a:ea typeface="Microsoft YaHei Light" panose="020B0502040204020203" pitchFamily="34" charset="-122"/>
                  </a:rPr>
                  <a:t>VIRTUAL BOOK STORES</a:t>
                </a:r>
              </a:p>
            </p:txBody>
          </p:sp>
          <p:sp>
            <p:nvSpPr>
              <p:cNvPr id="18" name="CaixaDeTexto 17"/>
              <p:cNvSpPr txBox="1"/>
              <p:nvPr/>
            </p:nvSpPr>
            <p:spPr>
              <a:xfrm>
                <a:off x="3334944" y="2032740"/>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DISTRIBUTORS</a:t>
                </a:r>
              </a:p>
            </p:txBody>
          </p:sp>
          <p:sp>
            <p:nvSpPr>
              <p:cNvPr id="19" name="CaixaDeTexto 18"/>
              <p:cNvSpPr txBox="1"/>
              <p:nvPr/>
            </p:nvSpPr>
            <p:spPr>
              <a:xfrm>
                <a:off x="3123817" y="2471958"/>
                <a:ext cx="1640507" cy="215444"/>
              </a:xfrm>
              <a:prstGeom prst="rect">
                <a:avLst/>
              </a:prstGeom>
              <a:noFill/>
            </p:spPr>
            <p:txBody>
              <a:bodyPr wrap="square" rtlCol="0">
                <a:spAutoFit/>
              </a:bodyPr>
              <a:lstStyle/>
              <a:p>
                <a:r>
                  <a:rPr lang="pt-BR" sz="800" b="1" dirty="0">
                    <a:solidFill>
                      <a:schemeClr val="bg1"/>
                    </a:solidFill>
                    <a:latin typeface="Microsoft YaHei Light" panose="020B0502040204020203" pitchFamily="34" charset="-122"/>
                    <a:ea typeface="Microsoft YaHei Light" panose="020B0502040204020203" pitchFamily="34" charset="-122"/>
                  </a:rPr>
                  <a:t>SCHOOLS AND COLLEGES</a:t>
                </a:r>
              </a:p>
            </p:txBody>
          </p:sp>
          <p:sp>
            <p:nvSpPr>
              <p:cNvPr id="20" name="CaixaDeTexto 19"/>
              <p:cNvSpPr txBox="1"/>
              <p:nvPr/>
            </p:nvSpPr>
            <p:spPr>
              <a:xfrm>
                <a:off x="3316662" y="2874606"/>
                <a:ext cx="1640507"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MARKETPLACES</a:t>
                </a:r>
              </a:p>
            </p:txBody>
          </p:sp>
          <p:sp>
            <p:nvSpPr>
              <p:cNvPr id="21" name="CaixaDeTexto 20"/>
              <p:cNvSpPr txBox="1"/>
              <p:nvPr/>
            </p:nvSpPr>
            <p:spPr>
              <a:xfrm>
                <a:off x="3163242" y="3322631"/>
                <a:ext cx="1640507" cy="215444"/>
              </a:xfrm>
              <a:prstGeom prst="rect">
                <a:avLst/>
              </a:prstGeom>
              <a:noFill/>
            </p:spPr>
            <p:txBody>
              <a:bodyPr wrap="square" rtlCol="0">
                <a:spAutoFit/>
              </a:bodyPr>
              <a:lstStyle/>
              <a:p>
                <a:r>
                  <a:rPr lang="pt-BR" sz="800" b="1" dirty="0">
                    <a:solidFill>
                      <a:schemeClr val="bg1"/>
                    </a:solidFill>
                    <a:latin typeface="Microsoft YaHei Light" panose="020B0502040204020203" pitchFamily="34" charset="-122"/>
                    <a:ea typeface="Microsoft YaHei Light" panose="020B0502040204020203" pitchFamily="34" charset="-122"/>
                  </a:rPr>
                  <a:t>CHURCHES AND TEMPLES</a:t>
                </a:r>
              </a:p>
            </p:txBody>
          </p:sp>
          <p:sp>
            <p:nvSpPr>
              <p:cNvPr id="22" name="CaixaDeTexto 21"/>
              <p:cNvSpPr txBox="1"/>
              <p:nvPr/>
            </p:nvSpPr>
            <p:spPr>
              <a:xfrm>
                <a:off x="3040520" y="3758053"/>
                <a:ext cx="1640507" cy="184666"/>
              </a:xfrm>
              <a:prstGeom prst="rect">
                <a:avLst/>
              </a:prstGeom>
              <a:noFill/>
            </p:spPr>
            <p:txBody>
              <a:bodyPr wrap="square" rtlCol="0">
                <a:spAutoFit/>
              </a:bodyPr>
              <a:lstStyle/>
              <a:p>
                <a:pPr algn="ctr"/>
                <a:r>
                  <a:rPr lang="pt-BR" sz="600" b="1" dirty="0">
                    <a:solidFill>
                      <a:schemeClr val="bg1"/>
                    </a:solidFill>
                    <a:latin typeface="Microsoft YaHei Light" panose="020B0502040204020203" pitchFamily="34" charset="-122"/>
                    <a:ea typeface="Microsoft YaHei Light" panose="020B0502040204020203" pitchFamily="34" charset="-122"/>
                  </a:rPr>
                  <a:t>DOOR-2-DOOR AND CATALOGUE</a:t>
                </a:r>
              </a:p>
            </p:txBody>
          </p:sp>
          <p:sp>
            <p:nvSpPr>
              <p:cNvPr id="23" name="CaixaDeTexto 22"/>
              <p:cNvSpPr txBox="1"/>
              <p:nvPr/>
            </p:nvSpPr>
            <p:spPr>
              <a:xfrm>
                <a:off x="3247606" y="4145241"/>
                <a:ext cx="1640507"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OTHERS</a:t>
                </a:r>
              </a:p>
            </p:txBody>
          </p:sp>
        </p:grpSp>
        <p:sp>
          <p:nvSpPr>
            <p:cNvPr id="3" name="Retângulo 2"/>
            <p:cNvSpPr/>
            <p:nvPr/>
          </p:nvSpPr>
          <p:spPr>
            <a:xfrm>
              <a:off x="2715672" y="1123035"/>
              <a:ext cx="1570578"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p:nvSpPr>
          <p:spPr>
            <a:xfrm>
              <a:off x="2694764" y="1573658"/>
              <a:ext cx="1698642"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2694764" y="1968030"/>
              <a:ext cx="1470042"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2694764" y="2407063"/>
              <a:ext cx="1470042"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p:nvSpPr>
          <p:spPr>
            <a:xfrm>
              <a:off x="2680704" y="2837535"/>
              <a:ext cx="841165" cy="211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p:cNvSpPr/>
            <p:nvPr/>
          </p:nvSpPr>
          <p:spPr>
            <a:xfrm>
              <a:off x="2694764" y="3248447"/>
              <a:ext cx="2177274"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p:cNvSpPr/>
            <p:nvPr/>
          </p:nvSpPr>
          <p:spPr>
            <a:xfrm>
              <a:off x="2694763" y="3668462"/>
              <a:ext cx="2241567"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a:off x="2694763" y="4091457"/>
              <a:ext cx="2241567"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CaixaDeTexto 35"/>
            <p:cNvSpPr txBox="1"/>
            <p:nvPr/>
          </p:nvSpPr>
          <p:spPr>
            <a:xfrm>
              <a:off x="3245845" y="1996641"/>
              <a:ext cx="1218255" cy="246221"/>
            </a:xfrm>
            <a:prstGeom prst="rect">
              <a:avLst/>
            </a:prstGeom>
            <a:noFill/>
          </p:spPr>
          <p:txBody>
            <a:bodyPr wrap="square" rtlCol="0">
              <a:spAutoFit/>
            </a:bodyPr>
            <a:lstStyle/>
            <a:p>
              <a:r>
                <a:rPr lang="pt-BR" sz="1000" b="1" dirty="0">
                  <a:solidFill>
                    <a:schemeClr val="tx1"/>
                  </a:solidFill>
                  <a:latin typeface="Microsoft YaHei Light" panose="020B0502040204020203" pitchFamily="34" charset="-122"/>
                  <a:ea typeface="Microsoft YaHei Light" panose="020B0502040204020203" pitchFamily="34" charset="-122"/>
                </a:rPr>
                <a:t>16%</a:t>
              </a:r>
            </a:p>
          </p:txBody>
        </p:sp>
        <p:sp>
          <p:nvSpPr>
            <p:cNvPr id="37" name="CaixaDeTexto 36"/>
            <p:cNvSpPr txBox="1"/>
            <p:nvPr/>
          </p:nvSpPr>
          <p:spPr>
            <a:xfrm>
              <a:off x="3194768" y="1144167"/>
              <a:ext cx="1218255" cy="246221"/>
            </a:xfrm>
            <a:prstGeom prst="rect">
              <a:avLst/>
            </a:prstGeom>
            <a:noFill/>
          </p:spPr>
          <p:txBody>
            <a:bodyPr wrap="square" rtlCol="0">
              <a:spAutoFit/>
            </a:bodyPr>
            <a:lstStyle/>
            <a:p>
              <a:r>
                <a:rPr lang="pt-BR" sz="1000" b="1" dirty="0">
                  <a:solidFill>
                    <a:schemeClr val="tx1"/>
                  </a:solidFill>
                  <a:latin typeface="Microsoft YaHei Light" panose="020B0502040204020203" pitchFamily="34" charset="-122"/>
                  <a:ea typeface="Microsoft YaHei Light" panose="020B0502040204020203" pitchFamily="34" charset="-122"/>
                </a:rPr>
                <a:t>29%</a:t>
              </a:r>
            </a:p>
          </p:txBody>
        </p:sp>
        <p:sp>
          <p:nvSpPr>
            <p:cNvPr id="38" name="CaixaDeTexto 37"/>
            <p:cNvSpPr txBox="1"/>
            <p:nvPr/>
          </p:nvSpPr>
          <p:spPr>
            <a:xfrm>
              <a:off x="3247606" y="1591057"/>
              <a:ext cx="1218255" cy="246221"/>
            </a:xfrm>
            <a:prstGeom prst="rect">
              <a:avLst/>
            </a:prstGeom>
            <a:noFill/>
          </p:spPr>
          <p:txBody>
            <a:bodyPr wrap="square" rtlCol="0">
              <a:spAutoFit/>
            </a:bodyPr>
            <a:lstStyle/>
            <a:p>
              <a:r>
                <a:rPr lang="pt-BR" sz="1000" b="1" dirty="0">
                  <a:solidFill>
                    <a:schemeClr val="tx1"/>
                  </a:solidFill>
                  <a:latin typeface="Microsoft YaHei Light" panose="020B0502040204020203" pitchFamily="34" charset="-122"/>
                  <a:ea typeface="Microsoft YaHei Light" panose="020B0502040204020203" pitchFamily="34" charset="-122"/>
                </a:rPr>
                <a:t>28%</a:t>
              </a:r>
            </a:p>
          </p:txBody>
        </p:sp>
        <p:sp>
          <p:nvSpPr>
            <p:cNvPr id="39" name="CaixaDeTexto 38"/>
            <p:cNvSpPr txBox="1"/>
            <p:nvPr/>
          </p:nvSpPr>
          <p:spPr>
            <a:xfrm>
              <a:off x="3221363" y="2450852"/>
              <a:ext cx="1218255" cy="246221"/>
            </a:xfrm>
            <a:prstGeom prst="rect">
              <a:avLst/>
            </a:prstGeom>
            <a:noFill/>
          </p:spPr>
          <p:txBody>
            <a:bodyPr wrap="square" rtlCol="0">
              <a:spAutoFit/>
            </a:bodyPr>
            <a:lstStyle/>
            <a:p>
              <a:r>
                <a:rPr lang="pt-BR" sz="1000" b="1" dirty="0">
                  <a:solidFill>
                    <a:schemeClr val="tx1"/>
                  </a:solidFill>
                  <a:latin typeface="Microsoft YaHei Light" panose="020B0502040204020203" pitchFamily="34" charset="-122"/>
                  <a:ea typeface="Microsoft YaHei Light" panose="020B0502040204020203" pitchFamily="34" charset="-122"/>
                </a:rPr>
                <a:t>6%</a:t>
              </a:r>
            </a:p>
          </p:txBody>
        </p:sp>
        <p:sp>
          <p:nvSpPr>
            <p:cNvPr id="40" name="CaixaDeTexto 39"/>
            <p:cNvSpPr txBox="1"/>
            <p:nvPr/>
          </p:nvSpPr>
          <p:spPr>
            <a:xfrm>
              <a:off x="2928344" y="2832493"/>
              <a:ext cx="1218255" cy="246221"/>
            </a:xfrm>
            <a:prstGeom prst="rect">
              <a:avLst/>
            </a:prstGeom>
            <a:noFill/>
          </p:spPr>
          <p:txBody>
            <a:bodyPr wrap="square" rtlCol="0">
              <a:spAutoFit/>
            </a:bodyPr>
            <a:lstStyle/>
            <a:p>
              <a:r>
                <a:rPr lang="pt-BR" sz="1000" b="1" dirty="0">
                  <a:solidFill>
                    <a:schemeClr val="tx1"/>
                  </a:solidFill>
                  <a:latin typeface="Microsoft YaHei Light" panose="020B0502040204020203" pitchFamily="34" charset="-122"/>
                  <a:ea typeface="Microsoft YaHei Light" panose="020B0502040204020203" pitchFamily="34" charset="-122"/>
                </a:rPr>
                <a:t>3%</a:t>
              </a:r>
            </a:p>
          </p:txBody>
        </p:sp>
        <p:sp>
          <p:nvSpPr>
            <p:cNvPr id="41" name="CaixaDeTexto 40"/>
            <p:cNvSpPr txBox="1"/>
            <p:nvPr/>
          </p:nvSpPr>
          <p:spPr>
            <a:xfrm>
              <a:off x="3263824" y="3279768"/>
              <a:ext cx="1218255" cy="246221"/>
            </a:xfrm>
            <a:prstGeom prst="rect">
              <a:avLst/>
            </a:prstGeom>
            <a:noFill/>
          </p:spPr>
          <p:txBody>
            <a:bodyPr wrap="square" rtlCol="0">
              <a:spAutoFit/>
            </a:bodyPr>
            <a:lstStyle/>
            <a:p>
              <a:r>
                <a:rPr lang="pt-BR" sz="1000" b="1" dirty="0">
                  <a:solidFill>
                    <a:schemeClr val="tx1"/>
                  </a:solidFill>
                  <a:latin typeface="Microsoft YaHei Light" panose="020B0502040204020203" pitchFamily="34" charset="-122"/>
                  <a:ea typeface="Microsoft YaHei Light" panose="020B0502040204020203" pitchFamily="34" charset="-122"/>
                </a:rPr>
                <a:t>5%</a:t>
              </a:r>
            </a:p>
          </p:txBody>
        </p:sp>
        <p:sp>
          <p:nvSpPr>
            <p:cNvPr id="42" name="CaixaDeTexto 41"/>
            <p:cNvSpPr txBox="1"/>
            <p:nvPr/>
          </p:nvSpPr>
          <p:spPr>
            <a:xfrm>
              <a:off x="3263824" y="3667134"/>
              <a:ext cx="1218255" cy="246221"/>
            </a:xfrm>
            <a:prstGeom prst="rect">
              <a:avLst/>
            </a:prstGeom>
            <a:noFill/>
          </p:spPr>
          <p:txBody>
            <a:bodyPr wrap="square" rtlCol="0">
              <a:spAutoFit/>
            </a:bodyPr>
            <a:lstStyle/>
            <a:p>
              <a:r>
                <a:rPr lang="pt-BR" sz="1000" b="1" dirty="0">
                  <a:solidFill>
                    <a:schemeClr val="tx1"/>
                  </a:solidFill>
                  <a:latin typeface="Microsoft YaHei Light" panose="020B0502040204020203" pitchFamily="34" charset="-122"/>
                  <a:ea typeface="Microsoft YaHei Light" panose="020B0502040204020203" pitchFamily="34" charset="-122"/>
                </a:rPr>
                <a:t>4%</a:t>
              </a:r>
            </a:p>
          </p:txBody>
        </p:sp>
        <p:sp>
          <p:nvSpPr>
            <p:cNvPr id="43" name="CaixaDeTexto 42"/>
            <p:cNvSpPr txBox="1"/>
            <p:nvPr/>
          </p:nvSpPr>
          <p:spPr>
            <a:xfrm>
              <a:off x="3288681" y="4089461"/>
              <a:ext cx="1218255" cy="246221"/>
            </a:xfrm>
            <a:prstGeom prst="rect">
              <a:avLst/>
            </a:prstGeom>
            <a:noFill/>
          </p:spPr>
          <p:txBody>
            <a:bodyPr wrap="square" rtlCol="0">
              <a:spAutoFit/>
            </a:bodyPr>
            <a:lstStyle/>
            <a:p>
              <a:r>
                <a:rPr lang="pt-BR" sz="1000" b="1" dirty="0">
                  <a:solidFill>
                    <a:schemeClr val="tx1"/>
                  </a:solidFill>
                  <a:latin typeface="Microsoft YaHei Light" panose="020B0502040204020203" pitchFamily="34" charset="-122"/>
                  <a:ea typeface="Microsoft YaHei Light" panose="020B0502040204020203" pitchFamily="34" charset="-122"/>
                </a:rPr>
                <a:t>10%</a:t>
              </a:r>
            </a:p>
          </p:txBody>
        </p:sp>
        <p:sp>
          <p:nvSpPr>
            <p:cNvPr id="44" name="Retângulo 43"/>
            <p:cNvSpPr/>
            <p:nvPr/>
          </p:nvSpPr>
          <p:spPr>
            <a:xfrm>
              <a:off x="4306443" y="1132578"/>
              <a:ext cx="1622869"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p:cNvSpPr/>
            <p:nvPr/>
          </p:nvSpPr>
          <p:spPr>
            <a:xfrm>
              <a:off x="4393407" y="1586260"/>
              <a:ext cx="1535906"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tângulo 45"/>
            <p:cNvSpPr/>
            <p:nvPr/>
          </p:nvSpPr>
          <p:spPr>
            <a:xfrm>
              <a:off x="4191277" y="1987863"/>
              <a:ext cx="1736933"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p:cNvSpPr/>
            <p:nvPr/>
          </p:nvSpPr>
          <p:spPr>
            <a:xfrm>
              <a:off x="4191276" y="2411306"/>
              <a:ext cx="1736933"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nvSpPr>
          <p:spPr>
            <a:xfrm>
              <a:off x="3547523" y="2827938"/>
              <a:ext cx="2380686"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p:cNvSpPr/>
            <p:nvPr/>
          </p:nvSpPr>
          <p:spPr>
            <a:xfrm>
              <a:off x="4901064" y="3244570"/>
              <a:ext cx="1027145"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p:cNvSpPr/>
            <p:nvPr/>
          </p:nvSpPr>
          <p:spPr>
            <a:xfrm>
              <a:off x="4962802" y="3677072"/>
              <a:ext cx="1005701"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50"/>
            <p:cNvSpPr/>
            <p:nvPr/>
          </p:nvSpPr>
          <p:spPr>
            <a:xfrm>
              <a:off x="4962801" y="4100515"/>
              <a:ext cx="1005701"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aixaDeTexto 51"/>
            <p:cNvSpPr txBox="1"/>
            <p:nvPr/>
          </p:nvSpPr>
          <p:spPr>
            <a:xfrm>
              <a:off x="4805508" y="1137374"/>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30%</a:t>
              </a:r>
            </a:p>
          </p:txBody>
        </p:sp>
        <p:sp>
          <p:nvSpPr>
            <p:cNvPr id="53" name="CaixaDeTexto 52"/>
            <p:cNvSpPr txBox="1"/>
            <p:nvPr/>
          </p:nvSpPr>
          <p:spPr>
            <a:xfrm>
              <a:off x="4791203" y="1602538"/>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25%</a:t>
              </a:r>
            </a:p>
          </p:txBody>
        </p:sp>
        <p:sp>
          <p:nvSpPr>
            <p:cNvPr id="54" name="CaixaDeTexto 53"/>
            <p:cNvSpPr txBox="1"/>
            <p:nvPr/>
          </p:nvSpPr>
          <p:spPr>
            <a:xfrm>
              <a:off x="4791203" y="2433469"/>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9%</a:t>
              </a:r>
            </a:p>
          </p:txBody>
        </p:sp>
        <p:sp>
          <p:nvSpPr>
            <p:cNvPr id="55" name="CaixaDeTexto 54"/>
            <p:cNvSpPr txBox="1"/>
            <p:nvPr/>
          </p:nvSpPr>
          <p:spPr>
            <a:xfrm>
              <a:off x="4826944" y="1993292"/>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19%</a:t>
              </a:r>
            </a:p>
          </p:txBody>
        </p:sp>
        <p:sp>
          <p:nvSpPr>
            <p:cNvPr id="56" name="CaixaDeTexto 55"/>
            <p:cNvSpPr txBox="1"/>
            <p:nvPr/>
          </p:nvSpPr>
          <p:spPr>
            <a:xfrm>
              <a:off x="4805507" y="2843808"/>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8%</a:t>
              </a:r>
            </a:p>
          </p:txBody>
        </p:sp>
        <p:sp>
          <p:nvSpPr>
            <p:cNvPr id="57" name="CaixaDeTexto 56"/>
            <p:cNvSpPr txBox="1"/>
            <p:nvPr/>
          </p:nvSpPr>
          <p:spPr>
            <a:xfrm>
              <a:off x="5257944" y="3260440"/>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2%</a:t>
              </a:r>
            </a:p>
          </p:txBody>
        </p:sp>
        <p:sp>
          <p:nvSpPr>
            <p:cNvPr id="58" name="CaixaDeTexto 57"/>
            <p:cNvSpPr txBox="1"/>
            <p:nvPr/>
          </p:nvSpPr>
          <p:spPr>
            <a:xfrm>
              <a:off x="5257944" y="3690160"/>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2%</a:t>
              </a:r>
            </a:p>
          </p:txBody>
        </p:sp>
        <p:sp>
          <p:nvSpPr>
            <p:cNvPr id="59" name="CaixaDeTexto 58"/>
            <p:cNvSpPr txBox="1"/>
            <p:nvPr/>
          </p:nvSpPr>
          <p:spPr>
            <a:xfrm>
              <a:off x="5257944" y="4110956"/>
              <a:ext cx="1218255" cy="246221"/>
            </a:xfrm>
            <a:prstGeom prst="rect">
              <a:avLst/>
            </a:prstGeom>
            <a:noFill/>
          </p:spPr>
          <p:txBody>
            <a:bodyPr wrap="square" rtlCol="0">
              <a:spAutoFit/>
            </a:bodyPr>
            <a:lstStyle/>
            <a:p>
              <a:r>
                <a:rPr lang="pt-BR" sz="1000" b="1" dirty="0">
                  <a:solidFill>
                    <a:schemeClr val="bg1"/>
                  </a:solidFill>
                  <a:latin typeface="Microsoft YaHei Light" panose="020B0502040204020203" pitchFamily="34" charset="-122"/>
                  <a:ea typeface="Microsoft YaHei Light" panose="020B0502040204020203" pitchFamily="34" charset="-122"/>
                </a:rPr>
                <a:t>5%</a:t>
              </a:r>
            </a:p>
          </p:txBody>
        </p:sp>
      </p:grpSp>
      <p:sp>
        <p:nvSpPr>
          <p:cNvPr id="61" name="Google Shape;198;p28"/>
          <p:cNvSpPr txBox="1"/>
          <p:nvPr/>
        </p:nvSpPr>
        <p:spPr>
          <a:xfrm>
            <a:off x="616733" y="747847"/>
            <a:ext cx="2724213" cy="923299"/>
          </a:xfrm>
          <a:prstGeom prst="rect">
            <a:avLst/>
          </a:prstGeom>
          <a:noFill/>
          <a:ln>
            <a:noFill/>
          </a:ln>
        </p:spPr>
        <p:txBody>
          <a:bodyPr spcFirstLastPara="1" wrap="square" lIns="91425" tIns="91425" rIns="91425" bIns="91425" anchor="t" anchorCtr="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Distribution channels</a:t>
            </a:r>
          </a:p>
        </p:txBody>
      </p:sp>
      <p:sp>
        <p:nvSpPr>
          <p:cNvPr id="5" name="Retângulo 4"/>
          <p:cNvSpPr/>
          <p:nvPr/>
        </p:nvSpPr>
        <p:spPr>
          <a:xfrm>
            <a:off x="7094804" y="435593"/>
            <a:ext cx="1579278" cy="307777"/>
          </a:xfrm>
          <a:prstGeom prst="rect">
            <a:avLst/>
          </a:prstGeom>
        </p:spPr>
        <p:txBody>
          <a:bodyPr wrap="none">
            <a:spAutoFit/>
          </a:bodyPr>
          <a:lstStyle/>
          <a:p>
            <a:r>
              <a:rPr lang="en-US" b="1" dirty="0">
                <a:latin typeface="Microsoft YaHei Light" panose="020B0502040204020203" pitchFamily="34" charset="-122"/>
                <a:ea typeface="Microsoft YaHei Light" panose="020B0502040204020203" pitchFamily="34" charset="-122"/>
                <a:sym typeface="Montserrat"/>
              </a:rPr>
              <a:t>Sales by channel </a:t>
            </a:r>
            <a:endParaRPr lang="pt-BR" b="1" dirty="0"/>
          </a:p>
        </p:txBody>
      </p:sp>
      <p:sp>
        <p:nvSpPr>
          <p:cNvPr id="63" name="Google Shape;228;p30"/>
          <p:cNvSpPr txBox="1"/>
          <p:nvPr/>
        </p:nvSpPr>
        <p:spPr>
          <a:xfrm>
            <a:off x="622123" y="1616825"/>
            <a:ext cx="2363100" cy="1015632"/>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rtl="0">
              <a:lnSpc>
                <a:spcPct val="150000"/>
              </a:lnSpc>
              <a:spcBef>
                <a:spcPts val="0"/>
              </a:spcBef>
              <a:spcAft>
                <a:spcPts val="0"/>
              </a:spcAft>
              <a:buClr>
                <a:schemeClr val="dk1"/>
              </a:buClr>
              <a:buSzPts val="1100"/>
              <a:buFont typeface="Arial"/>
              <a:buNone/>
            </a:pPr>
            <a:r>
              <a:rPr lang="pt-BR" sz="1200" dirty="0">
                <a:latin typeface="Microsoft YaHei Light" panose="020B0502040204020203" pitchFamily="34" charset="-122"/>
                <a:ea typeface="Microsoft YaHei Light" panose="020B0502040204020203" pitchFamily="34" charset="-122"/>
                <a:sym typeface="Montserrat"/>
              </a:rPr>
              <a:t>Bookstores, both physical and virtual, are the main distribution channels in the Brazilian market</a:t>
            </a:r>
            <a:endParaRPr sz="1200" dirty="0">
              <a:latin typeface="Microsoft YaHei Light" panose="020B0502040204020203" pitchFamily="34" charset="-122"/>
              <a:ea typeface="Microsoft YaHei Light" panose="020B0502040204020203" pitchFamily="34" charset="-122"/>
              <a:sym typeface="Montserrat"/>
            </a:endParaRPr>
          </a:p>
        </p:txBody>
      </p:sp>
      <p:pic>
        <p:nvPicPr>
          <p:cNvPr id="1026" name="Picture 2" descr="https://lh4.googleusercontent.com/4fGeWzNfg2jwBvglL07Er_gEMYNVdwh79XTXtWwP2qzLGD3OwrHZpBIP7QmM-Fd9Ks17RbXUWwsNfC6JOhqeEnj833uGxt5Ek3ZeEVULXNvLnYm6WINN0L0uRI3-Mldv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53058">
            <a:off x="149883" y="3115852"/>
            <a:ext cx="2851174" cy="28511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p:cNvGrpSpPr/>
          <p:nvPr/>
        </p:nvGrpSpPr>
        <p:grpSpPr>
          <a:xfrm>
            <a:off x="6117530" y="909919"/>
            <a:ext cx="2633704" cy="477331"/>
            <a:chOff x="5907003" y="4794659"/>
            <a:chExt cx="2633704" cy="477331"/>
          </a:xfrm>
        </p:grpSpPr>
        <p:sp>
          <p:nvSpPr>
            <p:cNvPr id="114" name="Parallelogram 51">
              <a:extLst>
                <a:ext uri="{FF2B5EF4-FFF2-40B4-BE49-F238E27FC236}">
                  <a16:creationId xmlns:a16="http://schemas.microsoft.com/office/drawing/2014/main" id="{F434E40D-E03A-4E45-B3FF-DD62C25C3ABF}"/>
                </a:ext>
              </a:extLst>
            </p:cNvPr>
            <p:cNvSpPr/>
            <p:nvPr/>
          </p:nvSpPr>
          <p:spPr>
            <a:xfrm>
              <a:off x="5907003" y="4831360"/>
              <a:ext cx="207086" cy="15649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15" name="CaixaDeTexto 114"/>
            <p:cNvSpPr txBox="1"/>
            <p:nvPr/>
          </p:nvSpPr>
          <p:spPr>
            <a:xfrm>
              <a:off x="7597013" y="4794936"/>
              <a:ext cx="943694" cy="477054"/>
            </a:xfrm>
            <a:prstGeom prst="rect">
              <a:avLst/>
            </a:prstGeom>
            <a:noFill/>
          </p:spPr>
          <p:txBody>
            <a:bodyPr wrap="square" rtlCol="0">
              <a:spAutoFit/>
            </a:bodyPr>
            <a:lstStyle/>
            <a:p>
              <a:r>
                <a:rPr lang="en-US" sz="1000" noProof="1">
                  <a:latin typeface="Microsoft YaHei Light" panose="020B0502040204020203" pitchFamily="34" charset="-122"/>
                  <a:ea typeface="Microsoft YaHei Light" panose="020B0502040204020203" pitchFamily="34" charset="-122"/>
                </a:rPr>
                <a:t>TURNOVER</a:t>
              </a:r>
              <a:endParaRPr lang="en-US" noProof="1">
                <a:latin typeface="Microsoft YaHei Light" panose="020B0502040204020203" pitchFamily="34" charset="-122"/>
                <a:ea typeface="Microsoft YaHei Light" panose="020B0502040204020203" pitchFamily="34" charset="-122"/>
              </a:endParaRPr>
            </a:p>
            <a:p>
              <a:endParaRPr lang="pt-BR" dirty="0"/>
            </a:p>
          </p:txBody>
        </p:sp>
        <p:sp>
          <p:nvSpPr>
            <p:cNvPr id="116" name="Parallelogram 51">
              <a:extLst>
                <a:ext uri="{FF2B5EF4-FFF2-40B4-BE49-F238E27FC236}">
                  <a16:creationId xmlns:a16="http://schemas.microsoft.com/office/drawing/2014/main" id="{F434E40D-E03A-4E45-B3FF-DD62C25C3ABF}"/>
                </a:ext>
              </a:extLst>
            </p:cNvPr>
            <p:cNvSpPr/>
            <p:nvPr/>
          </p:nvSpPr>
          <p:spPr>
            <a:xfrm>
              <a:off x="7308699" y="4831359"/>
              <a:ext cx="207086" cy="156495"/>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ource Sans Pro" panose="020B0503030403020204" pitchFamily="34" charset="0"/>
                <a:cs typeface="Segoe UI" panose="020B0502040204020203" pitchFamily="34" charset="0"/>
              </a:endParaRPr>
            </a:p>
          </p:txBody>
        </p:sp>
        <p:sp>
          <p:nvSpPr>
            <p:cNvPr id="117" name="CaixaDeTexto 116"/>
            <p:cNvSpPr txBox="1"/>
            <p:nvPr/>
          </p:nvSpPr>
          <p:spPr>
            <a:xfrm>
              <a:off x="6112805" y="4794659"/>
              <a:ext cx="1335881" cy="477054"/>
            </a:xfrm>
            <a:prstGeom prst="rect">
              <a:avLst/>
            </a:prstGeom>
            <a:noFill/>
          </p:spPr>
          <p:txBody>
            <a:bodyPr wrap="square" rtlCol="0">
              <a:spAutoFit/>
            </a:bodyPr>
            <a:lstStyle/>
            <a:p>
              <a:r>
                <a:rPr lang="en-US" sz="1000" noProof="1">
                  <a:latin typeface="Microsoft YaHei Light" panose="020B0502040204020203" pitchFamily="34" charset="-122"/>
                  <a:ea typeface="Microsoft YaHei Light" panose="020B0502040204020203" pitchFamily="34" charset="-122"/>
                </a:rPr>
                <a:t>COPIES</a:t>
              </a:r>
              <a:endParaRPr lang="en-US" noProof="1">
                <a:latin typeface="Microsoft YaHei Light" panose="020B0502040204020203" pitchFamily="34" charset="-122"/>
                <a:ea typeface="Microsoft YaHei Light" panose="020B0502040204020203" pitchFamily="34" charset="-122"/>
              </a:endParaRPr>
            </a:p>
            <a:p>
              <a:endParaRPr lang="pt-BR" dirty="0"/>
            </a:p>
          </p:txBody>
        </p:sp>
      </p:grpSp>
    </p:spTree>
    <p:extLst>
      <p:ext uri="{BB962C8B-B14F-4D97-AF65-F5344CB8AC3E}">
        <p14:creationId xmlns:p14="http://schemas.microsoft.com/office/powerpoint/2010/main" val="4244709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92;p6"/>
          <p:cNvPicPr preferRelativeResize="0"/>
          <p:nvPr/>
        </p:nvPicPr>
        <p:blipFill rotWithShape="1">
          <a:blip r:embed="rId2">
            <a:alphaModFix/>
          </a:blip>
          <a:srcRect/>
          <a:stretch/>
        </p:blipFill>
        <p:spPr>
          <a:xfrm>
            <a:off x="4810768" y="996283"/>
            <a:ext cx="4590407" cy="4420394"/>
          </a:xfrm>
          <a:prstGeom prst="rect">
            <a:avLst/>
          </a:prstGeom>
          <a:noFill/>
          <a:ln>
            <a:noFill/>
          </a:ln>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427" y="1875506"/>
            <a:ext cx="3077951" cy="3077951"/>
          </a:xfrm>
          <a:prstGeom prst="rect">
            <a:avLst/>
          </a:prstGeom>
        </p:spPr>
      </p:pic>
      <p:pic>
        <p:nvPicPr>
          <p:cNvPr id="22" name="Google Shape;98;p7"/>
          <p:cNvPicPr preferRelativeResize="0"/>
          <p:nvPr/>
        </p:nvPicPr>
        <p:blipFill rotWithShape="1">
          <a:blip r:embed="rId4">
            <a:alphaModFix/>
          </a:blip>
          <a:srcRect r="29173" b="22758"/>
          <a:stretch/>
        </p:blipFill>
        <p:spPr>
          <a:xfrm rot="10800000">
            <a:off x="-369896" y="-327570"/>
            <a:ext cx="1434167" cy="1323852"/>
          </a:xfrm>
          <a:prstGeom prst="rect">
            <a:avLst/>
          </a:prstGeom>
          <a:noFill/>
          <a:ln>
            <a:noFill/>
          </a:ln>
        </p:spPr>
      </p:pic>
      <p:grpSp>
        <p:nvGrpSpPr>
          <p:cNvPr id="19" name="Grupo 18"/>
          <p:cNvGrpSpPr/>
          <p:nvPr/>
        </p:nvGrpSpPr>
        <p:grpSpPr>
          <a:xfrm>
            <a:off x="943337" y="1097244"/>
            <a:ext cx="3036891" cy="1868781"/>
            <a:chOff x="528346" y="1322886"/>
            <a:chExt cx="3036891" cy="1868781"/>
          </a:xfrm>
        </p:grpSpPr>
        <p:sp>
          <p:nvSpPr>
            <p:cNvPr id="8" name="TextBox 7">
              <a:extLst>
                <a:ext uri="{FF2B5EF4-FFF2-40B4-BE49-F238E27FC236}">
                  <a16:creationId xmlns:a16="http://schemas.microsoft.com/office/drawing/2014/main" id="{99C9547D-D171-964B-8828-9DF4E9C221A9}"/>
                </a:ext>
              </a:extLst>
            </p:cNvPr>
            <p:cNvSpPr txBox="1"/>
            <p:nvPr/>
          </p:nvSpPr>
          <p:spPr>
            <a:xfrm>
              <a:off x="561152" y="1322886"/>
              <a:ext cx="1851789" cy="461665"/>
            </a:xfrm>
            <a:prstGeom prst="rect">
              <a:avLst/>
            </a:prstGeom>
            <a:noFill/>
          </p:spPr>
          <p:txBody>
            <a:bodyPr wrap="non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Co-editions</a:t>
              </a:r>
            </a:p>
          </p:txBody>
        </p:sp>
        <p:sp>
          <p:nvSpPr>
            <p:cNvPr id="18" name="Retângulo 17"/>
            <p:cNvSpPr/>
            <p:nvPr/>
          </p:nvSpPr>
          <p:spPr>
            <a:xfrm>
              <a:off x="528346" y="1829756"/>
              <a:ext cx="3036891" cy="1361911"/>
            </a:xfrm>
            <a:prstGeom prst="rect">
              <a:avLst/>
            </a:prstGeom>
          </p:spPr>
          <p:txBody>
            <a:bodyPr wrap="square">
              <a:spAutoFit/>
            </a:bodyPr>
            <a:lstStyle/>
            <a:p>
              <a:pPr>
                <a:lnSpc>
                  <a:spcPct val="150000"/>
                </a:lnSpc>
              </a:pPr>
              <a:r>
                <a:rPr lang="en-US" sz="1100" dirty="0">
                  <a:latin typeface="Microsoft YaHei Light" panose="020B0502040204020203" pitchFamily="34" charset="-122"/>
                  <a:ea typeface="Microsoft YaHei Light" panose="020B0502040204020203" pitchFamily="34" charset="-122"/>
                </a:rPr>
                <a:t>Brazilian publishers are most likely to participate in co-editions. Our publishing houses rarely organize one. </a:t>
              </a:r>
            </a:p>
            <a:p>
              <a:pPr>
                <a:lnSpc>
                  <a:spcPct val="150000"/>
                </a:lnSpc>
              </a:pPr>
              <a:endParaRPr lang="en-US" sz="1100" dirty="0">
                <a:latin typeface="Microsoft YaHei Light" panose="020B0502040204020203" pitchFamily="34" charset="-122"/>
                <a:ea typeface="Microsoft YaHei Light" panose="020B0502040204020203" pitchFamily="34" charset="-122"/>
              </a:endParaRPr>
            </a:p>
            <a:p>
              <a:pPr>
                <a:lnSpc>
                  <a:spcPct val="150000"/>
                </a:lnSpc>
              </a:pPr>
              <a:r>
                <a:rPr lang="en-US" sz="1100" dirty="0">
                  <a:latin typeface="Microsoft YaHei Light" panose="020B0502040204020203" pitchFamily="34" charset="-122"/>
                  <a:ea typeface="Microsoft YaHei Light" panose="020B0502040204020203" pitchFamily="34" charset="-122"/>
                </a:rPr>
                <a:t>The most coveted edition types are:</a:t>
              </a:r>
            </a:p>
          </p:txBody>
        </p:sp>
      </p:grpSp>
      <p:sp>
        <p:nvSpPr>
          <p:cNvPr id="25" name="Retângulo 24"/>
          <p:cNvSpPr/>
          <p:nvPr/>
        </p:nvSpPr>
        <p:spPr>
          <a:xfrm>
            <a:off x="238768" y="4430237"/>
            <a:ext cx="4572000" cy="523220"/>
          </a:xfrm>
          <a:prstGeom prst="rect">
            <a:avLst/>
          </a:prstGeom>
        </p:spPr>
        <p:txBody>
          <a:bodyPr>
            <a:spAutoFit/>
          </a:bodyPr>
          <a:lstStyle/>
          <a:p>
            <a:br>
              <a:rPr lang="en-US" dirty="0"/>
            </a:br>
            <a:endParaRPr lang="pt-BR" dirty="0"/>
          </a:p>
        </p:txBody>
      </p:sp>
      <p:pic>
        <p:nvPicPr>
          <p:cNvPr id="32" name="Google Shape;86;p5"/>
          <p:cNvPicPr preferRelativeResize="0"/>
          <p:nvPr/>
        </p:nvPicPr>
        <p:blipFill rotWithShape="1">
          <a:blip r:embed="rId5">
            <a:alphaModFix/>
          </a:blip>
          <a:srcRect/>
          <a:stretch/>
        </p:blipFill>
        <p:spPr>
          <a:xfrm>
            <a:off x="510562" y="3011230"/>
            <a:ext cx="3902440" cy="2089759"/>
          </a:xfrm>
          <a:prstGeom prst="rect">
            <a:avLst/>
          </a:prstGeom>
          <a:noFill/>
          <a:ln>
            <a:noFill/>
          </a:ln>
        </p:spPr>
      </p:pic>
      <p:sp>
        <p:nvSpPr>
          <p:cNvPr id="20" name="Retângulo 19"/>
          <p:cNvSpPr/>
          <p:nvPr/>
        </p:nvSpPr>
        <p:spPr>
          <a:xfrm>
            <a:off x="1064271" y="3446452"/>
            <a:ext cx="1321634" cy="2439129"/>
          </a:xfrm>
          <a:prstGeom prst="rect">
            <a:avLst/>
          </a:prstGeom>
        </p:spPr>
        <p:txBody>
          <a:bodyPr wrap="square">
            <a:spAutoFit/>
          </a:bodyPr>
          <a:lstStyle/>
          <a:p>
            <a:pPr marL="228600" indent="-228600" fontAlgn="base">
              <a:lnSpc>
                <a:spcPct val="150000"/>
              </a:lnSpc>
              <a:buClr>
                <a:schemeClr val="bg1"/>
              </a:buClr>
              <a:buFont typeface="Courier New" panose="02070309020205020404" pitchFamily="49" charset="0"/>
              <a:buChar char="o"/>
            </a:pPr>
            <a:r>
              <a:rPr lang="en-US" sz="1100" dirty="0">
                <a:solidFill>
                  <a:schemeClr val="bg1"/>
                </a:solidFill>
                <a:latin typeface="Microsoft YaHei Light" panose="020B0502040204020203" pitchFamily="34" charset="-122"/>
                <a:ea typeface="Microsoft YaHei Light" panose="020B0502040204020203" pitchFamily="34" charset="-122"/>
              </a:rPr>
              <a:t>Toy books</a:t>
            </a:r>
          </a:p>
          <a:p>
            <a:pPr marL="228600" indent="-228600" fontAlgn="base">
              <a:lnSpc>
                <a:spcPct val="150000"/>
              </a:lnSpc>
              <a:buFont typeface="Courier New" panose="02070309020205020404" pitchFamily="49" charset="0"/>
              <a:buChar char="o"/>
            </a:pPr>
            <a:endParaRPr lang="en-US" sz="1100" dirty="0">
              <a:solidFill>
                <a:schemeClr val="bg1"/>
              </a:solidFill>
              <a:latin typeface="Microsoft YaHei Light" panose="020B0502040204020203" pitchFamily="34" charset="-122"/>
              <a:ea typeface="Microsoft YaHei Light" panose="020B0502040204020203" pitchFamily="34" charset="-122"/>
            </a:endParaRPr>
          </a:p>
          <a:p>
            <a:pPr marL="228600" indent="-228600" fontAlgn="base">
              <a:lnSpc>
                <a:spcPct val="150000"/>
              </a:lnSpc>
              <a:buClr>
                <a:schemeClr val="bg1"/>
              </a:buClr>
              <a:buFont typeface="Courier New" panose="02070309020205020404" pitchFamily="49" charset="0"/>
              <a:buChar char="o"/>
            </a:pPr>
            <a:r>
              <a:rPr lang="en-US" sz="1100" dirty="0">
                <a:solidFill>
                  <a:schemeClr val="bg1"/>
                </a:solidFill>
                <a:latin typeface="Microsoft YaHei Light" panose="020B0502040204020203" pitchFamily="34" charset="-122"/>
                <a:ea typeface="Microsoft YaHei Light" panose="020B0502040204020203" pitchFamily="34" charset="-122"/>
              </a:rPr>
              <a:t>Four-color coffee table books</a:t>
            </a:r>
          </a:p>
          <a:p>
            <a:pPr marL="457200"/>
            <a:endParaRPr lang="en-US" dirty="0"/>
          </a:p>
          <a:p>
            <a:pPr marL="457200"/>
            <a:endParaRPr lang="en-US" dirty="0"/>
          </a:p>
          <a:p>
            <a:pPr marL="457200"/>
            <a:br>
              <a:rPr lang="en-US" dirty="0"/>
            </a:br>
            <a:br>
              <a:rPr lang="en-US" dirty="0"/>
            </a:br>
            <a:endParaRPr lang="pt-BR" dirty="0"/>
          </a:p>
        </p:txBody>
      </p:sp>
      <p:sp>
        <p:nvSpPr>
          <p:cNvPr id="28" name="Retângulo 27"/>
          <p:cNvSpPr/>
          <p:nvPr/>
        </p:nvSpPr>
        <p:spPr>
          <a:xfrm>
            <a:off x="2385905" y="3446452"/>
            <a:ext cx="1300356" cy="346249"/>
          </a:xfrm>
          <a:prstGeom prst="rect">
            <a:avLst/>
          </a:prstGeom>
        </p:spPr>
        <p:txBody>
          <a:bodyPr wrap="none">
            <a:spAutoFit/>
          </a:bodyPr>
          <a:lstStyle/>
          <a:p>
            <a:pPr marL="228600" indent="-228600" fontAlgn="base">
              <a:lnSpc>
                <a:spcPct val="150000"/>
              </a:lnSpc>
              <a:buClr>
                <a:schemeClr val="bg1"/>
              </a:buClr>
              <a:buFont typeface="Courier New" panose="02070309020205020404" pitchFamily="49" charset="0"/>
              <a:buChar char="o"/>
            </a:pPr>
            <a:r>
              <a:rPr lang="en-US" sz="1100" dirty="0">
                <a:solidFill>
                  <a:schemeClr val="bg1"/>
                </a:solidFill>
                <a:latin typeface="Microsoft YaHei Light" panose="020B0502040204020203" pitchFamily="34" charset="-122"/>
                <a:ea typeface="Microsoft YaHei Light" panose="020B0502040204020203" pitchFamily="34" charset="-122"/>
              </a:rPr>
              <a:t>Pop up books</a:t>
            </a:r>
          </a:p>
        </p:txBody>
      </p:sp>
    </p:spTree>
    <p:extLst>
      <p:ext uri="{BB962C8B-B14F-4D97-AF65-F5344CB8AC3E}">
        <p14:creationId xmlns:p14="http://schemas.microsoft.com/office/powerpoint/2010/main" val="2254587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67;p2"/>
          <p:cNvPicPr preferRelativeResize="0"/>
          <p:nvPr/>
        </p:nvPicPr>
        <p:blipFill rotWithShape="1">
          <a:blip r:embed="rId2">
            <a:alphaModFix/>
          </a:blip>
          <a:srcRect/>
          <a:stretch/>
        </p:blipFill>
        <p:spPr>
          <a:xfrm>
            <a:off x="75" y="4922232"/>
            <a:ext cx="9143875" cy="242700"/>
          </a:xfrm>
          <a:prstGeom prst="rect">
            <a:avLst/>
          </a:prstGeom>
          <a:noFill/>
          <a:ln>
            <a:noFill/>
          </a:ln>
        </p:spPr>
      </p:pic>
      <p:grpSp>
        <p:nvGrpSpPr>
          <p:cNvPr id="34" name="Grupo 33"/>
          <p:cNvGrpSpPr/>
          <p:nvPr/>
        </p:nvGrpSpPr>
        <p:grpSpPr>
          <a:xfrm>
            <a:off x="1094627" y="886421"/>
            <a:ext cx="6862925" cy="3765179"/>
            <a:chOff x="924685" y="779264"/>
            <a:chExt cx="6862925" cy="3765179"/>
          </a:xfrm>
        </p:grpSpPr>
        <p:grpSp>
          <p:nvGrpSpPr>
            <p:cNvPr id="30" name="Grupo 29"/>
            <p:cNvGrpSpPr/>
            <p:nvPr/>
          </p:nvGrpSpPr>
          <p:grpSpPr>
            <a:xfrm>
              <a:off x="924685" y="793317"/>
              <a:ext cx="3156500" cy="3751126"/>
              <a:chOff x="81722" y="477312"/>
              <a:chExt cx="3156500" cy="3751126"/>
            </a:xfrm>
          </p:grpSpPr>
          <p:sp>
            <p:nvSpPr>
              <p:cNvPr id="12" name="Rounded Rectangle 11">
                <a:extLst>
                  <a:ext uri="{FF2B5EF4-FFF2-40B4-BE49-F238E27FC236}">
                    <a16:creationId xmlns:a16="http://schemas.microsoft.com/office/drawing/2014/main" id="{2D40F433-DB67-4048-99F6-524F44F6402F}"/>
                  </a:ext>
                </a:extLst>
              </p:cNvPr>
              <p:cNvSpPr/>
              <p:nvPr/>
            </p:nvSpPr>
            <p:spPr>
              <a:xfrm>
                <a:off x="444236" y="477312"/>
                <a:ext cx="2431472" cy="123444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14" name="TextBox 13">
                <a:extLst>
                  <a:ext uri="{FF2B5EF4-FFF2-40B4-BE49-F238E27FC236}">
                    <a16:creationId xmlns:a16="http://schemas.microsoft.com/office/drawing/2014/main" id="{4001EBA5-E144-C04B-9DA6-C21C6F258D0F}"/>
                  </a:ext>
                </a:extLst>
              </p:cNvPr>
              <p:cNvSpPr txBox="1"/>
              <p:nvPr/>
            </p:nvSpPr>
            <p:spPr>
              <a:xfrm>
                <a:off x="791329" y="738175"/>
                <a:ext cx="1987590" cy="738664"/>
              </a:xfrm>
              <a:prstGeom prst="rect">
                <a:avLst/>
              </a:prstGeom>
              <a:noFill/>
            </p:spPr>
            <p:txBody>
              <a:bodyPr wrap="square" rtlCol="0">
                <a:spAutoFit/>
              </a:bodyPr>
              <a:lstStyle/>
              <a:p>
                <a:r>
                  <a:rPr lang="en-US" b="1" dirty="0">
                    <a:latin typeface="Microsoft YaHei Light" panose="020B0502040204020203" pitchFamily="34" charset="-122"/>
                    <a:ea typeface="Microsoft YaHei Light" panose="020B0502040204020203" pitchFamily="34" charset="-122"/>
                  </a:rPr>
                  <a:t>Why do Brazilian entrepreneurs look for co-editions?</a:t>
                </a:r>
                <a:endParaRPr lang="en-US" b="1" noProof="1">
                  <a:latin typeface="Microsoft YaHei Light" panose="020B0502040204020203" pitchFamily="34" charset="-122"/>
                  <a:ea typeface="Microsoft YaHei Light" panose="020B0502040204020203" pitchFamily="34" charset="-122"/>
                </a:endParaRPr>
              </a:p>
            </p:txBody>
          </p:sp>
          <p:pic>
            <p:nvPicPr>
              <p:cNvPr id="21" name="Google Shape;92;p6"/>
              <p:cNvPicPr preferRelativeResize="0"/>
              <p:nvPr/>
            </p:nvPicPr>
            <p:blipFill rotWithShape="1">
              <a:blip r:embed="rId3">
                <a:alphaModFix/>
              </a:blip>
              <a:srcRect/>
              <a:stretch/>
            </p:blipFill>
            <p:spPr>
              <a:xfrm>
                <a:off x="81722" y="1561218"/>
                <a:ext cx="3156500" cy="2667220"/>
              </a:xfrm>
              <a:prstGeom prst="rect">
                <a:avLst/>
              </a:prstGeom>
              <a:noFill/>
              <a:ln>
                <a:noFill/>
              </a:ln>
            </p:spPr>
          </p:pic>
          <p:sp>
            <p:nvSpPr>
              <p:cNvPr id="22" name="Oval 10">
                <a:extLst>
                  <a:ext uri="{FF2B5EF4-FFF2-40B4-BE49-F238E27FC236}">
                    <a16:creationId xmlns:a16="http://schemas.microsoft.com/office/drawing/2014/main" id="{939AA7D5-C3F2-B148-9CED-467B344F1BCD}"/>
                  </a:ext>
                </a:extLst>
              </p:cNvPr>
              <p:cNvSpPr/>
              <p:nvPr/>
            </p:nvSpPr>
            <p:spPr>
              <a:xfrm>
                <a:off x="244253" y="892307"/>
                <a:ext cx="399966"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24" name="Retângulo 23"/>
              <p:cNvSpPr/>
              <p:nvPr/>
            </p:nvSpPr>
            <p:spPr>
              <a:xfrm>
                <a:off x="625426" y="1891834"/>
                <a:ext cx="2250282" cy="2031325"/>
              </a:xfrm>
              <a:prstGeom prst="rect">
                <a:avLst/>
              </a:prstGeom>
            </p:spPr>
            <p:txBody>
              <a:bodyPr wrap="square">
                <a:spAutoFit/>
              </a:bodyPr>
              <a:lstStyle/>
              <a:p>
                <a:pPr marL="171450" indent="-171450" fontAlgn="base">
                  <a:lnSpc>
                    <a:spcPct val="150000"/>
                  </a:lnSpc>
                  <a:buClr>
                    <a:schemeClr val="bg1"/>
                  </a:buClr>
                  <a:buFont typeface="Courier New" panose="02070309020205020404" pitchFamily="49" charset="0"/>
                  <a:buChar char="o"/>
                </a:pPr>
                <a:r>
                  <a:rPr lang="en-US" sz="1200" dirty="0">
                    <a:solidFill>
                      <a:schemeClr val="bg1"/>
                    </a:solidFill>
                    <a:latin typeface="Microsoft YaHei Light" panose="020B0502040204020203" pitchFamily="34" charset="-122"/>
                    <a:ea typeface="Microsoft YaHei Light" panose="020B0502040204020203" pitchFamily="34" charset="-122"/>
                  </a:rPr>
                  <a:t>The print runs are low</a:t>
                </a:r>
              </a:p>
              <a:p>
                <a:pPr marL="171450" indent="-171450" fontAlgn="base">
                  <a:lnSpc>
                    <a:spcPct val="150000"/>
                  </a:lnSpc>
                  <a:buClr>
                    <a:schemeClr val="bg1"/>
                  </a:buClr>
                  <a:buFont typeface="Courier New" panose="02070309020205020404" pitchFamily="49" charset="0"/>
                  <a:buChar char="o"/>
                </a:pPr>
                <a:r>
                  <a:rPr lang="en-US" sz="1200" dirty="0">
                    <a:solidFill>
                      <a:schemeClr val="bg1"/>
                    </a:solidFill>
                    <a:latin typeface="Microsoft YaHei Light" panose="020B0502040204020203" pitchFamily="34" charset="-122"/>
                    <a:ea typeface="Microsoft YaHei Light" panose="020B0502040204020203" pitchFamily="34" charset="-122"/>
                  </a:rPr>
                  <a:t>The graphics industry is not competitive</a:t>
                </a:r>
              </a:p>
              <a:p>
                <a:pPr marL="171450" indent="-171450" fontAlgn="base">
                  <a:lnSpc>
                    <a:spcPct val="150000"/>
                  </a:lnSpc>
                  <a:buClr>
                    <a:schemeClr val="bg1"/>
                  </a:buClr>
                  <a:buFont typeface="Courier New" panose="02070309020205020404" pitchFamily="49" charset="0"/>
                  <a:buChar char="o"/>
                </a:pPr>
                <a:r>
                  <a:rPr lang="en-US" sz="1200" dirty="0">
                    <a:solidFill>
                      <a:schemeClr val="bg1"/>
                    </a:solidFill>
                    <a:latin typeface="Microsoft YaHei Light" panose="020B0502040204020203" pitchFamily="34" charset="-122"/>
                    <a:ea typeface="Microsoft YaHei Light" panose="020B0502040204020203" pitchFamily="34" charset="-122"/>
                  </a:rPr>
                  <a:t>Brazilians have the technique and know-how to make some types of books </a:t>
                </a:r>
                <a:endParaRPr lang="pt-BR" sz="1200" dirty="0">
                  <a:solidFill>
                    <a:schemeClr val="bg1"/>
                  </a:solidFill>
                </a:endParaRPr>
              </a:p>
            </p:txBody>
          </p:sp>
        </p:grpSp>
        <p:grpSp>
          <p:nvGrpSpPr>
            <p:cNvPr id="32" name="Grupo 31"/>
            <p:cNvGrpSpPr/>
            <p:nvPr/>
          </p:nvGrpSpPr>
          <p:grpSpPr>
            <a:xfrm>
              <a:off x="4575805" y="779264"/>
              <a:ext cx="3211805" cy="3691027"/>
              <a:chOff x="4645695" y="463259"/>
              <a:chExt cx="3211805" cy="3691027"/>
            </a:xfrm>
          </p:grpSpPr>
          <p:pic>
            <p:nvPicPr>
              <p:cNvPr id="28" name="Google Shape;92;p6"/>
              <p:cNvPicPr preferRelativeResize="0"/>
              <p:nvPr/>
            </p:nvPicPr>
            <p:blipFill rotWithShape="1">
              <a:blip r:embed="rId3">
                <a:alphaModFix/>
              </a:blip>
              <a:srcRect/>
              <a:stretch/>
            </p:blipFill>
            <p:spPr>
              <a:xfrm>
                <a:off x="4645695" y="1561218"/>
                <a:ext cx="3211805" cy="2593068"/>
              </a:xfrm>
              <a:prstGeom prst="rect">
                <a:avLst/>
              </a:prstGeom>
              <a:noFill/>
              <a:ln>
                <a:noFill/>
              </a:ln>
            </p:spPr>
          </p:pic>
          <p:grpSp>
            <p:nvGrpSpPr>
              <p:cNvPr id="31" name="Grupo 30"/>
              <p:cNvGrpSpPr/>
              <p:nvPr/>
            </p:nvGrpSpPr>
            <p:grpSpPr>
              <a:xfrm>
                <a:off x="4855701" y="463259"/>
                <a:ext cx="2663153" cy="3266094"/>
                <a:chOff x="4877132" y="463259"/>
                <a:chExt cx="2663153" cy="3266094"/>
              </a:xfrm>
            </p:grpSpPr>
            <p:sp>
              <p:nvSpPr>
                <p:cNvPr id="16" name="Rounded Rectangle 15">
                  <a:extLst>
                    <a:ext uri="{FF2B5EF4-FFF2-40B4-BE49-F238E27FC236}">
                      <a16:creationId xmlns:a16="http://schemas.microsoft.com/office/drawing/2014/main" id="{E4235B71-2021-984E-9B3D-1B0560AB59C7}"/>
                    </a:ext>
                  </a:extLst>
                </p:cNvPr>
                <p:cNvSpPr/>
                <p:nvPr/>
              </p:nvSpPr>
              <p:spPr>
                <a:xfrm>
                  <a:off x="5108813" y="463259"/>
                  <a:ext cx="2431472" cy="123444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pt-BR" sz="1100" b="1" dirty="0">
                      <a:solidFill>
                        <a:srgbClr val="000000"/>
                      </a:solidFill>
                      <a:latin typeface="Microsoft YaHei Light" panose="020B0502040204020203" pitchFamily="34" charset="-122"/>
                      <a:ea typeface="Microsoft YaHei Light" panose="020B0502040204020203" pitchFamily="34" charset="-122"/>
                      <a:cs typeface="Arial"/>
                    </a:rPr>
                  </a:br>
                  <a:endParaRPr sz="1100" b="1" dirty="0">
                    <a:solidFill>
                      <a:srgbClr val="000000"/>
                    </a:solidFill>
                    <a:latin typeface="Microsoft YaHei Light" panose="020B0502040204020203" pitchFamily="34" charset="-122"/>
                    <a:ea typeface="Microsoft YaHei Light" panose="020B0502040204020203" pitchFamily="34" charset="-122"/>
                    <a:cs typeface="Arial"/>
                  </a:endParaRPr>
                </a:p>
              </p:txBody>
            </p:sp>
            <p:sp>
              <p:nvSpPr>
                <p:cNvPr id="25" name="Oval 10">
                  <a:extLst>
                    <a:ext uri="{FF2B5EF4-FFF2-40B4-BE49-F238E27FC236}">
                      <a16:creationId xmlns:a16="http://schemas.microsoft.com/office/drawing/2014/main" id="{939AA7D5-C3F2-B148-9CED-467B344F1BCD}"/>
                    </a:ext>
                  </a:extLst>
                </p:cNvPr>
                <p:cNvSpPr/>
                <p:nvPr/>
              </p:nvSpPr>
              <p:spPr>
                <a:xfrm>
                  <a:off x="4877132" y="860802"/>
                  <a:ext cx="399966"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27" name="CaixaDeTexto 26"/>
                <p:cNvSpPr txBox="1"/>
                <p:nvPr/>
              </p:nvSpPr>
              <p:spPr>
                <a:xfrm>
                  <a:off x="5358629" y="793317"/>
                  <a:ext cx="1828800" cy="738664"/>
                </a:xfrm>
                <a:prstGeom prst="rect">
                  <a:avLst/>
                </a:prstGeom>
                <a:noFill/>
              </p:spPr>
              <p:txBody>
                <a:bodyPr wrap="square" rtlCol="0">
                  <a:spAutoFit/>
                </a:bodyPr>
                <a:lstStyle/>
                <a:p>
                  <a:r>
                    <a:rPr lang="pt-BR" b="1" dirty="0" err="1">
                      <a:latin typeface="Microsoft YaHei Light" panose="020B0502040204020203" pitchFamily="34" charset="-122"/>
                      <a:ea typeface="Microsoft YaHei Light" panose="020B0502040204020203" pitchFamily="34" charset="-122"/>
                    </a:rPr>
                    <a:t>Obstacles</a:t>
                  </a:r>
                  <a:r>
                    <a:rPr lang="pt-BR" b="1" dirty="0">
                      <a:latin typeface="Microsoft YaHei Light" panose="020B0502040204020203" pitchFamily="34" charset="-122"/>
                      <a:ea typeface="Microsoft YaHei Light" panose="020B0502040204020203" pitchFamily="34" charset="-122"/>
                    </a:rPr>
                    <a:t> for </a:t>
                  </a:r>
                  <a:r>
                    <a:rPr lang="pt-BR" b="1" dirty="0" err="1">
                      <a:latin typeface="Microsoft YaHei Light" panose="020B0502040204020203" pitchFamily="34" charset="-122"/>
                      <a:ea typeface="Microsoft YaHei Light" panose="020B0502040204020203" pitchFamily="34" charset="-122"/>
                    </a:rPr>
                    <a:t>closing</a:t>
                  </a:r>
                  <a:r>
                    <a:rPr lang="pt-BR" b="1" dirty="0">
                      <a:latin typeface="Microsoft YaHei Light" panose="020B0502040204020203" pitchFamily="34" charset="-122"/>
                      <a:ea typeface="Microsoft YaHei Light" panose="020B0502040204020203" pitchFamily="34" charset="-122"/>
                    </a:rPr>
                    <a:t> </a:t>
                  </a:r>
                  <a:r>
                    <a:rPr lang="pt-BR" b="1" dirty="0" err="1">
                      <a:latin typeface="Microsoft YaHei Light" panose="020B0502040204020203" pitchFamily="34" charset="-122"/>
                      <a:ea typeface="Microsoft YaHei Light" panose="020B0502040204020203" pitchFamily="34" charset="-122"/>
                    </a:rPr>
                    <a:t>partnerships</a:t>
                  </a:r>
                  <a:endParaRPr lang="pt-BR" b="1" dirty="0">
                    <a:latin typeface="Microsoft YaHei Light" panose="020B0502040204020203" pitchFamily="34" charset="-122"/>
                    <a:ea typeface="Microsoft YaHei Light" panose="020B0502040204020203" pitchFamily="34" charset="-122"/>
                  </a:endParaRPr>
                </a:p>
                <a:p>
                  <a:endParaRPr lang="pt-BR" b="1" dirty="0">
                    <a:latin typeface="Microsoft YaHei Light" panose="020B0502040204020203" pitchFamily="34" charset="-122"/>
                    <a:ea typeface="Microsoft YaHei Light" panose="020B0502040204020203" pitchFamily="34" charset="-122"/>
                  </a:endParaRPr>
                </a:p>
              </p:txBody>
            </p:sp>
            <p:sp>
              <p:nvSpPr>
                <p:cNvPr id="29" name="Retângulo 28"/>
                <p:cNvSpPr/>
                <p:nvPr/>
              </p:nvSpPr>
              <p:spPr>
                <a:xfrm>
                  <a:off x="5277098" y="1975027"/>
                  <a:ext cx="2250282" cy="1754326"/>
                </a:xfrm>
                <a:prstGeom prst="rect">
                  <a:avLst/>
                </a:prstGeom>
              </p:spPr>
              <p:txBody>
                <a:bodyPr wrap="square">
                  <a:spAutoFit/>
                </a:bodyPr>
                <a:lstStyle/>
                <a:p>
                  <a:pPr marL="171450" indent="-171450" fontAlgn="base">
                    <a:lnSpc>
                      <a:spcPct val="150000"/>
                    </a:lnSpc>
                    <a:buClr>
                      <a:schemeClr val="bg1"/>
                    </a:buClr>
                    <a:buFont typeface="Courier New" panose="02070309020205020404" pitchFamily="49" charset="0"/>
                    <a:buChar char="o"/>
                  </a:pPr>
                  <a:r>
                    <a:rPr lang="en-US" sz="1200" dirty="0">
                      <a:solidFill>
                        <a:schemeClr val="bg1"/>
                      </a:solidFill>
                      <a:latin typeface="Microsoft YaHei Light" panose="020B0502040204020203" pitchFamily="34" charset="-122"/>
                      <a:ea typeface="Microsoft YaHei Light" panose="020B0502040204020203" pitchFamily="34" charset="-122"/>
                    </a:rPr>
                    <a:t>Real devaluation</a:t>
                  </a:r>
                </a:p>
                <a:p>
                  <a:pPr marL="171450" indent="-171450" fontAlgn="base">
                    <a:lnSpc>
                      <a:spcPct val="150000"/>
                    </a:lnSpc>
                    <a:buClr>
                      <a:schemeClr val="bg1"/>
                    </a:buClr>
                    <a:buFont typeface="Courier New" panose="02070309020205020404" pitchFamily="49" charset="0"/>
                    <a:buChar char="o"/>
                  </a:pPr>
                  <a:r>
                    <a:rPr lang="en-US" sz="1200" dirty="0">
                      <a:solidFill>
                        <a:schemeClr val="bg1"/>
                      </a:solidFill>
                      <a:latin typeface="Microsoft YaHei Light" panose="020B0502040204020203" pitchFamily="34" charset="-122"/>
                      <a:ea typeface="Microsoft YaHei Light" panose="020B0502040204020203" pitchFamily="34" charset="-122"/>
                    </a:rPr>
                    <a:t>Unpredictable exchange rate (economic forecasts for 2022 and 2023 are not good)</a:t>
                  </a:r>
                </a:p>
                <a:p>
                  <a:pPr marL="171450" indent="-171450" fontAlgn="base">
                    <a:lnSpc>
                      <a:spcPct val="150000"/>
                    </a:lnSpc>
                    <a:buClr>
                      <a:schemeClr val="bg1"/>
                    </a:buClr>
                    <a:buFont typeface="Courier New" panose="02070309020205020404" pitchFamily="49" charset="0"/>
                    <a:buChar char="o"/>
                  </a:pPr>
                  <a:r>
                    <a:rPr lang="en-US" sz="1200" dirty="0">
                      <a:solidFill>
                        <a:schemeClr val="bg1"/>
                      </a:solidFill>
                      <a:latin typeface="Microsoft YaHei Light" panose="020B0502040204020203" pitchFamily="34" charset="-122"/>
                      <a:ea typeface="Microsoft YaHei Light" panose="020B0502040204020203" pitchFamily="34" charset="-122"/>
                    </a:rPr>
                    <a:t>High interest rate</a:t>
                  </a:r>
                </a:p>
              </p:txBody>
            </p:sp>
          </p:grpSp>
        </p:grpSp>
      </p:grpSp>
    </p:spTree>
    <p:extLst>
      <p:ext uri="{BB962C8B-B14F-4D97-AF65-F5344CB8AC3E}">
        <p14:creationId xmlns:p14="http://schemas.microsoft.com/office/powerpoint/2010/main" val="2003840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p:cNvPicPr preferRelativeResize="0"/>
          <p:nvPr/>
        </p:nvPicPr>
        <p:blipFill rotWithShape="1">
          <a:blip r:embed="rId3">
            <a:alphaModFix/>
          </a:blip>
          <a:srcRect l="714"/>
          <a:stretch/>
        </p:blipFill>
        <p:spPr>
          <a:xfrm>
            <a:off x="0" y="0"/>
            <a:ext cx="9144000" cy="5180525"/>
          </a:xfrm>
          <a:prstGeom prst="rect">
            <a:avLst/>
          </a:prstGeom>
          <a:noFill/>
          <a:ln>
            <a:noFill/>
          </a:ln>
        </p:spPr>
      </p:pic>
      <p:sp>
        <p:nvSpPr>
          <p:cNvPr id="60" name="Google Shape;60;p1"/>
          <p:cNvSpPr txBox="1"/>
          <p:nvPr/>
        </p:nvSpPr>
        <p:spPr>
          <a:xfrm>
            <a:off x="2495887" y="2496652"/>
            <a:ext cx="6805200" cy="800189"/>
          </a:xfrm>
          <a:prstGeom prst="rect">
            <a:avLst/>
          </a:prstGeom>
          <a:noFill/>
          <a:ln>
            <a:noFill/>
          </a:ln>
        </p:spPr>
        <p:txBody>
          <a:bodyPr spcFirstLastPara="1" wrap="square" lIns="91425" tIns="91425" rIns="91425" bIns="91425" anchor="t" anchorCtr="0">
            <a:spAutoFit/>
          </a:bodyPr>
          <a:lstStyle/>
          <a:p>
            <a:r>
              <a:rPr lang="pt-BR" sz="4000" b="1" dirty="0">
                <a:solidFill>
                  <a:schemeClr val="lt1"/>
                </a:solidFill>
              </a:rPr>
              <a:t>RIGHTS</a:t>
            </a:r>
            <a:endParaRPr sz="40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924927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803391" y="748333"/>
            <a:ext cx="3213474" cy="3873931"/>
            <a:chOff x="881123" y="1322050"/>
            <a:chExt cx="3213474" cy="3873931"/>
          </a:xfrm>
        </p:grpSpPr>
        <p:sp>
          <p:nvSpPr>
            <p:cNvPr id="17" name="Rounded Rectangle 16">
              <a:extLst>
                <a:ext uri="{FF2B5EF4-FFF2-40B4-BE49-F238E27FC236}">
                  <a16:creationId xmlns:a16="http://schemas.microsoft.com/office/drawing/2014/main" id="{CC98BB53-F0E7-104D-ACC9-CEA6C2EFBA6E}"/>
                </a:ext>
              </a:extLst>
            </p:cNvPr>
            <p:cNvSpPr/>
            <p:nvPr/>
          </p:nvSpPr>
          <p:spPr>
            <a:xfrm>
              <a:off x="881123" y="3629367"/>
              <a:ext cx="3118528" cy="1566614"/>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grpSp>
          <p:nvGrpSpPr>
            <p:cNvPr id="9" name="Grupo 8"/>
            <p:cNvGrpSpPr/>
            <p:nvPr/>
          </p:nvGrpSpPr>
          <p:grpSpPr>
            <a:xfrm>
              <a:off x="881123" y="1322050"/>
              <a:ext cx="3213474" cy="3791480"/>
              <a:chOff x="908626" y="1307301"/>
              <a:chExt cx="3213474" cy="3791480"/>
            </a:xfrm>
          </p:grpSpPr>
          <p:sp>
            <p:nvSpPr>
              <p:cNvPr id="8" name="TextBox 7">
                <a:extLst>
                  <a:ext uri="{FF2B5EF4-FFF2-40B4-BE49-F238E27FC236}">
                    <a16:creationId xmlns:a16="http://schemas.microsoft.com/office/drawing/2014/main" id="{5CCDF11D-A8A4-2E4A-B582-4066AC2688C5}"/>
                  </a:ext>
                </a:extLst>
              </p:cNvPr>
              <p:cNvSpPr txBox="1"/>
              <p:nvPr/>
            </p:nvSpPr>
            <p:spPr>
              <a:xfrm>
                <a:off x="908626" y="1307301"/>
                <a:ext cx="2593853" cy="461665"/>
              </a:xfrm>
              <a:prstGeom prst="rect">
                <a:avLst/>
              </a:prstGeom>
              <a:noFill/>
            </p:spPr>
            <p:txBody>
              <a:bodyPr wrap="squar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Rights</a:t>
                </a:r>
              </a:p>
            </p:txBody>
          </p:sp>
          <p:sp>
            <p:nvSpPr>
              <p:cNvPr id="10" name="Rectangle 9">
                <a:extLst>
                  <a:ext uri="{FF2B5EF4-FFF2-40B4-BE49-F238E27FC236}">
                    <a16:creationId xmlns:a16="http://schemas.microsoft.com/office/drawing/2014/main" id="{FDF77CAB-C388-0F45-98D0-DF0A572F7601}"/>
                  </a:ext>
                </a:extLst>
              </p:cNvPr>
              <p:cNvSpPr/>
              <p:nvPr/>
            </p:nvSpPr>
            <p:spPr>
              <a:xfrm>
                <a:off x="908626" y="1756243"/>
                <a:ext cx="3213474" cy="2839239"/>
              </a:xfrm>
              <a:prstGeom prst="rect">
                <a:avLst/>
              </a:prstGeom>
            </p:spPr>
            <p:txBody>
              <a:bodyPr wrap="square">
                <a:spAutoFit/>
              </a:bodyPr>
              <a:lstStyle/>
              <a:p>
                <a:pPr>
                  <a:lnSpc>
                    <a:spcPct val="150000"/>
                  </a:lnSpc>
                </a:pPr>
                <a:br>
                  <a:rPr lang="en-US" sz="900" dirty="0"/>
                </a:br>
                <a:r>
                  <a:rPr lang="en-US" sz="1100" dirty="0">
                    <a:latin typeface="Microsoft YaHei Light" panose="020B0502040204020203" pitchFamily="34" charset="-122"/>
                    <a:ea typeface="Microsoft YaHei Light" panose="020B0502040204020203" pitchFamily="34" charset="-122"/>
                  </a:rPr>
                  <a:t>Brazilian books by contemporary and classic authors have drawn attention in the foreign market. Brazilian publishers are used to both selling and buying rights and are quite involved in this market. The practices do not diverge from the usual.</a:t>
                </a:r>
              </a:p>
              <a:p>
                <a:pPr>
                  <a:lnSpc>
                    <a:spcPct val="150000"/>
                  </a:lnSpc>
                </a:pPr>
                <a:endParaRPr lang="en-US" sz="1100" dirty="0">
                  <a:latin typeface="Microsoft YaHei Light" panose="020B0502040204020203" pitchFamily="34" charset="-122"/>
                  <a:ea typeface="Microsoft YaHei Light" panose="020B0502040204020203" pitchFamily="34" charset="-122"/>
                </a:endParaRPr>
              </a:p>
              <a:p>
                <a:pPr>
                  <a:lnSpc>
                    <a:spcPct val="150000"/>
                  </a:lnSpc>
                </a:pPr>
                <a:endParaRPr lang="en-US" sz="1100" dirty="0">
                  <a:latin typeface="Microsoft YaHei Light" panose="020B0502040204020203" pitchFamily="34" charset="-122"/>
                  <a:ea typeface="Microsoft YaHei Light" panose="020B0502040204020203" pitchFamily="34" charset="-122"/>
                </a:endParaRPr>
              </a:p>
              <a:p>
                <a:pPr>
                  <a:lnSpc>
                    <a:spcPct val="150000"/>
                  </a:lnSpc>
                </a:pPr>
                <a:br>
                  <a:rPr lang="en-US" sz="1100" dirty="0">
                    <a:latin typeface="Microsoft YaHei Light" panose="020B0502040204020203" pitchFamily="34" charset="-122"/>
                    <a:ea typeface="Microsoft YaHei Light" panose="020B0502040204020203" pitchFamily="34" charset="-122"/>
                  </a:rPr>
                </a:br>
                <a:endParaRPr lang="en-US" sz="1100" noProof="1">
                  <a:latin typeface="Microsoft YaHei Light" panose="020B0502040204020203" pitchFamily="34" charset="-122"/>
                  <a:ea typeface="Microsoft YaHei Light" panose="020B0502040204020203" pitchFamily="34" charset="-122"/>
                </a:endParaRPr>
              </a:p>
            </p:txBody>
          </p:sp>
          <p:sp>
            <p:nvSpPr>
              <p:cNvPr id="12" name="TextBox 11">
                <a:extLst>
                  <a:ext uri="{FF2B5EF4-FFF2-40B4-BE49-F238E27FC236}">
                    <a16:creationId xmlns:a16="http://schemas.microsoft.com/office/drawing/2014/main" id="{75AC80F9-C1E5-2048-83DD-094DECCF1E7A}"/>
                  </a:ext>
                </a:extLst>
              </p:cNvPr>
              <p:cNvSpPr txBox="1"/>
              <p:nvPr/>
            </p:nvSpPr>
            <p:spPr>
              <a:xfrm>
                <a:off x="1131147" y="3650929"/>
                <a:ext cx="780984" cy="230832"/>
              </a:xfrm>
              <a:prstGeom prst="rect">
                <a:avLst/>
              </a:prstGeom>
              <a:noFill/>
            </p:spPr>
            <p:txBody>
              <a:bodyPr wrap="none" rtlCol="0">
                <a:spAutoFit/>
              </a:bodyPr>
              <a:lstStyle/>
              <a:p>
                <a:pPr algn="ctr"/>
                <a:r>
                  <a:rPr lang="en-US"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sp>
            <p:nvSpPr>
              <p:cNvPr id="18" name="Rectangle 17">
                <a:extLst>
                  <a:ext uri="{FF2B5EF4-FFF2-40B4-BE49-F238E27FC236}">
                    <a16:creationId xmlns:a16="http://schemas.microsoft.com/office/drawing/2014/main" id="{906FE08C-BA35-1146-BB44-EB582ED23A43}"/>
                  </a:ext>
                </a:extLst>
              </p:cNvPr>
              <p:cNvSpPr/>
              <p:nvPr/>
            </p:nvSpPr>
            <p:spPr>
              <a:xfrm>
                <a:off x="1089179" y="3736870"/>
                <a:ext cx="2723662" cy="1361911"/>
              </a:xfrm>
              <a:prstGeom prst="rect">
                <a:avLst/>
              </a:prstGeom>
            </p:spPr>
            <p:txBody>
              <a:bodyPr wrap="square">
                <a:spAutoFit/>
              </a:bodyPr>
              <a:lstStyle/>
              <a:p>
                <a:pPr algn="just">
                  <a:lnSpc>
                    <a:spcPct val="150000"/>
                  </a:lnSpc>
                </a:pPr>
                <a:r>
                  <a:rPr lang="en-US" sz="1100" dirty="0">
                    <a:latin typeface="Microsoft YaHei Light" panose="020B0502040204020203" pitchFamily="34" charset="-122"/>
                    <a:ea typeface="Microsoft YaHei Light" panose="020B0502040204020203" pitchFamily="34" charset="-122"/>
                  </a:rPr>
                  <a:t>In 2021, the 58 publishing houses participating in Brazilian Publishers alone ended the year with </a:t>
                </a:r>
                <a:r>
                  <a:rPr lang="en-US" sz="1100" b="1" dirty="0">
                    <a:latin typeface="Microsoft YaHei Light" panose="020B0502040204020203" pitchFamily="34" charset="-122"/>
                    <a:ea typeface="Microsoft YaHei Light" panose="020B0502040204020203" pitchFamily="34" charset="-122"/>
                  </a:rPr>
                  <a:t>USD 450,000 in rights negotiated with the international market. </a:t>
                </a:r>
                <a:endParaRPr lang="en-US" sz="1100" b="1" noProof="1">
                  <a:latin typeface="Microsoft YaHei Light" panose="020B0502040204020203" pitchFamily="34" charset="-122"/>
                  <a:ea typeface="Microsoft YaHei Light" panose="020B0502040204020203" pitchFamily="34" charset="-122"/>
                </a:endParaRPr>
              </a:p>
            </p:txBody>
          </p:sp>
        </p:grpSp>
      </p:grpSp>
      <p:pic>
        <p:nvPicPr>
          <p:cNvPr id="22" name="Google Shape;98;p7"/>
          <p:cNvPicPr preferRelativeResize="0"/>
          <p:nvPr/>
        </p:nvPicPr>
        <p:blipFill rotWithShape="1">
          <a:blip r:embed="rId2">
            <a:alphaModFix/>
          </a:blip>
          <a:srcRect r="29173" b="22758"/>
          <a:stretch/>
        </p:blipFill>
        <p:spPr>
          <a:xfrm rot="10800000">
            <a:off x="-506747" y="-337789"/>
            <a:ext cx="1814365" cy="1496619"/>
          </a:xfrm>
          <a:prstGeom prst="rect">
            <a:avLst/>
          </a:prstGeom>
          <a:noFill/>
          <a:ln>
            <a:noFill/>
          </a:ln>
        </p:spPr>
      </p:pic>
      <p:pic>
        <p:nvPicPr>
          <p:cNvPr id="24" name="Google Shape;80;p4"/>
          <p:cNvPicPr preferRelativeResize="0"/>
          <p:nvPr/>
        </p:nvPicPr>
        <p:blipFill>
          <a:blip r:embed="rId3">
            <a:alphaModFix/>
          </a:blip>
          <a:stretch>
            <a:fillRect/>
          </a:stretch>
        </p:blipFill>
        <p:spPr>
          <a:xfrm rot="20466350">
            <a:off x="6642065" y="-180921"/>
            <a:ext cx="3440934" cy="3237004"/>
          </a:xfrm>
          <a:prstGeom prst="rect">
            <a:avLst/>
          </a:prstGeom>
          <a:noFill/>
          <a:ln>
            <a:noFill/>
          </a:ln>
        </p:spPr>
      </p:pic>
      <p:grpSp>
        <p:nvGrpSpPr>
          <p:cNvPr id="29" name="Grupo 28"/>
          <p:cNvGrpSpPr/>
          <p:nvPr/>
        </p:nvGrpSpPr>
        <p:grpSpPr>
          <a:xfrm>
            <a:off x="4016865" y="2267500"/>
            <a:ext cx="3941092" cy="2354764"/>
            <a:chOff x="4632930" y="2388426"/>
            <a:chExt cx="3518827" cy="2053235"/>
          </a:xfrm>
        </p:grpSpPr>
        <p:pic>
          <p:nvPicPr>
            <p:cNvPr id="25" name="Picture 7">
              <a:extLst>
                <a:ext uri="{FF2B5EF4-FFF2-40B4-BE49-F238E27FC236}">
                  <a16:creationId xmlns:a16="http://schemas.microsoft.com/office/drawing/2014/main" id="{86131080-5C0F-EF4E-809D-79001C6DA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930" y="2388426"/>
              <a:ext cx="3518827" cy="2053235"/>
            </a:xfrm>
            <a:prstGeom prst="rect">
              <a:avLst/>
            </a:prstGeom>
          </p:spPr>
        </p:pic>
        <p:grpSp>
          <p:nvGrpSpPr>
            <p:cNvPr id="28" name="Grupo 27"/>
            <p:cNvGrpSpPr/>
            <p:nvPr/>
          </p:nvGrpSpPr>
          <p:grpSpPr>
            <a:xfrm>
              <a:off x="5134355" y="2724929"/>
              <a:ext cx="2522759" cy="1332763"/>
              <a:chOff x="5134355" y="2724929"/>
              <a:chExt cx="2522759" cy="1332763"/>
            </a:xfrm>
          </p:grpSpPr>
          <p:pic>
            <p:nvPicPr>
              <p:cNvPr id="16" name="Imagem 15"/>
              <p:cNvPicPr>
                <a:picLocks noChangeAspect="1"/>
              </p:cNvPicPr>
              <p:nvPr/>
            </p:nvPicPr>
            <p:blipFill rotWithShape="1">
              <a:blip r:embed="rId5"/>
              <a:srcRect l="23711" t="43011" r="35630" b="29800"/>
              <a:stretch/>
            </p:blipFill>
            <p:spPr>
              <a:xfrm>
                <a:off x="5134355" y="3108782"/>
                <a:ext cx="2522759" cy="948910"/>
              </a:xfrm>
              <a:prstGeom prst="rect">
                <a:avLst/>
              </a:prstGeom>
            </p:spPr>
          </p:pic>
          <p:pic>
            <p:nvPicPr>
              <p:cNvPr id="27" name="Imagem 26"/>
              <p:cNvPicPr>
                <a:picLocks noChangeAspect="1"/>
              </p:cNvPicPr>
              <p:nvPr/>
            </p:nvPicPr>
            <p:blipFill rotWithShape="1">
              <a:blip r:embed="rId6"/>
              <a:srcRect l="80" t="46021" r="1511" b="26021"/>
              <a:stretch/>
            </p:blipFill>
            <p:spPr>
              <a:xfrm>
                <a:off x="5134355" y="2724929"/>
                <a:ext cx="2402071" cy="383853"/>
              </a:xfrm>
              <a:prstGeom prst="rect">
                <a:avLst/>
              </a:prstGeom>
            </p:spPr>
          </p:pic>
        </p:grpSp>
      </p:grpSp>
      <p:pic>
        <p:nvPicPr>
          <p:cNvPr id="30" name="Google Shape;74;p3"/>
          <p:cNvPicPr preferRelativeResize="0"/>
          <p:nvPr/>
        </p:nvPicPr>
        <p:blipFill rotWithShape="1">
          <a:blip r:embed="rId7">
            <a:alphaModFix/>
          </a:blip>
          <a:srcRect/>
          <a:stretch/>
        </p:blipFill>
        <p:spPr>
          <a:xfrm>
            <a:off x="-1" y="4980575"/>
            <a:ext cx="9144000" cy="242700"/>
          </a:xfrm>
          <a:prstGeom prst="rect">
            <a:avLst/>
          </a:prstGeom>
          <a:noFill/>
          <a:ln>
            <a:noFill/>
          </a:ln>
        </p:spPr>
      </p:pic>
    </p:spTree>
    <p:extLst>
      <p:ext uri="{BB962C8B-B14F-4D97-AF65-F5344CB8AC3E}">
        <p14:creationId xmlns:p14="http://schemas.microsoft.com/office/powerpoint/2010/main" val="31237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79;p4"/>
          <p:cNvPicPr preferRelativeResize="0"/>
          <p:nvPr/>
        </p:nvPicPr>
        <p:blipFill rotWithShape="1">
          <a:blip r:embed="rId2">
            <a:alphaModFix/>
          </a:blip>
          <a:srcRect/>
          <a:stretch/>
        </p:blipFill>
        <p:spPr>
          <a:xfrm>
            <a:off x="0" y="0"/>
            <a:ext cx="9143875" cy="5143500"/>
          </a:xfrm>
          <a:prstGeom prst="rect">
            <a:avLst/>
          </a:prstGeom>
          <a:noFill/>
          <a:ln>
            <a:noFill/>
          </a:ln>
        </p:spPr>
      </p:pic>
      <p:sp>
        <p:nvSpPr>
          <p:cNvPr id="10" name="Rectangle 9">
            <a:extLst>
              <a:ext uri="{FF2B5EF4-FFF2-40B4-BE49-F238E27FC236}">
                <a16:creationId xmlns:a16="http://schemas.microsoft.com/office/drawing/2014/main" id="{FDF77CAB-C388-0F45-98D0-DF0A572F7601}"/>
              </a:ext>
            </a:extLst>
          </p:cNvPr>
          <p:cNvSpPr/>
          <p:nvPr/>
        </p:nvSpPr>
        <p:spPr>
          <a:xfrm>
            <a:off x="4600081" y="1287613"/>
            <a:ext cx="4239634" cy="2031325"/>
          </a:xfrm>
          <a:prstGeom prst="rect">
            <a:avLst/>
          </a:prstGeom>
        </p:spPr>
        <p:txBody>
          <a:bodyPr wrap="square">
            <a:spAutoFit/>
          </a:bodyPr>
          <a:lstStyle/>
          <a:p>
            <a:pPr>
              <a:lnSpc>
                <a:spcPct val="150000"/>
              </a:lnSpc>
            </a:pPr>
            <a:r>
              <a:rPr lang="en-US" sz="1200" dirty="0">
                <a:latin typeface="Microsoft YaHei Light" panose="020B0502040204020203" pitchFamily="34" charset="-122"/>
                <a:ea typeface="Microsoft YaHei Light" panose="020B0502040204020203" pitchFamily="34" charset="-122"/>
              </a:rPr>
              <a:t>The book has been a sales phenomenon in Brazil, with more than 165,000 physical and digital copies sold since its launch in 2019.</a:t>
            </a:r>
          </a:p>
          <a:p>
            <a:pPr>
              <a:lnSpc>
                <a:spcPct val="150000"/>
              </a:lnSpc>
            </a:pPr>
            <a:br>
              <a:rPr lang="en-US" sz="1200" dirty="0">
                <a:latin typeface="Microsoft YaHei Light" panose="020B0502040204020203" pitchFamily="34" charset="-122"/>
                <a:ea typeface="Microsoft YaHei Light" panose="020B0502040204020203" pitchFamily="34" charset="-122"/>
              </a:rPr>
            </a:br>
            <a:r>
              <a:rPr lang="en-US" sz="1200" dirty="0">
                <a:latin typeface="Microsoft YaHei Light" panose="020B0502040204020203" pitchFamily="34" charset="-122"/>
                <a:ea typeface="Microsoft YaHei Light" panose="020B0502040204020203" pitchFamily="34" charset="-122"/>
              </a:rPr>
              <a:t>The title had its rights sold to Italy, Mexico, Peru, Slovakia, Bulgaria, Croatia, France, Germany and United States. It will soon also become a television show in Brazil.</a:t>
            </a:r>
          </a:p>
        </p:txBody>
      </p:sp>
      <p:pic>
        <p:nvPicPr>
          <p:cNvPr id="22" name="Google Shape;98;p7"/>
          <p:cNvPicPr preferRelativeResize="0"/>
          <p:nvPr/>
        </p:nvPicPr>
        <p:blipFill rotWithShape="1">
          <a:blip r:embed="rId3">
            <a:alphaModFix/>
          </a:blip>
          <a:srcRect r="29173" b="22758"/>
          <a:stretch/>
        </p:blipFill>
        <p:spPr>
          <a:xfrm rot="10800000">
            <a:off x="-506747" y="-337789"/>
            <a:ext cx="1814365" cy="1496619"/>
          </a:xfrm>
          <a:prstGeom prst="rect">
            <a:avLst/>
          </a:prstGeom>
          <a:noFill/>
          <a:ln>
            <a:noFill/>
          </a:ln>
        </p:spPr>
      </p:pic>
      <p:pic>
        <p:nvPicPr>
          <p:cNvPr id="21" name="Google Shape;105;p8"/>
          <p:cNvPicPr preferRelativeResize="0"/>
          <p:nvPr/>
        </p:nvPicPr>
        <p:blipFill>
          <a:blip r:embed="rId4">
            <a:alphaModFix/>
          </a:blip>
          <a:stretch>
            <a:fillRect/>
          </a:stretch>
        </p:blipFill>
        <p:spPr>
          <a:xfrm>
            <a:off x="-64846" y="757238"/>
            <a:ext cx="4472509" cy="4067595"/>
          </a:xfrm>
          <a:prstGeom prst="rect">
            <a:avLst/>
          </a:prstGeom>
          <a:noFill/>
          <a:ln>
            <a:noFill/>
          </a:ln>
        </p:spPr>
      </p:pic>
      <p:sp>
        <p:nvSpPr>
          <p:cNvPr id="17" name="Rounded Rectangle 16">
            <a:extLst>
              <a:ext uri="{FF2B5EF4-FFF2-40B4-BE49-F238E27FC236}">
                <a16:creationId xmlns:a16="http://schemas.microsoft.com/office/drawing/2014/main" id="{CC98BB53-F0E7-104D-ACC9-CEA6C2EFBA6E}"/>
              </a:ext>
            </a:extLst>
          </p:cNvPr>
          <p:cNvSpPr/>
          <p:nvPr/>
        </p:nvSpPr>
        <p:spPr>
          <a:xfrm>
            <a:off x="2789642" y="3415712"/>
            <a:ext cx="3930256" cy="1586005"/>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23" name="Rectangle 9">
            <a:extLst>
              <a:ext uri="{FF2B5EF4-FFF2-40B4-BE49-F238E27FC236}">
                <a16:creationId xmlns:a16="http://schemas.microsoft.com/office/drawing/2014/main" id="{FDF77CAB-C388-0F45-98D0-DF0A572F7601}"/>
              </a:ext>
            </a:extLst>
          </p:cNvPr>
          <p:cNvSpPr/>
          <p:nvPr/>
        </p:nvSpPr>
        <p:spPr>
          <a:xfrm>
            <a:off x="3040365" y="3609259"/>
            <a:ext cx="3679533" cy="1615827"/>
          </a:xfrm>
          <a:prstGeom prst="rect">
            <a:avLst/>
          </a:prstGeom>
        </p:spPr>
        <p:txBody>
          <a:bodyPr wrap="square">
            <a:spAutoFit/>
          </a:bodyPr>
          <a:lstStyle/>
          <a:p>
            <a:r>
              <a:rPr lang="en-US" sz="1100" dirty="0">
                <a:latin typeface="Microsoft YaHei Light" panose="020B0502040204020203" pitchFamily="34" charset="-122"/>
                <a:ea typeface="Microsoft YaHei Light" panose="020B0502040204020203" pitchFamily="34" charset="-122"/>
              </a:rPr>
              <a:t>The success is based on the fact that, in addition to its profound literary beauty and </a:t>
            </a:r>
            <a:r>
              <a:rPr lang="en-US" sz="1100" dirty="0" err="1">
                <a:latin typeface="Microsoft YaHei Light" panose="020B0502040204020203" pitchFamily="34" charset="-122"/>
                <a:ea typeface="Microsoft YaHei Light" panose="020B0502040204020203" pitchFamily="34" charset="-122"/>
              </a:rPr>
              <a:t>Itamar’s</a:t>
            </a:r>
            <a:r>
              <a:rPr lang="en-US" sz="1100" dirty="0">
                <a:latin typeface="Microsoft YaHei Light" panose="020B0502040204020203" pitchFamily="34" charset="-122"/>
                <a:ea typeface="Microsoft YaHei Light" panose="020B0502040204020203" pitchFamily="34" charset="-122"/>
              </a:rPr>
              <a:t> beautiful writing, it is a story that strikes the reader by showing the insides of Brazil.” </a:t>
            </a:r>
          </a:p>
          <a:p>
            <a:br>
              <a:rPr lang="en-US" sz="1100" dirty="0">
                <a:latin typeface="Microsoft YaHei Light" panose="020B0502040204020203" pitchFamily="34" charset="-122"/>
                <a:ea typeface="Microsoft YaHei Light" panose="020B0502040204020203" pitchFamily="34" charset="-122"/>
              </a:rPr>
            </a:br>
            <a:r>
              <a:rPr lang="en-US" sz="1100" dirty="0">
                <a:latin typeface="Microsoft YaHei Light" panose="020B0502040204020203" pitchFamily="34" charset="-122"/>
                <a:ea typeface="Microsoft YaHei Light" panose="020B0502040204020203" pitchFamily="34" charset="-122"/>
              </a:rPr>
              <a:t>Ricardo Sánchez </a:t>
            </a:r>
            <a:r>
              <a:rPr lang="en-US" sz="1100" dirty="0" err="1">
                <a:latin typeface="Microsoft YaHei Light" panose="020B0502040204020203" pitchFamily="34" charset="-122"/>
                <a:ea typeface="Microsoft YaHei Light" panose="020B0502040204020203" pitchFamily="34" charset="-122"/>
              </a:rPr>
              <a:t>Riancho</a:t>
            </a:r>
            <a:r>
              <a:rPr lang="en-US" sz="1100" dirty="0">
                <a:latin typeface="Microsoft YaHei Light" panose="020B0502040204020203" pitchFamily="34" charset="-122"/>
                <a:ea typeface="Microsoft YaHei Light" panose="020B0502040204020203" pitchFamily="34" charset="-122"/>
              </a:rPr>
              <a:t>, founder and CEO of </a:t>
            </a:r>
            <a:r>
              <a:rPr lang="en-US" sz="1100" dirty="0" err="1">
                <a:latin typeface="Microsoft YaHei Light" panose="020B0502040204020203" pitchFamily="34" charset="-122"/>
                <a:ea typeface="Microsoft YaHei Light" panose="020B0502040204020203" pitchFamily="34" charset="-122"/>
              </a:rPr>
              <a:t>Textofilia</a:t>
            </a:r>
            <a:r>
              <a:rPr lang="en-US" sz="1100" dirty="0">
                <a:latin typeface="Microsoft YaHei Light" panose="020B0502040204020203" pitchFamily="34" charset="-122"/>
                <a:ea typeface="Microsoft YaHei Light" panose="020B0502040204020203" pitchFamily="34" charset="-122"/>
              </a:rPr>
              <a:t>.</a:t>
            </a:r>
          </a:p>
          <a:p>
            <a:br>
              <a:rPr lang="en-US" sz="1100" dirty="0"/>
            </a:br>
            <a:endParaRPr lang="en-US" sz="1100" dirty="0">
              <a:latin typeface="Microsoft YaHei Light" panose="020B0502040204020203" pitchFamily="34" charset="-122"/>
              <a:ea typeface="Microsoft YaHei Light" panose="020B0502040204020203" pitchFamily="34" charset="-122"/>
            </a:endParaRPr>
          </a:p>
        </p:txBody>
      </p:sp>
      <p:sp>
        <p:nvSpPr>
          <p:cNvPr id="2" name="CaixaDeTexto 1"/>
          <p:cNvSpPr txBox="1"/>
          <p:nvPr/>
        </p:nvSpPr>
        <p:spPr>
          <a:xfrm>
            <a:off x="2789642" y="3443195"/>
            <a:ext cx="1153897" cy="830997"/>
          </a:xfrm>
          <a:prstGeom prst="rect">
            <a:avLst/>
          </a:prstGeom>
          <a:noFill/>
        </p:spPr>
        <p:txBody>
          <a:bodyPr wrap="square" rtlCol="0">
            <a:spAutoFit/>
          </a:bodyPr>
          <a:lstStyle/>
          <a:p>
            <a:r>
              <a:rPr lang="en-US" sz="4800" b="1" dirty="0">
                <a:latin typeface="Microsoft YaHei Light" panose="020B0502040204020203" pitchFamily="34" charset="-122"/>
                <a:ea typeface="Microsoft YaHei Light" panose="020B0502040204020203" pitchFamily="34" charset="-122"/>
              </a:rPr>
              <a:t>“</a:t>
            </a:r>
            <a:endParaRPr lang="pt-BR" sz="4800" b="1" dirty="0"/>
          </a:p>
        </p:txBody>
      </p:sp>
      <p:sp>
        <p:nvSpPr>
          <p:cNvPr id="26" name="TextBox 7">
            <a:extLst>
              <a:ext uri="{FF2B5EF4-FFF2-40B4-BE49-F238E27FC236}">
                <a16:creationId xmlns:a16="http://schemas.microsoft.com/office/drawing/2014/main" id="{5CCDF11D-A8A4-2E4A-B582-4066AC2688C5}"/>
              </a:ext>
            </a:extLst>
          </p:cNvPr>
          <p:cNvSpPr txBox="1"/>
          <p:nvPr/>
        </p:nvSpPr>
        <p:spPr>
          <a:xfrm>
            <a:off x="4600081" y="295573"/>
            <a:ext cx="2635407" cy="461665"/>
          </a:xfrm>
          <a:prstGeom prst="rect">
            <a:avLst/>
          </a:prstGeom>
          <a:noFill/>
        </p:spPr>
        <p:txBody>
          <a:bodyPr wrap="squar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Crooked Plough</a:t>
            </a:r>
          </a:p>
        </p:txBody>
      </p:sp>
    </p:spTree>
    <p:extLst>
      <p:ext uri="{BB962C8B-B14F-4D97-AF65-F5344CB8AC3E}">
        <p14:creationId xmlns:p14="http://schemas.microsoft.com/office/powerpoint/2010/main" val="28600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F77CAB-C388-0F45-98D0-DF0A572F7601}"/>
              </a:ext>
            </a:extLst>
          </p:cNvPr>
          <p:cNvSpPr/>
          <p:nvPr/>
        </p:nvSpPr>
        <p:spPr>
          <a:xfrm>
            <a:off x="4960012" y="1418134"/>
            <a:ext cx="3441038" cy="3477875"/>
          </a:xfrm>
          <a:prstGeom prst="rect">
            <a:avLst/>
          </a:prstGeom>
        </p:spPr>
        <p:txBody>
          <a:bodyPr wrap="square">
            <a:spAutoFit/>
          </a:bodyPr>
          <a:lstStyle/>
          <a:p>
            <a:pPr>
              <a:lnSpc>
                <a:spcPct val="150000"/>
              </a:lnSpc>
            </a:pPr>
            <a:r>
              <a:rPr lang="en-US" sz="1100" dirty="0">
                <a:latin typeface="Microsoft YaHei Light" panose="020B0502040204020203" pitchFamily="34" charset="-122"/>
                <a:ea typeface="Microsoft YaHei Light" panose="020B0502040204020203" pitchFamily="34" charset="-122"/>
              </a:rPr>
              <a:t>Published in Brazil in 1968, the book has more than </a:t>
            </a:r>
            <a:r>
              <a:rPr lang="en-US" sz="1100" b="1" dirty="0">
                <a:latin typeface="Microsoft YaHei Light" panose="020B0502040204020203" pitchFamily="34" charset="-122"/>
                <a:ea typeface="Microsoft YaHei Light" panose="020B0502040204020203" pitchFamily="34" charset="-122"/>
              </a:rPr>
              <a:t>115 registered translations</a:t>
            </a:r>
            <a:r>
              <a:rPr lang="en-US" sz="1100" dirty="0">
                <a:latin typeface="Microsoft YaHei Light" panose="020B0502040204020203" pitchFamily="34" charset="-122"/>
                <a:ea typeface="Microsoft YaHei Light" panose="020B0502040204020203" pitchFamily="34" charset="-122"/>
              </a:rPr>
              <a:t>, for languages ​​such as Spanish, Korean, Chinese, Polish, German, Turkish, Japanese, Croatian, Catalan, Romanian, Danish, and Thai. The title is celebrated in South Korea, it has already been launched by two publishers in the country and is a required reading in Korean schools for children. </a:t>
            </a:r>
          </a:p>
          <a:p>
            <a:pPr>
              <a:lnSpc>
                <a:spcPct val="150000"/>
              </a:lnSpc>
            </a:pPr>
            <a:endParaRPr lang="en-US" sz="1100" dirty="0">
              <a:latin typeface="Microsoft YaHei Light" panose="020B0502040204020203" pitchFamily="34" charset="-122"/>
              <a:ea typeface="Microsoft YaHei Light" panose="020B0502040204020203" pitchFamily="34" charset="-122"/>
            </a:endParaRPr>
          </a:p>
          <a:p>
            <a:pPr>
              <a:lnSpc>
                <a:spcPct val="150000"/>
              </a:lnSpc>
            </a:pPr>
            <a:r>
              <a:rPr lang="en-US" sz="1100" dirty="0">
                <a:latin typeface="Microsoft YaHei Light" panose="020B0502040204020203" pitchFamily="34" charset="-122"/>
                <a:ea typeface="Microsoft YaHei Light" panose="020B0502040204020203" pitchFamily="34" charset="-122"/>
              </a:rPr>
              <a:t>My Sweet Orange Tree has three adaptations for soup operas (1970, 1980 and 1998) and two for the movies (2013), in addition to several for the theater.</a:t>
            </a:r>
          </a:p>
          <a:p>
            <a:br>
              <a:rPr lang="en-US" sz="1100" dirty="0"/>
            </a:br>
            <a:endParaRPr lang="en-US" sz="1100" dirty="0">
              <a:latin typeface="Microsoft YaHei Light" panose="020B0502040204020203" pitchFamily="34" charset="-122"/>
              <a:ea typeface="Microsoft YaHei Light" panose="020B0502040204020203" pitchFamily="34" charset="-122"/>
            </a:endParaRPr>
          </a:p>
        </p:txBody>
      </p:sp>
      <p:sp>
        <p:nvSpPr>
          <p:cNvPr id="3" name="Retângulo 2"/>
          <p:cNvSpPr/>
          <p:nvPr/>
        </p:nvSpPr>
        <p:spPr>
          <a:xfrm rot="16200000">
            <a:off x="6947640" y="2196230"/>
            <a:ext cx="4572000" cy="707886"/>
          </a:xfrm>
          <a:prstGeom prst="rect">
            <a:avLst/>
          </a:prstGeom>
        </p:spPr>
        <p:txBody>
          <a:bodyPr>
            <a:spAutoFit/>
          </a:bodyPr>
          <a:lstStyle/>
          <a:p>
            <a:r>
              <a:rPr lang="pt-BR" sz="1050" dirty="0" err="1">
                <a:latin typeface="Microsoft YaHei Light" panose="020B0502040204020203" pitchFamily="34" charset="-122"/>
                <a:ea typeface="Microsoft YaHei Light" panose="020B0502040204020203" pitchFamily="34" charset="-122"/>
              </a:rPr>
              <a:t>Source</a:t>
            </a:r>
            <a:r>
              <a:rPr lang="pt-BR" sz="1050" dirty="0">
                <a:latin typeface="Microsoft YaHei Light" panose="020B0502040204020203" pitchFamily="34" charset="-122"/>
                <a:ea typeface="Microsoft YaHei Light" panose="020B0502040204020203" pitchFamily="34" charset="-122"/>
              </a:rPr>
              <a:t>: </a:t>
            </a:r>
            <a:r>
              <a:rPr lang="pt-BR" sz="1000" dirty="0" err="1">
                <a:latin typeface="Microsoft YaHei Light" panose="020B0502040204020203" pitchFamily="34" charset="-122"/>
                <a:ea typeface="Microsoft YaHei Light" panose="020B0502040204020203" pitchFamily="34" charset="-122"/>
              </a:rPr>
              <a:t>Publishnews</a:t>
            </a:r>
            <a:endParaRPr lang="pt-BR" sz="1050" dirty="0">
              <a:latin typeface="Microsoft YaHei Light" panose="020B0502040204020203" pitchFamily="34" charset="-122"/>
              <a:ea typeface="Microsoft YaHei Light" panose="020B0502040204020203" pitchFamily="34" charset="-122"/>
            </a:endParaRPr>
          </a:p>
          <a:p>
            <a:br>
              <a:rPr lang="pt-BR" dirty="0"/>
            </a:br>
            <a:endParaRPr lang="pt-BR" dirty="0"/>
          </a:p>
        </p:txBody>
      </p:sp>
      <p:grpSp>
        <p:nvGrpSpPr>
          <p:cNvPr id="6" name="Grupo 5"/>
          <p:cNvGrpSpPr/>
          <p:nvPr/>
        </p:nvGrpSpPr>
        <p:grpSpPr>
          <a:xfrm>
            <a:off x="1468227" y="2729812"/>
            <a:ext cx="3209833" cy="2192793"/>
            <a:chOff x="2453941" y="2713703"/>
            <a:chExt cx="3826781" cy="2429797"/>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310" y="3108160"/>
              <a:ext cx="3423610" cy="1925781"/>
            </a:xfrm>
            <a:prstGeom prst="rect">
              <a:avLst/>
            </a:prstGeom>
          </p:spPr>
        </p:pic>
        <p:pic>
          <p:nvPicPr>
            <p:cNvPr id="13" name="Picture 7">
              <a:extLst>
                <a:ext uri="{FF2B5EF4-FFF2-40B4-BE49-F238E27FC236}">
                  <a16:creationId xmlns:a16="http://schemas.microsoft.com/office/drawing/2014/main" id="{9A373217-B103-CB49-AB88-E804EF5CB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0" t="5843" r="2120" b="28102"/>
            <a:stretch/>
          </p:blipFill>
          <p:spPr>
            <a:xfrm>
              <a:off x="2453941" y="2713703"/>
              <a:ext cx="3826781" cy="2429797"/>
            </a:xfrm>
            <a:prstGeom prst="rect">
              <a:avLst/>
            </a:prstGeom>
          </p:spPr>
        </p:pic>
      </p:grpSp>
      <p:grpSp>
        <p:nvGrpSpPr>
          <p:cNvPr id="7" name="Grupo 6"/>
          <p:cNvGrpSpPr/>
          <p:nvPr/>
        </p:nvGrpSpPr>
        <p:grpSpPr>
          <a:xfrm>
            <a:off x="-208035" y="683133"/>
            <a:ext cx="3352523" cy="3175321"/>
            <a:chOff x="-340988" y="-191043"/>
            <a:chExt cx="3352523" cy="3175321"/>
          </a:xfrm>
        </p:grpSpPr>
        <p:pic>
          <p:nvPicPr>
            <p:cNvPr id="24" name="Google Shape;92;p6"/>
            <p:cNvPicPr preferRelativeResize="0"/>
            <p:nvPr/>
          </p:nvPicPr>
          <p:blipFill rotWithShape="1">
            <a:blip r:embed="rId4">
              <a:alphaModFix/>
            </a:blip>
            <a:srcRect l="13941" t="11971" r="11815" b="13303"/>
            <a:stretch/>
          </p:blipFill>
          <p:spPr>
            <a:xfrm>
              <a:off x="64293" y="-191043"/>
              <a:ext cx="2202616" cy="2905475"/>
            </a:xfrm>
            <a:prstGeom prst="rect">
              <a:avLst/>
            </a:prstGeom>
            <a:noFill/>
            <a:ln>
              <a:noFill/>
            </a:ln>
          </p:spPr>
        </p:pic>
        <p:pic>
          <p:nvPicPr>
            <p:cNvPr id="16" name="Google Shape;103;p8"/>
            <p:cNvPicPr preferRelativeResize="0"/>
            <p:nvPr/>
          </p:nvPicPr>
          <p:blipFill>
            <a:blip r:embed="rId5">
              <a:alphaModFix/>
            </a:blip>
            <a:stretch>
              <a:fillRect/>
            </a:stretch>
          </p:blipFill>
          <p:spPr>
            <a:xfrm>
              <a:off x="-340988" y="-148011"/>
              <a:ext cx="3352523" cy="3132289"/>
            </a:xfrm>
            <a:prstGeom prst="rect">
              <a:avLst/>
            </a:prstGeom>
            <a:noFill/>
            <a:ln>
              <a:noFill/>
            </a:ln>
          </p:spPr>
        </p:pic>
      </p:grpSp>
      <p:sp>
        <p:nvSpPr>
          <p:cNvPr id="18" name="TextBox 7">
            <a:extLst>
              <a:ext uri="{FF2B5EF4-FFF2-40B4-BE49-F238E27FC236}">
                <a16:creationId xmlns:a16="http://schemas.microsoft.com/office/drawing/2014/main" id="{5CCDF11D-A8A4-2E4A-B582-4066AC2688C5}"/>
              </a:ext>
            </a:extLst>
          </p:cNvPr>
          <p:cNvSpPr txBox="1"/>
          <p:nvPr/>
        </p:nvSpPr>
        <p:spPr>
          <a:xfrm>
            <a:off x="4960012" y="475226"/>
            <a:ext cx="2635407" cy="830997"/>
          </a:xfrm>
          <a:prstGeom prst="rect">
            <a:avLst/>
          </a:prstGeom>
          <a:noFill/>
        </p:spPr>
        <p:txBody>
          <a:bodyPr wrap="squar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My Sweet Orange Tree</a:t>
            </a:r>
          </a:p>
        </p:txBody>
      </p:sp>
      <p:pic>
        <p:nvPicPr>
          <p:cNvPr id="19" name="Google Shape;74;p3"/>
          <p:cNvPicPr preferRelativeResize="0"/>
          <p:nvPr/>
        </p:nvPicPr>
        <p:blipFill rotWithShape="1">
          <a:blip r:embed="rId6">
            <a:alphaModFix/>
          </a:blip>
          <a:srcRect/>
          <a:stretch/>
        </p:blipFill>
        <p:spPr>
          <a:xfrm>
            <a:off x="0" y="4922605"/>
            <a:ext cx="9144000" cy="242700"/>
          </a:xfrm>
          <a:prstGeom prst="rect">
            <a:avLst/>
          </a:prstGeom>
          <a:noFill/>
          <a:ln>
            <a:noFill/>
          </a:ln>
        </p:spPr>
      </p:pic>
    </p:spTree>
    <p:extLst>
      <p:ext uri="{BB962C8B-B14F-4D97-AF65-F5344CB8AC3E}">
        <p14:creationId xmlns:p14="http://schemas.microsoft.com/office/powerpoint/2010/main" val="2552824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16">
            <a:extLst>
              <a:ext uri="{FF2B5EF4-FFF2-40B4-BE49-F238E27FC236}">
                <a16:creationId xmlns:a16="http://schemas.microsoft.com/office/drawing/2014/main" id="{CC98BB53-F0E7-104D-ACC9-CEA6C2EFBA6E}"/>
              </a:ext>
            </a:extLst>
          </p:cNvPr>
          <p:cNvSpPr/>
          <p:nvPr/>
        </p:nvSpPr>
        <p:spPr>
          <a:xfrm>
            <a:off x="4368844" y="3222874"/>
            <a:ext cx="4766540" cy="1586005"/>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8" name="TextBox 7">
            <a:extLst>
              <a:ext uri="{FF2B5EF4-FFF2-40B4-BE49-F238E27FC236}">
                <a16:creationId xmlns:a16="http://schemas.microsoft.com/office/drawing/2014/main" id="{99C9547D-D171-964B-8828-9DF4E9C221A9}"/>
              </a:ext>
            </a:extLst>
          </p:cNvPr>
          <p:cNvSpPr txBox="1"/>
          <p:nvPr/>
        </p:nvSpPr>
        <p:spPr>
          <a:xfrm>
            <a:off x="4573306" y="385152"/>
            <a:ext cx="3106941" cy="830997"/>
          </a:xfrm>
          <a:prstGeom prst="rect">
            <a:avLst/>
          </a:prstGeom>
          <a:noFill/>
        </p:spPr>
        <p:txBody>
          <a:bodyPr wrap="non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Brazilian Books and </a:t>
            </a:r>
            <a:b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br>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Rights Catalogue</a:t>
            </a:r>
          </a:p>
        </p:txBody>
      </p:sp>
      <p:sp>
        <p:nvSpPr>
          <p:cNvPr id="26" name="Rectangle 25">
            <a:extLst>
              <a:ext uri="{FF2B5EF4-FFF2-40B4-BE49-F238E27FC236}">
                <a16:creationId xmlns:a16="http://schemas.microsoft.com/office/drawing/2014/main" id="{CE753D98-6CA6-1741-A440-9EE5388D5E26}"/>
              </a:ext>
            </a:extLst>
          </p:cNvPr>
          <p:cNvSpPr/>
          <p:nvPr/>
        </p:nvSpPr>
        <p:spPr>
          <a:xfrm>
            <a:off x="4553903" y="3213264"/>
            <a:ext cx="4540802" cy="1546577"/>
          </a:xfrm>
          <a:prstGeom prst="rect">
            <a:avLst/>
          </a:prstGeom>
        </p:spPr>
        <p:txBody>
          <a:bodyPr wrap="square">
            <a:spAutoFit/>
          </a:bodyPr>
          <a:lstStyle/>
          <a:p>
            <a:pPr>
              <a:buClrTx/>
            </a:pPr>
            <a:endParaRPr lang="en-US" sz="1050" dirty="0">
              <a:solidFill>
                <a:schemeClr val="tx1"/>
              </a:solidFill>
              <a:latin typeface="Microsoft YaHei Light" panose="020B0502040204020203" pitchFamily="34" charset="-122"/>
              <a:ea typeface="Microsoft YaHei Light" panose="020B0502040204020203" pitchFamily="34" charset="-122"/>
            </a:endParaRPr>
          </a:p>
          <a:p>
            <a:pPr marL="171450" indent="-171450" fontAlgn="base">
              <a:buClrTx/>
              <a:buFont typeface="Courier New" panose="02070309020205020404" pitchFamily="49" charset="0"/>
              <a:buChar char="o"/>
            </a:pPr>
            <a:r>
              <a:rPr lang="en-US" sz="1050" dirty="0">
                <a:solidFill>
                  <a:schemeClr val="tx1"/>
                </a:solidFill>
                <a:latin typeface="Microsoft YaHei Light" panose="020B0502040204020203" pitchFamily="34" charset="-122"/>
                <a:ea typeface="Microsoft YaHei Light" panose="020B0502040204020203" pitchFamily="34" charset="-122"/>
                <a:hlinkClick r:id="rId3"/>
              </a:rPr>
              <a:t>Children and Young Adult books</a:t>
            </a:r>
            <a:r>
              <a:rPr lang="en-US" sz="1050" dirty="0">
                <a:solidFill>
                  <a:schemeClr val="tx1"/>
                </a:solidFill>
                <a:latin typeface="Microsoft YaHei Light" panose="020B0502040204020203" pitchFamily="34" charset="-122"/>
                <a:ea typeface="Microsoft YaHei Light" panose="020B0502040204020203" pitchFamily="34" charset="-122"/>
              </a:rPr>
              <a:t>, which brings together titles from 25 publishers; </a:t>
            </a:r>
            <a:br>
              <a:rPr lang="en-US" sz="1050" dirty="0">
                <a:solidFill>
                  <a:schemeClr val="tx1"/>
                </a:solidFill>
                <a:latin typeface="Microsoft YaHei Light" panose="020B0502040204020203" pitchFamily="34" charset="-122"/>
                <a:ea typeface="Microsoft YaHei Light" panose="020B0502040204020203" pitchFamily="34" charset="-122"/>
              </a:rPr>
            </a:br>
            <a:endParaRPr lang="en-US" sz="1050" dirty="0">
              <a:solidFill>
                <a:schemeClr val="tx1"/>
              </a:solidFill>
              <a:latin typeface="Microsoft YaHei Light" panose="020B0502040204020203" pitchFamily="34" charset="-122"/>
              <a:ea typeface="Microsoft YaHei Light" panose="020B0502040204020203" pitchFamily="34" charset="-122"/>
            </a:endParaRPr>
          </a:p>
          <a:p>
            <a:pPr marL="228600" indent="-228600" fontAlgn="base">
              <a:buClrTx/>
              <a:buFont typeface="Courier New" panose="02070309020205020404" pitchFamily="49" charset="0"/>
              <a:buChar char="o"/>
            </a:pPr>
            <a:r>
              <a:rPr lang="en-US" sz="1050" dirty="0">
                <a:solidFill>
                  <a:schemeClr val="tx1"/>
                </a:solidFill>
                <a:latin typeface="Microsoft YaHei Light" panose="020B0502040204020203" pitchFamily="34" charset="-122"/>
                <a:ea typeface="Microsoft YaHei Light" panose="020B0502040204020203" pitchFamily="34" charset="-122"/>
                <a:hlinkClick r:id="rId4"/>
              </a:rPr>
              <a:t>Fiction and Non-Fiction books</a:t>
            </a:r>
            <a:r>
              <a:rPr lang="en-US" sz="1050" dirty="0">
                <a:solidFill>
                  <a:schemeClr val="tx1"/>
                </a:solidFill>
                <a:latin typeface="Microsoft YaHei Light" panose="020B0502040204020203" pitchFamily="34" charset="-122"/>
                <a:ea typeface="Microsoft YaHei Light" panose="020B0502040204020203" pitchFamily="34" charset="-122"/>
              </a:rPr>
              <a:t>, including books from eight publishers;</a:t>
            </a:r>
            <a:br>
              <a:rPr lang="en-US" sz="1050" dirty="0">
                <a:solidFill>
                  <a:schemeClr val="tx1"/>
                </a:solidFill>
                <a:latin typeface="Microsoft YaHei Light" panose="020B0502040204020203" pitchFamily="34" charset="-122"/>
                <a:ea typeface="Microsoft YaHei Light" panose="020B0502040204020203" pitchFamily="34" charset="-122"/>
              </a:rPr>
            </a:br>
            <a:endParaRPr lang="en-US" sz="1050" dirty="0">
              <a:solidFill>
                <a:schemeClr val="tx1"/>
              </a:solidFill>
              <a:latin typeface="Microsoft YaHei Light" panose="020B0502040204020203" pitchFamily="34" charset="-122"/>
              <a:ea typeface="Microsoft YaHei Light" panose="020B0502040204020203" pitchFamily="34" charset="-122"/>
            </a:endParaRPr>
          </a:p>
          <a:p>
            <a:pPr marL="228600" indent="-228600" fontAlgn="base">
              <a:buClrTx/>
              <a:buFont typeface="Courier New" panose="02070309020205020404" pitchFamily="49" charset="0"/>
              <a:buChar char="o"/>
            </a:pPr>
            <a:r>
              <a:rPr lang="en-US" sz="1050" dirty="0">
                <a:solidFill>
                  <a:schemeClr val="tx1"/>
                </a:solidFill>
                <a:latin typeface="Microsoft YaHei Light" panose="020B0502040204020203" pitchFamily="34" charset="-122"/>
                <a:ea typeface="Microsoft YaHei Light" panose="020B0502040204020203" pitchFamily="34" charset="-122"/>
                <a:hlinkClick r:id="rId5"/>
              </a:rPr>
              <a:t>STM, Academic and Religious books</a:t>
            </a:r>
            <a:r>
              <a:rPr lang="en-US" sz="1050" dirty="0">
                <a:solidFill>
                  <a:schemeClr val="tx1"/>
                </a:solidFill>
                <a:latin typeface="Microsoft YaHei Light" panose="020B0502040204020203" pitchFamily="34" charset="-122"/>
                <a:ea typeface="Microsoft YaHei Light" panose="020B0502040204020203" pitchFamily="34" charset="-122"/>
              </a:rPr>
              <a:t>, also featuring the works of eight publishers. </a:t>
            </a:r>
          </a:p>
        </p:txBody>
      </p:sp>
      <p:sp>
        <p:nvSpPr>
          <p:cNvPr id="25" name="Rectangle 9">
            <a:extLst>
              <a:ext uri="{FF2B5EF4-FFF2-40B4-BE49-F238E27FC236}">
                <a16:creationId xmlns:a16="http://schemas.microsoft.com/office/drawing/2014/main" id="{FDF77CAB-C388-0F45-98D0-DF0A572F7601}"/>
              </a:ext>
            </a:extLst>
          </p:cNvPr>
          <p:cNvSpPr/>
          <p:nvPr/>
        </p:nvSpPr>
        <p:spPr>
          <a:xfrm>
            <a:off x="4553903" y="1267572"/>
            <a:ext cx="3855001" cy="1794787"/>
          </a:xfrm>
          <a:prstGeom prst="rect">
            <a:avLst/>
          </a:prstGeom>
        </p:spPr>
        <p:txBody>
          <a:bodyPr wrap="square">
            <a:spAutoFit/>
          </a:bodyPr>
          <a:lstStyle/>
          <a:p>
            <a:pPr>
              <a:lnSpc>
                <a:spcPct val="150000"/>
              </a:lnSpc>
            </a:pPr>
            <a:br>
              <a:rPr lang="en-US" sz="900" dirty="0"/>
            </a:br>
            <a:r>
              <a:rPr lang="en-US" sz="1100" dirty="0">
                <a:latin typeface="Microsoft YaHei Light" panose="020B0502040204020203" pitchFamily="34" charset="-122"/>
                <a:ea typeface="Microsoft YaHei Light" panose="020B0502040204020203" pitchFamily="34" charset="-122"/>
              </a:rPr>
              <a:t>In addition to other initiatives, Brazilian Publishers promotes the sales of Brazilian rights in the foreign market through its books and rights catalogues. </a:t>
            </a:r>
            <a:r>
              <a:rPr lang="en-US" sz="1100" dirty="0">
                <a:solidFill>
                  <a:schemeClr val="tx1"/>
                </a:solidFill>
                <a:latin typeface="Microsoft YaHei Light" panose="020B0502040204020203" pitchFamily="34" charset="-122"/>
                <a:ea typeface="Microsoft YaHei Light" panose="020B0502040204020203" pitchFamily="34" charset="-122"/>
              </a:rPr>
              <a:t>The material is available in English, and Spanish. Last year, the launch was carried out through three catalogues:</a:t>
            </a:r>
          </a:p>
          <a:p>
            <a:pPr>
              <a:lnSpc>
                <a:spcPct val="150000"/>
              </a:lnSpc>
            </a:pPr>
            <a:endParaRPr lang="en-US" sz="1100" dirty="0">
              <a:latin typeface="Microsoft YaHei Light" panose="020B0502040204020203" pitchFamily="34" charset="-122"/>
              <a:ea typeface="Microsoft YaHei Light" panose="020B0502040204020203" pitchFamily="34" charset="-122"/>
            </a:endParaRPr>
          </a:p>
        </p:txBody>
      </p:sp>
      <p:pic>
        <p:nvPicPr>
          <p:cNvPr id="31" name="Google Shape;98;p7"/>
          <p:cNvPicPr preferRelativeResize="0"/>
          <p:nvPr/>
        </p:nvPicPr>
        <p:blipFill rotWithShape="1">
          <a:blip r:embed="rId6">
            <a:alphaModFix/>
          </a:blip>
          <a:srcRect r="29173" b="22758"/>
          <a:stretch/>
        </p:blipFill>
        <p:spPr>
          <a:xfrm rot="10800000">
            <a:off x="-550993" y="-363158"/>
            <a:ext cx="1814365" cy="1496619"/>
          </a:xfrm>
          <a:prstGeom prst="rect">
            <a:avLst/>
          </a:prstGeom>
          <a:noFill/>
          <a:ln>
            <a:noFill/>
          </a:ln>
        </p:spPr>
      </p:pic>
      <p:grpSp>
        <p:nvGrpSpPr>
          <p:cNvPr id="6" name="Grupo 5"/>
          <p:cNvGrpSpPr/>
          <p:nvPr/>
        </p:nvGrpSpPr>
        <p:grpSpPr>
          <a:xfrm>
            <a:off x="-67328" y="1651911"/>
            <a:ext cx="3582516" cy="2600325"/>
            <a:chOff x="-346317" y="1298840"/>
            <a:chExt cx="3582516" cy="2600325"/>
          </a:xfrm>
        </p:grpSpPr>
        <p:pic>
          <p:nvPicPr>
            <p:cNvPr id="3" name="Imagem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62066">
              <a:off x="-346317" y="1331205"/>
              <a:ext cx="2559226" cy="2559226"/>
            </a:xfrm>
            <a:prstGeom prst="rect">
              <a:avLst/>
            </a:prstGeom>
          </p:spPr>
        </p:pic>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33550">
              <a:off x="635874" y="1298840"/>
              <a:ext cx="2600325" cy="2600325"/>
            </a:xfrm>
            <a:prstGeom prst="rect">
              <a:avLst/>
            </a:prstGeom>
          </p:spPr>
        </p:pic>
      </p:grpSp>
      <p:pic>
        <p:nvPicPr>
          <p:cNvPr id="12" name="Google Shape;117;g11195068c79_0_0"/>
          <p:cNvPicPr preferRelativeResize="0"/>
          <p:nvPr/>
        </p:nvPicPr>
        <p:blipFill>
          <a:blip r:embed="rId9">
            <a:alphaModFix/>
          </a:blip>
          <a:stretch>
            <a:fillRect/>
          </a:stretch>
        </p:blipFill>
        <p:spPr>
          <a:xfrm rot="1420778">
            <a:off x="1667618" y="1918473"/>
            <a:ext cx="2750071" cy="2589581"/>
          </a:xfrm>
          <a:prstGeom prst="rect">
            <a:avLst/>
          </a:prstGeom>
          <a:noFill/>
          <a:ln>
            <a:noFill/>
          </a:ln>
        </p:spPr>
      </p:pic>
    </p:spTree>
    <p:extLst>
      <p:ext uri="{BB962C8B-B14F-4D97-AF65-F5344CB8AC3E}">
        <p14:creationId xmlns:p14="http://schemas.microsoft.com/office/powerpoint/2010/main" val="297636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C9547D-D171-964B-8828-9DF4E9C221A9}"/>
              </a:ext>
            </a:extLst>
          </p:cNvPr>
          <p:cNvSpPr txBox="1"/>
          <p:nvPr/>
        </p:nvSpPr>
        <p:spPr>
          <a:xfrm>
            <a:off x="135092" y="558736"/>
            <a:ext cx="4158302" cy="1200329"/>
          </a:xfrm>
          <a:prstGeom prst="rect">
            <a:avLst/>
          </a:prstGeom>
          <a:noFill/>
        </p:spPr>
        <p:txBody>
          <a:bodyPr wrap="square" rtlCol="0">
            <a:spAutoFit/>
          </a:bodyPr>
          <a:lstStyle/>
          <a:p>
            <a:r>
              <a:rPr lang="en-US" sz="2400" b="1" dirty="0">
                <a:ea typeface="Open Sans" panose="020B0606030504020204" pitchFamily="34" charset="0"/>
              </a:rPr>
              <a:t>SDG Book Club Portuguese Language </a:t>
            </a:r>
            <a:r>
              <a:rPr lang="pt-BR" sz="2400" b="1" dirty="0">
                <a:ea typeface="Open Sans" panose="020B0606030504020204" pitchFamily="34" charset="0"/>
              </a:rPr>
              <a:t>—</a:t>
            </a:r>
            <a:r>
              <a:rPr lang="en-US" sz="2400" b="1" dirty="0">
                <a:ea typeface="Open Sans" panose="020B0606030504020204" pitchFamily="34" charset="0"/>
              </a:rPr>
              <a:t> Brazilian Chapter</a:t>
            </a:r>
          </a:p>
        </p:txBody>
      </p:sp>
      <p:sp>
        <p:nvSpPr>
          <p:cNvPr id="26" name="Rectangle 25">
            <a:extLst>
              <a:ext uri="{FF2B5EF4-FFF2-40B4-BE49-F238E27FC236}">
                <a16:creationId xmlns:a16="http://schemas.microsoft.com/office/drawing/2014/main" id="{CE753D98-6CA6-1741-A440-9EE5388D5E26}"/>
              </a:ext>
            </a:extLst>
          </p:cNvPr>
          <p:cNvSpPr/>
          <p:nvPr/>
        </p:nvSpPr>
        <p:spPr>
          <a:xfrm>
            <a:off x="245899" y="1912561"/>
            <a:ext cx="3231326" cy="2123658"/>
          </a:xfrm>
          <a:prstGeom prst="rect">
            <a:avLst/>
          </a:prstGeom>
        </p:spPr>
        <p:txBody>
          <a:bodyPr wrap="square">
            <a:spAutoFit/>
          </a:bodyPr>
          <a:lstStyle/>
          <a:p>
            <a:pPr>
              <a:lnSpc>
                <a:spcPct val="150000"/>
              </a:lnSpc>
            </a:pPr>
            <a:r>
              <a:rPr lang="en-US" sz="1000" dirty="0">
                <a:latin typeface="Microsoft YaHei Light" panose="020B0502040204020203" pitchFamily="34" charset="-122"/>
                <a:ea typeface="Microsoft YaHei Light" panose="020B0502040204020203" pitchFamily="34" charset="-122"/>
              </a:rPr>
              <a:t>The SDG Book Club is a project created by the UN with the support of the IPA that aims to use books as tools to encourage children to get in touch with principles of the UN Sustainable Development Goals.</a:t>
            </a:r>
          </a:p>
          <a:p>
            <a:pPr>
              <a:lnSpc>
                <a:spcPct val="150000"/>
              </a:lnSpc>
            </a:pPr>
            <a:endParaRPr lang="en-US" sz="1000" dirty="0">
              <a:latin typeface="Microsoft YaHei Light" panose="020B0502040204020203" pitchFamily="34" charset="-122"/>
              <a:ea typeface="Microsoft YaHei Light" panose="020B0502040204020203" pitchFamily="34" charset="-122"/>
            </a:endParaRPr>
          </a:p>
          <a:p>
            <a:pPr>
              <a:lnSpc>
                <a:spcPct val="150000"/>
              </a:lnSpc>
            </a:pPr>
            <a:r>
              <a:rPr lang="en-US" sz="1000" dirty="0">
                <a:latin typeface="Microsoft YaHei Light" panose="020B0502040204020203" pitchFamily="34" charset="-122"/>
                <a:ea typeface="Microsoft YaHei Light" panose="020B0502040204020203" pitchFamily="34" charset="-122"/>
              </a:rPr>
              <a:t>In Brazil, the project began in 2020 and selected 175 Brazilian literary works, that can be found in the catalogue supported by the Brazilian Publishers.</a:t>
            </a:r>
            <a:br>
              <a:rPr lang="en-US" sz="1000" dirty="0"/>
            </a:br>
            <a:endParaRPr lang="en-US" sz="800" noProof="1">
              <a:solidFill>
                <a:schemeClr val="tx1">
                  <a:lumMod val="50000"/>
                  <a:lumOff val="50000"/>
                </a:schemeClr>
              </a:solidFill>
            </a:endParaRPr>
          </a:p>
        </p:txBody>
      </p:sp>
      <p:sp>
        <p:nvSpPr>
          <p:cNvPr id="19" name="Retângulo 18"/>
          <p:cNvSpPr/>
          <p:nvPr/>
        </p:nvSpPr>
        <p:spPr>
          <a:xfrm>
            <a:off x="3648990" y="3817644"/>
            <a:ext cx="2728912" cy="1615827"/>
          </a:xfrm>
          <a:prstGeom prst="rect">
            <a:avLst/>
          </a:prstGeom>
        </p:spPr>
        <p:txBody>
          <a:bodyPr wrap="square">
            <a:spAutoFit/>
          </a:bodyPr>
          <a:lstStyle/>
          <a:p>
            <a:r>
              <a:rPr lang="en-US" sz="1100" dirty="0">
                <a:solidFill>
                  <a:schemeClr val="bg1"/>
                </a:solidFill>
                <a:latin typeface="Microsoft YaHei Light" panose="020B0502040204020203" pitchFamily="34" charset="-122"/>
                <a:ea typeface="Microsoft YaHei Light" panose="020B0502040204020203" pitchFamily="34" charset="-122"/>
              </a:rPr>
              <a:t>There are 20 categories in the award, and the most awaited one is the Book of the year.</a:t>
            </a:r>
          </a:p>
          <a:p>
            <a:br>
              <a:rPr lang="en-US" sz="1100" dirty="0">
                <a:solidFill>
                  <a:schemeClr val="bg1"/>
                </a:solidFill>
                <a:latin typeface="Microsoft YaHei Light" panose="020B0502040204020203" pitchFamily="34" charset="-122"/>
                <a:ea typeface="Microsoft YaHei Light" panose="020B0502040204020203" pitchFamily="34" charset="-122"/>
              </a:rPr>
            </a:br>
            <a:r>
              <a:rPr lang="en-US" sz="1100" dirty="0">
                <a:solidFill>
                  <a:schemeClr val="bg1"/>
                </a:solidFill>
                <a:latin typeface="Microsoft YaHei Light" panose="020B0502040204020203" pitchFamily="34" charset="-122"/>
                <a:ea typeface="Microsoft YaHei Light" panose="020B0502040204020203" pitchFamily="34" charset="-122"/>
              </a:rPr>
              <a:t>The international market is celebrated through the “Brazilian Book Published Abroad” category, which was created in 2017 and promoted by Brazilian Publishers.</a:t>
            </a:r>
          </a:p>
        </p:txBody>
      </p:sp>
      <p:pic>
        <p:nvPicPr>
          <p:cNvPr id="10" name="Google Shape;74;p3"/>
          <p:cNvPicPr preferRelativeResize="0"/>
          <p:nvPr/>
        </p:nvPicPr>
        <p:blipFill rotWithShape="1">
          <a:blip r:embed="rId2">
            <a:alphaModFix/>
          </a:blip>
          <a:srcRect/>
          <a:stretch/>
        </p:blipFill>
        <p:spPr>
          <a:xfrm>
            <a:off x="821530" y="4922605"/>
            <a:ext cx="8322469" cy="242700"/>
          </a:xfrm>
          <a:prstGeom prst="rect">
            <a:avLst/>
          </a:prstGeom>
          <a:noFill/>
          <a:ln>
            <a:noFill/>
          </a:ln>
        </p:spPr>
      </p:pic>
      <p:pic>
        <p:nvPicPr>
          <p:cNvPr id="30" name="Google Shape;98;p7"/>
          <p:cNvPicPr preferRelativeResize="0"/>
          <p:nvPr/>
        </p:nvPicPr>
        <p:blipFill rotWithShape="1">
          <a:blip r:embed="rId3">
            <a:alphaModFix/>
          </a:blip>
          <a:srcRect r="29173" b="22758"/>
          <a:stretch/>
        </p:blipFill>
        <p:spPr>
          <a:xfrm rot="4954016">
            <a:off x="-211876" y="4165582"/>
            <a:ext cx="1502212" cy="1413758"/>
          </a:xfrm>
          <a:prstGeom prst="rect">
            <a:avLst/>
          </a:prstGeom>
          <a:noFill/>
          <a:ln>
            <a:noFill/>
          </a:ln>
        </p:spPr>
      </p:pic>
      <p:pic>
        <p:nvPicPr>
          <p:cNvPr id="13" name="Google Shape;92;p6"/>
          <p:cNvPicPr preferRelativeResize="0"/>
          <p:nvPr/>
        </p:nvPicPr>
        <p:blipFill rotWithShape="1">
          <a:blip r:embed="rId4">
            <a:alphaModFix/>
          </a:blip>
          <a:srcRect/>
          <a:stretch/>
        </p:blipFill>
        <p:spPr>
          <a:xfrm>
            <a:off x="3579019" y="2389166"/>
            <a:ext cx="4145414" cy="2752013"/>
          </a:xfrm>
          <a:prstGeom prst="rect">
            <a:avLst/>
          </a:prstGeom>
          <a:noFill/>
          <a:ln>
            <a:noFill/>
          </a:ln>
        </p:spPr>
      </p:pic>
      <p:sp>
        <p:nvSpPr>
          <p:cNvPr id="4" name="Retângulo 3"/>
          <p:cNvSpPr/>
          <p:nvPr/>
        </p:nvSpPr>
        <p:spPr>
          <a:xfrm>
            <a:off x="4433934" y="2933469"/>
            <a:ext cx="2645522" cy="1708160"/>
          </a:xfrm>
          <a:prstGeom prst="rect">
            <a:avLst/>
          </a:prstGeom>
        </p:spPr>
        <p:txBody>
          <a:bodyPr wrap="square">
            <a:spAutoFit/>
          </a:bodyPr>
          <a:lstStyle/>
          <a:p>
            <a:pPr marL="171450" indent="-171450">
              <a:lnSpc>
                <a:spcPct val="150000"/>
              </a:lnSpc>
              <a:buClr>
                <a:schemeClr val="bg1"/>
              </a:buClr>
              <a:buFont typeface="Courier New" panose="02070309020205020404" pitchFamily="49" charset="0"/>
              <a:buChar char="o"/>
            </a:pPr>
            <a:r>
              <a:rPr lang="en-US" sz="1000" dirty="0">
                <a:solidFill>
                  <a:schemeClr val="bg1"/>
                </a:solidFill>
                <a:latin typeface="Microsoft YaHei Light" panose="020B0502040204020203" pitchFamily="34" charset="-122"/>
                <a:ea typeface="Microsoft YaHei Light" panose="020B0502040204020203" pitchFamily="34" charset="-122"/>
              </a:rPr>
              <a:t>Available in Portuguese and English. </a:t>
            </a:r>
          </a:p>
          <a:p>
            <a:pPr marL="171450" indent="-171450">
              <a:lnSpc>
                <a:spcPct val="150000"/>
              </a:lnSpc>
              <a:buClr>
                <a:schemeClr val="bg1"/>
              </a:buClr>
              <a:buFont typeface="Courier New" panose="02070309020205020404" pitchFamily="49" charset="0"/>
              <a:buChar char="o"/>
            </a:pPr>
            <a:r>
              <a:rPr lang="en-US" sz="1000" dirty="0">
                <a:solidFill>
                  <a:schemeClr val="bg1"/>
                </a:solidFill>
                <a:latin typeface="Microsoft YaHei Light" panose="020B0502040204020203" pitchFamily="34" charset="-122"/>
                <a:ea typeface="Microsoft YaHei Light" panose="020B0502040204020203" pitchFamily="34" charset="-122"/>
              </a:rPr>
              <a:t>Divided into 17 chapters, specific to each objective. </a:t>
            </a:r>
          </a:p>
          <a:p>
            <a:pPr marL="171450" indent="-171450">
              <a:lnSpc>
                <a:spcPct val="150000"/>
              </a:lnSpc>
              <a:buClr>
                <a:schemeClr val="bg1"/>
              </a:buClr>
              <a:buFont typeface="Courier New" panose="02070309020205020404" pitchFamily="49" charset="0"/>
              <a:buChar char="o"/>
            </a:pPr>
            <a:r>
              <a:rPr lang="en-US" sz="1000" dirty="0">
                <a:solidFill>
                  <a:schemeClr val="bg1"/>
                </a:solidFill>
                <a:latin typeface="Microsoft YaHei Light" panose="020B0502040204020203" pitchFamily="34" charset="-122"/>
                <a:ea typeface="Microsoft YaHei Light" panose="020B0502040204020203" pitchFamily="34" charset="-122"/>
              </a:rPr>
              <a:t>Has a list with the names of writers, illustrators, translators and editors.</a:t>
            </a:r>
          </a:p>
          <a:p>
            <a:pPr marL="171450" indent="-171450">
              <a:lnSpc>
                <a:spcPct val="150000"/>
              </a:lnSpc>
              <a:buClr>
                <a:schemeClr val="bg1"/>
              </a:buClr>
              <a:buFont typeface="Courier New" panose="02070309020205020404" pitchFamily="49" charset="0"/>
              <a:buChar char="o"/>
            </a:pPr>
            <a:r>
              <a:rPr lang="en-US" sz="1000" dirty="0">
                <a:solidFill>
                  <a:schemeClr val="bg1"/>
                </a:solidFill>
                <a:latin typeface="Microsoft YaHei Light" panose="020B0502040204020203" pitchFamily="34" charset="-122"/>
                <a:ea typeface="Microsoft YaHei Light" panose="020B0502040204020203" pitchFamily="34" charset="-122"/>
              </a:rPr>
              <a:t>Versions in PDF and </a:t>
            </a:r>
            <a:r>
              <a:rPr lang="en-US" sz="1000" dirty="0" err="1">
                <a:solidFill>
                  <a:schemeClr val="bg1"/>
                </a:solidFill>
                <a:latin typeface="Microsoft YaHei Light" panose="020B0502040204020203" pitchFamily="34" charset="-122"/>
                <a:ea typeface="Microsoft YaHei Light" panose="020B0502040204020203" pitchFamily="34" charset="-122"/>
              </a:rPr>
              <a:t>ePub</a:t>
            </a:r>
            <a:r>
              <a:rPr lang="en-US" sz="1000" dirty="0">
                <a:solidFill>
                  <a:schemeClr val="bg1"/>
                </a:solidFill>
                <a:latin typeface="Microsoft YaHei Light" panose="020B0502040204020203" pitchFamily="34" charset="-122"/>
                <a:ea typeface="Microsoft YaHei Light" panose="020B0502040204020203" pitchFamily="34" charset="-122"/>
              </a:rPr>
              <a:t> format.</a:t>
            </a:r>
            <a:br>
              <a:rPr lang="en-US" sz="1000" dirty="0">
                <a:latin typeface="Microsoft YaHei Light" panose="020B0502040204020203" pitchFamily="34" charset="-122"/>
                <a:ea typeface="Microsoft YaHei Light" panose="020B0502040204020203" pitchFamily="34" charset="-122"/>
              </a:rPr>
            </a:br>
            <a:endParaRPr lang="pt-BR" sz="1000" dirty="0">
              <a:latin typeface="Microsoft YaHei Light" panose="020B0502040204020203" pitchFamily="34" charset="-122"/>
              <a:ea typeface="Microsoft YaHei Light" panose="020B0502040204020203" pitchFamily="34" charset="-122"/>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79984">
            <a:off x="6076332" y="230772"/>
            <a:ext cx="3296203" cy="3296203"/>
          </a:xfrm>
          <a:prstGeom prst="rect">
            <a:avLst/>
          </a:prstGeom>
        </p:spPr>
      </p:pic>
      <p:grpSp>
        <p:nvGrpSpPr>
          <p:cNvPr id="11" name="Grupo 10"/>
          <p:cNvGrpSpPr/>
          <p:nvPr/>
        </p:nvGrpSpPr>
        <p:grpSpPr>
          <a:xfrm>
            <a:off x="4535409" y="4427897"/>
            <a:ext cx="2221988" cy="425574"/>
            <a:chOff x="1286632" y="4459867"/>
            <a:chExt cx="2221988" cy="425574"/>
          </a:xfrm>
        </p:grpSpPr>
        <p:sp>
          <p:nvSpPr>
            <p:cNvPr id="12" name="CaixaDeTexto 11"/>
            <p:cNvSpPr txBox="1"/>
            <p:nvPr/>
          </p:nvSpPr>
          <p:spPr>
            <a:xfrm>
              <a:off x="1535173" y="4459867"/>
              <a:ext cx="1973447" cy="276999"/>
            </a:xfrm>
            <a:prstGeom prst="rect">
              <a:avLst/>
            </a:prstGeom>
            <a:solidFill>
              <a:schemeClr val="bg1"/>
            </a:solidFill>
          </p:spPr>
          <p:txBody>
            <a:bodyPr wrap="square" rtlCol="0">
              <a:spAutoFit/>
            </a:bodyPr>
            <a:lstStyle/>
            <a:p>
              <a:r>
                <a:rPr lang="pt-BR" sz="1200" dirty="0">
                  <a:latin typeface="Microsoft YaHei Light" panose="020B0502040204020203" pitchFamily="34" charset="-122"/>
                  <a:ea typeface="Microsoft YaHei Light" panose="020B0502040204020203" pitchFamily="34" charset="-122"/>
                </a:rPr>
                <a:t>clubedeleituraods.com.br</a:t>
              </a:r>
            </a:p>
          </p:txBody>
        </p:sp>
        <p:pic>
          <p:nvPicPr>
            <p:cNvPr id="14" name="Image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632" y="4491154"/>
              <a:ext cx="395288" cy="394287"/>
            </a:xfrm>
            <a:prstGeom prst="rect">
              <a:avLst/>
            </a:prstGeom>
          </p:spPr>
        </p:pic>
      </p:grpSp>
    </p:spTree>
    <p:extLst>
      <p:ext uri="{BB962C8B-B14F-4D97-AF65-F5344CB8AC3E}">
        <p14:creationId xmlns:p14="http://schemas.microsoft.com/office/powerpoint/2010/main" val="1392179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79;p4"/>
          <p:cNvPicPr preferRelativeResize="0"/>
          <p:nvPr/>
        </p:nvPicPr>
        <p:blipFill rotWithShape="1">
          <a:blip r:embed="rId2">
            <a:alphaModFix/>
          </a:blip>
          <a:srcRect/>
          <a:stretch/>
        </p:blipFill>
        <p:spPr>
          <a:xfrm>
            <a:off x="0" y="-1"/>
            <a:ext cx="9143875" cy="5143500"/>
          </a:xfrm>
          <a:prstGeom prst="rect">
            <a:avLst/>
          </a:prstGeom>
          <a:noFill/>
          <a:ln>
            <a:noFill/>
          </a:ln>
        </p:spPr>
      </p:pic>
      <p:pic>
        <p:nvPicPr>
          <p:cNvPr id="22" name="Google Shape;98;p7"/>
          <p:cNvPicPr preferRelativeResize="0"/>
          <p:nvPr/>
        </p:nvPicPr>
        <p:blipFill rotWithShape="1">
          <a:blip r:embed="rId3">
            <a:alphaModFix/>
          </a:blip>
          <a:srcRect r="29173" b="22758"/>
          <a:stretch/>
        </p:blipFill>
        <p:spPr>
          <a:xfrm rot="15651877">
            <a:off x="7849307" y="-497925"/>
            <a:ext cx="1664866" cy="1747973"/>
          </a:xfrm>
          <a:prstGeom prst="rect">
            <a:avLst/>
          </a:prstGeom>
          <a:noFill/>
          <a:ln>
            <a:noFill/>
          </a:ln>
        </p:spPr>
      </p:pic>
      <p:sp>
        <p:nvSpPr>
          <p:cNvPr id="26" name="TextBox 7">
            <a:extLst>
              <a:ext uri="{FF2B5EF4-FFF2-40B4-BE49-F238E27FC236}">
                <a16:creationId xmlns:a16="http://schemas.microsoft.com/office/drawing/2014/main" id="{5CCDF11D-A8A4-2E4A-B582-4066AC2688C5}"/>
              </a:ext>
            </a:extLst>
          </p:cNvPr>
          <p:cNvSpPr txBox="1"/>
          <p:nvPr/>
        </p:nvSpPr>
        <p:spPr>
          <a:xfrm>
            <a:off x="661450" y="919777"/>
            <a:ext cx="2635407" cy="830997"/>
          </a:xfrm>
          <a:prstGeom prst="rect">
            <a:avLst/>
          </a:prstGeom>
          <a:noFill/>
        </p:spPr>
        <p:txBody>
          <a:bodyPr wrap="squar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Brazil at Pubmatch</a:t>
            </a:r>
          </a:p>
        </p:txBody>
      </p:sp>
      <p:sp>
        <p:nvSpPr>
          <p:cNvPr id="6" name="CaixaDeTexto 5"/>
          <p:cNvSpPr txBox="1"/>
          <p:nvPr/>
        </p:nvSpPr>
        <p:spPr>
          <a:xfrm>
            <a:off x="661450" y="1889654"/>
            <a:ext cx="3341904" cy="3107902"/>
          </a:xfrm>
          <a:prstGeom prst="rect">
            <a:avLst/>
          </a:prstGeom>
          <a:noFill/>
        </p:spPr>
        <p:txBody>
          <a:bodyPr wrap="square" rtlCol="0">
            <a:spAutoFit/>
          </a:bodyPr>
          <a:lstStyle/>
          <a:p>
            <a:pPr>
              <a:lnSpc>
                <a:spcPct val="150000"/>
              </a:lnSpc>
            </a:pPr>
            <a:r>
              <a:rPr lang="en-US" sz="1200" dirty="0">
                <a:latin typeface="Microsoft YaHei Light" panose="020B0502040204020203" pitchFamily="34" charset="-122"/>
                <a:ea typeface="Microsoft YaHei Light" panose="020B0502040204020203" pitchFamily="34" charset="-122"/>
              </a:rPr>
              <a:t>Another Brazilian Publishers initiative to promote the sale of rights is the organization of Brazilian Publishing houses books with rights available to the market in </a:t>
            </a:r>
            <a:r>
              <a:rPr lang="en-US" sz="1200" dirty="0" err="1">
                <a:latin typeface="Microsoft YaHei Light" panose="020B0502040204020203" pitchFamily="34" charset="-122"/>
                <a:ea typeface="Microsoft YaHei Light" panose="020B0502040204020203" pitchFamily="34" charset="-122"/>
              </a:rPr>
              <a:t>PubMatch</a:t>
            </a:r>
            <a:r>
              <a:rPr lang="en-US" sz="1200" dirty="0">
                <a:latin typeface="Microsoft YaHei Light" panose="020B0502040204020203" pitchFamily="34" charset="-122"/>
                <a:ea typeface="Microsoft YaHei Light" panose="020B0502040204020203" pitchFamily="34" charset="-122"/>
              </a:rPr>
              <a:t>. The website is a global hub for the book chain, focusing on buying and selling rights. Brazil gained a dedicated page, with more than </a:t>
            </a:r>
            <a:r>
              <a:rPr lang="pt-BR" sz="1200" dirty="0">
                <a:latin typeface="Microsoft YaHei Light" panose="020B0502040204020203" pitchFamily="34" charset="-122"/>
                <a:ea typeface="Microsoft YaHei Light" panose="020B0502040204020203" pitchFamily="34" charset="-122"/>
              </a:rPr>
              <a:t>465</a:t>
            </a:r>
            <a:r>
              <a:rPr lang="en-US" sz="1200" dirty="0">
                <a:latin typeface="Microsoft YaHei Light" panose="020B0502040204020203" pitchFamily="34" charset="-122"/>
                <a:ea typeface="Microsoft YaHei Light" panose="020B0502040204020203" pitchFamily="34" charset="-122"/>
              </a:rPr>
              <a:t> books registered, from 52 publishers. </a:t>
            </a:r>
          </a:p>
          <a:p>
            <a:pPr>
              <a:lnSpc>
                <a:spcPct val="150000"/>
              </a:lnSpc>
            </a:pPr>
            <a:br>
              <a:rPr lang="en-US" sz="1200" dirty="0">
                <a:latin typeface="Microsoft YaHei Light" panose="020B0502040204020203" pitchFamily="34" charset="-122"/>
                <a:ea typeface="Microsoft YaHei Light" panose="020B0502040204020203" pitchFamily="34" charset="-122"/>
              </a:rPr>
            </a:br>
            <a:endParaRPr lang="pt-BR" sz="1200" dirty="0">
              <a:latin typeface="Microsoft YaHei Light" panose="020B0502040204020203" pitchFamily="34" charset="-122"/>
              <a:ea typeface="Microsoft YaHei Light" panose="020B0502040204020203" pitchFamily="34" charset="-122"/>
            </a:endParaRPr>
          </a:p>
        </p:txBody>
      </p:sp>
      <p:grpSp>
        <p:nvGrpSpPr>
          <p:cNvPr id="7" name="Grupo 6"/>
          <p:cNvGrpSpPr/>
          <p:nvPr/>
        </p:nvGrpSpPr>
        <p:grpSpPr>
          <a:xfrm>
            <a:off x="5065384" y="1210600"/>
            <a:ext cx="3743389" cy="3193256"/>
            <a:chOff x="5008235" y="1431752"/>
            <a:chExt cx="3743389" cy="3193256"/>
          </a:xfrm>
        </p:grpSpPr>
        <p:pic>
          <p:nvPicPr>
            <p:cNvPr id="11" name="Picture 7">
              <a:extLst>
                <a:ext uri="{FF2B5EF4-FFF2-40B4-BE49-F238E27FC236}">
                  <a16:creationId xmlns:a16="http://schemas.microsoft.com/office/drawing/2014/main" id="{9A373217-B103-CB49-AB88-E804EF5CBC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749" b="2041"/>
            <a:stretch/>
          </p:blipFill>
          <p:spPr>
            <a:xfrm>
              <a:off x="5008235" y="1431752"/>
              <a:ext cx="3743389" cy="3193256"/>
            </a:xfrm>
            <a:prstGeom prst="rect">
              <a:avLst/>
            </a:prstGeom>
          </p:spPr>
        </p:pic>
        <p:pic>
          <p:nvPicPr>
            <p:cNvPr id="5" name="Imagem 4"/>
            <p:cNvPicPr>
              <a:picLocks noChangeAspect="1"/>
            </p:cNvPicPr>
            <p:nvPr/>
          </p:nvPicPr>
          <p:blipFill rotWithShape="1">
            <a:blip r:embed="rId5"/>
            <a:srcRect l="10355" t="12336" r="31837" b="29799"/>
            <a:stretch/>
          </p:blipFill>
          <p:spPr>
            <a:xfrm>
              <a:off x="5208291" y="1628776"/>
              <a:ext cx="3358238" cy="1890845"/>
            </a:xfrm>
            <a:prstGeom prst="rect">
              <a:avLst/>
            </a:prstGeom>
          </p:spPr>
        </p:pic>
      </p:grpSp>
      <p:grpSp>
        <p:nvGrpSpPr>
          <p:cNvPr id="9" name="Grupo 8"/>
          <p:cNvGrpSpPr/>
          <p:nvPr/>
        </p:nvGrpSpPr>
        <p:grpSpPr>
          <a:xfrm>
            <a:off x="763844" y="4403856"/>
            <a:ext cx="3651466" cy="394287"/>
            <a:chOff x="506669" y="4509155"/>
            <a:chExt cx="3651466" cy="394287"/>
          </a:xfrm>
        </p:grpSpPr>
        <p:sp>
          <p:nvSpPr>
            <p:cNvPr id="2" name="CaixaDeTexto 1"/>
            <p:cNvSpPr txBox="1"/>
            <p:nvPr/>
          </p:nvSpPr>
          <p:spPr>
            <a:xfrm>
              <a:off x="747176" y="4509155"/>
              <a:ext cx="3410959" cy="276999"/>
            </a:xfrm>
            <a:prstGeom prst="rect">
              <a:avLst/>
            </a:prstGeom>
            <a:solidFill>
              <a:schemeClr val="bg1"/>
            </a:solidFill>
          </p:spPr>
          <p:txBody>
            <a:bodyPr wrap="square" rtlCol="0">
              <a:spAutoFit/>
            </a:bodyPr>
            <a:lstStyle/>
            <a:p>
              <a:r>
                <a:rPr lang="pt-BR" sz="1200" dirty="0">
                  <a:latin typeface="Microsoft YaHei Light" panose="020B0502040204020203" pitchFamily="34" charset="-122"/>
                  <a:ea typeface="Microsoft YaHei Light" panose="020B0502040204020203" pitchFamily="34" charset="-122"/>
                </a:rPr>
                <a:t>https://www.pubmatch.com/brazilianpublisher</a:t>
              </a:r>
            </a:p>
          </p:txBody>
        </p:sp>
        <p:pic>
          <p:nvPicPr>
            <p:cNvPr id="8" name="Image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669" y="4509155"/>
              <a:ext cx="395288" cy="394287"/>
            </a:xfrm>
            <a:prstGeom prst="rect">
              <a:avLst/>
            </a:prstGeom>
          </p:spPr>
        </p:pic>
      </p:grpSp>
    </p:spTree>
    <p:extLst>
      <p:ext uri="{BB962C8B-B14F-4D97-AF65-F5344CB8AC3E}">
        <p14:creationId xmlns:p14="http://schemas.microsoft.com/office/powerpoint/2010/main" val="119653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BB77C0B-5D9C-124E-9D12-7A46C0C9D347}"/>
              </a:ext>
            </a:extLst>
          </p:cNvPr>
          <p:cNvSpPr/>
          <p:nvPr/>
        </p:nvSpPr>
        <p:spPr>
          <a:xfrm>
            <a:off x="5498265" y="660608"/>
            <a:ext cx="3391593" cy="3391593"/>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pic>
        <p:nvPicPr>
          <p:cNvPr id="4" name="Espaço Reservado para Imagem 3"/>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534153" y="890044"/>
            <a:ext cx="3266903" cy="3220351"/>
          </a:xfrm>
        </p:spPr>
      </p:pic>
      <p:pic>
        <p:nvPicPr>
          <p:cNvPr id="17" name="Google Shape;74;p3"/>
          <p:cNvPicPr preferRelativeResize="0"/>
          <p:nvPr/>
        </p:nvPicPr>
        <p:blipFill rotWithShape="1">
          <a:blip r:embed="rId3">
            <a:alphaModFix/>
          </a:blip>
          <a:srcRect/>
          <a:stretch/>
        </p:blipFill>
        <p:spPr>
          <a:xfrm>
            <a:off x="1" y="4934775"/>
            <a:ext cx="9144000" cy="242700"/>
          </a:xfrm>
          <a:prstGeom prst="rect">
            <a:avLst/>
          </a:prstGeom>
          <a:noFill/>
          <a:ln>
            <a:noFill/>
          </a:ln>
        </p:spPr>
      </p:pic>
      <p:sp>
        <p:nvSpPr>
          <p:cNvPr id="23" name="TextBox 1">
            <a:extLst>
              <a:ext uri="{FF2B5EF4-FFF2-40B4-BE49-F238E27FC236}">
                <a16:creationId xmlns:a16="http://schemas.microsoft.com/office/drawing/2014/main" id="{729BF935-925D-3141-B2A5-7F69F43AE4D0}"/>
              </a:ext>
            </a:extLst>
          </p:cNvPr>
          <p:cNvSpPr txBox="1"/>
          <p:nvPr/>
        </p:nvSpPr>
        <p:spPr>
          <a:xfrm>
            <a:off x="292291" y="1489482"/>
            <a:ext cx="2682145" cy="461665"/>
          </a:xfrm>
          <a:prstGeom prst="rect">
            <a:avLst/>
          </a:prstGeom>
          <a:noFill/>
        </p:spPr>
        <p:txBody>
          <a:bodyPr wrap="none" rtlCol="0">
            <a:spAutoFit/>
          </a:bodyPr>
          <a:lstStyle/>
          <a:p>
            <a:r>
              <a:rPr lang="en-US" sz="2400" b="1" dirty="0"/>
              <a:t>Fernanda </a:t>
            </a:r>
            <a:r>
              <a:rPr lang="en-US" sz="2400" b="1" dirty="0" err="1"/>
              <a:t>Dantas</a:t>
            </a:r>
            <a:endParaRPr lang="en-US" sz="2400" b="1" dirty="0"/>
          </a:p>
        </p:txBody>
      </p:sp>
      <p:sp>
        <p:nvSpPr>
          <p:cNvPr id="5" name="Retângulo 4"/>
          <p:cNvSpPr/>
          <p:nvPr/>
        </p:nvSpPr>
        <p:spPr>
          <a:xfrm>
            <a:off x="325919" y="1895458"/>
            <a:ext cx="4572000" cy="1469120"/>
          </a:xfrm>
          <a:prstGeom prst="rect">
            <a:avLst/>
          </a:prstGeom>
        </p:spPr>
        <p:txBody>
          <a:bodyPr>
            <a:spAutoFit/>
          </a:bodyPr>
          <a:lstStyle/>
          <a:p>
            <a:r>
              <a:rPr lang="en-US" sz="1100" b="1" dirty="0">
                <a:latin typeface="Microsoft YaHei Light" panose="020B0502040204020203" pitchFamily="34" charset="-122"/>
                <a:ea typeface="Microsoft YaHei Light" panose="020B0502040204020203" pitchFamily="34" charset="-122"/>
              </a:rPr>
              <a:t>International Affairs Manager at CBL and </a:t>
            </a:r>
            <a:br>
              <a:rPr lang="en-US" sz="1100" b="1" dirty="0">
                <a:latin typeface="Microsoft YaHei Light" panose="020B0502040204020203" pitchFamily="34" charset="-122"/>
                <a:ea typeface="Microsoft YaHei Light" panose="020B0502040204020203" pitchFamily="34" charset="-122"/>
              </a:rPr>
            </a:br>
            <a:r>
              <a:rPr lang="en-US" sz="1100" b="1" dirty="0">
                <a:latin typeface="Microsoft YaHei Light" panose="020B0502040204020203" pitchFamily="34" charset="-122"/>
                <a:ea typeface="Microsoft YaHei Light" panose="020B0502040204020203" pitchFamily="34" charset="-122"/>
              </a:rPr>
              <a:t>Executive Manager at Brazilian Publishers </a:t>
            </a:r>
            <a:br>
              <a:rPr lang="en-US" sz="1100" dirty="0">
                <a:latin typeface="Microsoft YaHei Light" panose="020B0502040204020203" pitchFamily="34" charset="-122"/>
                <a:ea typeface="Microsoft YaHei Light" panose="020B0502040204020203" pitchFamily="34" charset="-122"/>
              </a:rPr>
            </a:br>
            <a:br>
              <a:rPr lang="en-US" sz="1100" i="1" dirty="0">
                <a:latin typeface="Microsoft YaHei Light" panose="020B0502040204020203" pitchFamily="34" charset="-122"/>
                <a:ea typeface="Microsoft YaHei Light" panose="020B0502040204020203" pitchFamily="34" charset="-122"/>
              </a:rPr>
            </a:br>
            <a:endParaRPr lang="en-US" sz="1100" i="1" dirty="0">
              <a:latin typeface="Microsoft YaHei Light" panose="020B0502040204020203" pitchFamily="34" charset="-122"/>
              <a:ea typeface="Microsoft YaHei Light" panose="020B0502040204020203" pitchFamily="34" charset="-122"/>
            </a:endParaRPr>
          </a:p>
          <a:p>
            <a:pPr>
              <a:lnSpc>
                <a:spcPct val="150000"/>
              </a:lnSpc>
            </a:pPr>
            <a:r>
              <a:rPr lang="en-US" sz="1050" dirty="0">
                <a:latin typeface="Microsoft YaHei Light" panose="020B0502040204020203" pitchFamily="34" charset="-122"/>
                <a:ea typeface="Microsoft YaHei Light" panose="020B0502040204020203" pitchFamily="34" charset="-122"/>
              </a:rPr>
              <a:t>Fernanda holds a B.A. degree in History from PUC-SP and specializations in management and marketing.</a:t>
            </a:r>
          </a:p>
          <a:p>
            <a:pPr>
              <a:lnSpc>
                <a:spcPct val="150000"/>
              </a:lnSpc>
            </a:pPr>
            <a:r>
              <a:rPr lang="en-US" sz="1050" dirty="0">
                <a:latin typeface="Microsoft YaHei Light" panose="020B0502040204020203" pitchFamily="34" charset="-122"/>
                <a:ea typeface="Microsoft YaHei Light" panose="020B0502040204020203" pitchFamily="34" charset="-122"/>
              </a:rPr>
              <a:t>Since 2016, she is part of CBL International Affairs team.</a:t>
            </a:r>
          </a:p>
        </p:txBody>
      </p:sp>
      <p:pic>
        <p:nvPicPr>
          <p:cNvPr id="11" name="Google Shape;98;p7"/>
          <p:cNvPicPr preferRelativeResize="0"/>
          <p:nvPr/>
        </p:nvPicPr>
        <p:blipFill rotWithShape="1">
          <a:blip r:embed="rId4">
            <a:alphaModFix/>
          </a:blip>
          <a:srcRect r="29173" b="22758"/>
          <a:stretch/>
        </p:blipFill>
        <p:spPr>
          <a:xfrm rot="989831">
            <a:off x="7673045" y="4011080"/>
            <a:ext cx="1593583" cy="1432998"/>
          </a:xfrm>
          <a:prstGeom prst="rect">
            <a:avLst/>
          </a:prstGeom>
          <a:noFill/>
          <a:ln>
            <a:noFill/>
          </a:ln>
        </p:spPr>
      </p:pic>
    </p:spTree>
    <p:extLst>
      <p:ext uri="{BB962C8B-B14F-4D97-AF65-F5344CB8AC3E}">
        <p14:creationId xmlns:p14="http://schemas.microsoft.com/office/powerpoint/2010/main" val="3933403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92;p6"/>
          <p:cNvPicPr preferRelativeResize="0"/>
          <p:nvPr/>
        </p:nvPicPr>
        <p:blipFill rotWithShape="1">
          <a:blip r:embed="rId2">
            <a:alphaModFix/>
          </a:blip>
          <a:srcRect/>
          <a:stretch/>
        </p:blipFill>
        <p:spPr>
          <a:xfrm>
            <a:off x="-279275" y="114299"/>
            <a:ext cx="5396858" cy="3050381"/>
          </a:xfrm>
          <a:prstGeom prst="rect">
            <a:avLst/>
          </a:prstGeom>
          <a:noFill/>
          <a:ln>
            <a:noFill/>
          </a:ln>
        </p:spPr>
      </p:pic>
      <p:sp>
        <p:nvSpPr>
          <p:cNvPr id="2" name="TextBox 1">
            <a:extLst>
              <a:ext uri="{FF2B5EF4-FFF2-40B4-BE49-F238E27FC236}">
                <a16:creationId xmlns:a16="http://schemas.microsoft.com/office/drawing/2014/main" id="{729BF935-925D-3141-B2A5-7F69F43AE4D0}"/>
              </a:ext>
            </a:extLst>
          </p:cNvPr>
          <p:cNvSpPr txBox="1"/>
          <p:nvPr/>
        </p:nvSpPr>
        <p:spPr>
          <a:xfrm>
            <a:off x="618020" y="1852354"/>
            <a:ext cx="3602268" cy="923330"/>
          </a:xfrm>
          <a:prstGeom prst="rect">
            <a:avLst/>
          </a:prstGeom>
          <a:noFill/>
        </p:spPr>
        <p:txBody>
          <a:bodyPr wrap="none" rtlCol="0">
            <a:spAutoFit/>
          </a:bodyPr>
          <a:lstStyle/>
          <a:p>
            <a:r>
              <a:rPr lang="en-US" sz="1800" dirty="0">
                <a:solidFill>
                  <a:schemeClr val="bg1"/>
                </a:solidFill>
                <a:latin typeface="Microsoft YaHei Light" panose="020B0502040204020203" pitchFamily="34" charset="-122"/>
                <a:ea typeface="Microsoft YaHei Light" panose="020B0502040204020203" pitchFamily="34" charset="-122"/>
              </a:rPr>
              <a:t>See you in Bologna and London!</a:t>
            </a:r>
          </a:p>
          <a:p>
            <a:br>
              <a:rPr lang="en-US" sz="1800" dirty="0">
                <a:latin typeface="Microsoft YaHei Light" panose="020B0502040204020203" pitchFamily="34" charset="-122"/>
                <a:ea typeface="Microsoft YaHei Light" panose="020B0502040204020203" pitchFamily="34" charset="-122"/>
              </a:rPr>
            </a:br>
            <a:endParaRPr sz="1800" dirty="0">
              <a:latin typeface="Microsoft YaHei Light" panose="020B0502040204020203" pitchFamily="34" charset="-122"/>
              <a:ea typeface="Microsoft YaHei Light" panose="020B0502040204020203" pitchFamily="34" charset="-122"/>
            </a:endParaRPr>
          </a:p>
        </p:txBody>
      </p:sp>
      <p:sp>
        <p:nvSpPr>
          <p:cNvPr id="3" name="TextBox 2">
            <a:extLst>
              <a:ext uri="{FF2B5EF4-FFF2-40B4-BE49-F238E27FC236}">
                <a16:creationId xmlns:a16="http://schemas.microsoft.com/office/drawing/2014/main" id="{752437D5-E24C-F04A-AA2B-5AE8CEA0281C}"/>
              </a:ext>
            </a:extLst>
          </p:cNvPr>
          <p:cNvSpPr txBox="1"/>
          <p:nvPr/>
        </p:nvSpPr>
        <p:spPr>
          <a:xfrm>
            <a:off x="724427" y="1067524"/>
            <a:ext cx="3252814" cy="784830"/>
          </a:xfrm>
          <a:prstGeom prst="rect">
            <a:avLst/>
          </a:prstGeom>
          <a:noFill/>
        </p:spPr>
        <p:txBody>
          <a:bodyPr wrap="none" rtlCol="0">
            <a:spAutoFit/>
          </a:bodyPr>
          <a:lstStyle/>
          <a:p>
            <a:r>
              <a:rPr lang="en-US" sz="4500" b="1" noProof="1">
                <a:solidFill>
                  <a:schemeClr val="bg1"/>
                </a:solidFill>
                <a:latin typeface="Poppins" pitchFamily="2" charset="77"/>
                <a:ea typeface="Open Sans" panose="020B0606030504020204" pitchFamily="34" charset="0"/>
                <a:cs typeface="Poppins" pitchFamily="2" charset="77"/>
              </a:rPr>
              <a:t>Thank You!</a:t>
            </a:r>
          </a:p>
        </p:txBody>
      </p:sp>
      <p:pic>
        <p:nvPicPr>
          <p:cNvPr id="17" name="Google Shape;74;p3"/>
          <p:cNvPicPr preferRelativeResize="0"/>
          <p:nvPr/>
        </p:nvPicPr>
        <p:blipFill rotWithShape="1">
          <a:blip r:embed="rId3">
            <a:alphaModFix/>
          </a:blip>
          <a:srcRect/>
          <a:stretch/>
        </p:blipFill>
        <p:spPr>
          <a:xfrm>
            <a:off x="1" y="4934775"/>
            <a:ext cx="9144000" cy="242700"/>
          </a:xfrm>
          <a:prstGeom prst="rect">
            <a:avLst/>
          </a:prstGeom>
          <a:noFill/>
          <a:ln>
            <a:noFill/>
          </a:ln>
        </p:spPr>
      </p:pic>
      <p:pic>
        <p:nvPicPr>
          <p:cNvPr id="11" name="Imagem 10"/>
          <p:cNvPicPr>
            <a:picLocks noChangeAspect="1"/>
          </p:cNvPicPr>
          <p:nvPr/>
        </p:nvPicPr>
        <p:blipFill rotWithShape="1">
          <a:blip r:embed="rId4">
            <a:extLst>
              <a:ext uri="{28A0092B-C50C-407E-A947-70E740481C1C}">
                <a14:useLocalDpi xmlns:a14="http://schemas.microsoft.com/office/drawing/2010/main" val="0"/>
              </a:ext>
            </a:extLst>
          </a:blip>
          <a:srcRect t="4032" r="18482" b="4823"/>
          <a:stretch/>
        </p:blipFill>
        <p:spPr>
          <a:xfrm>
            <a:off x="6014878" y="0"/>
            <a:ext cx="2907666" cy="4885773"/>
          </a:xfrm>
          <a:prstGeom prst="rect">
            <a:avLst/>
          </a:prstGeom>
        </p:spPr>
      </p:pic>
      <p:sp>
        <p:nvSpPr>
          <p:cNvPr id="7" name="Freeform 27">
            <a:extLst>
              <a:ext uri="{FF2B5EF4-FFF2-40B4-BE49-F238E27FC236}">
                <a16:creationId xmlns:a16="http://schemas.microsoft.com/office/drawing/2014/main" id="{8EFEFCD7-2D03-9942-A43C-E319FD128D13}"/>
              </a:ext>
            </a:extLst>
          </p:cNvPr>
          <p:cNvSpPr/>
          <p:nvPr/>
        </p:nvSpPr>
        <p:spPr>
          <a:xfrm rot="10800000" flipH="1">
            <a:off x="481663" y="3236119"/>
            <a:ext cx="3097356" cy="1371600"/>
          </a:xfrm>
          <a:custGeom>
            <a:avLst/>
            <a:gdLst>
              <a:gd name="connsiteX0" fmla="*/ 2867066 w 3845679"/>
              <a:gd name="connsiteY0" fmla="*/ 0 h 1957398"/>
              <a:gd name="connsiteX1" fmla="*/ 2866947 w 3845679"/>
              <a:gd name="connsiteY1" fmla="*/ 0 h 1957398"/>
              <a:gd name="connsiteX2" fmla="*/ 2710918 w 3845679"/>
              <a:gd name="connsiteY2" fmla="*/ 0 h 1957398"/>
              <a:gd name="connsiteX3" fmla="*/ 2464764 w 3845679"/>
              <a:gd name="connsiteY3" fmla="*/ 0 h 1957398"/>
              <a:gd name="connsiteX4" fmla="*/ 2462011 w 3845679"/>
              <a:gd name="connsiteY4" fmla="*/ 0 h 1957398"/>
              <a:gd name="connsiteX5" fmla="*/ 2215857 w 3845679"/>
              <a:gd name="connsiteY5" fmla="*/ 0 h 1957398"/>
              <a:gd name="connsiteX6" fmla="*/ 2068050 w 3845679"/>
              <a:gd name="connsiteY6" fmla="*/ 0 h 1957398"/>
              <a:gd name="connsiteX7" fmla="*/ 2067932 w 3845679"/>
              <a:gd name="connsiteY7" fmla="*/ 0 h 1957398"/>
              <a:gd name="connsiteX8" fmla="*/ 2059832 w 3845679"/>
              <a:gd name="connsiteY8" fmla="*/ 0 h 1957398"/>
              <a:gd name="connsiteX9" fmla="*/ 2059712 w 3845679"/>
              <a:gd name="connsiteY9" fmla="*/ 0 h 1957398"/>
              <a:gd name="connsiteX10" fmla="*/ 1911903 w 3845679"/>
              <a:gd name="connsiteY10" fmla="*/ 0 h 1957398"/>
              <a:gd name="connsiteX11" fmla="*/ 1813678 w 3845679"/>
              <a:gd name="connsiteY11" fmla="*/ 0 h 1957398"/>
              <a:gd name="connsiteX12" fmla="*/ 1813558 w 3845679"/>
              <a:gd name="connsiteY12" fmla="*/ 0 h 1957398"/>
              <a:gd name="connsiteX13" fmla="*/ 1665749 w 3845679"/>
              <a:gd name="connsiteY13" fmla="*/ 0 h 1957398"/>
              <a:gd name="connsiteX14" fmla="*/ 1662996 w 3845679"/>
              <a:gd name="connsiteY14" fmla="*/ 0 h 1957398"/>
              <a:gd name="connsiteX15" fmla="*/ 1572768 w 3845679"/>
              <a:gd name="connsiteY15" fmla="*/ 0 h 1957398"/>
              <a:gd name="connsiteX16" fmla="*/ 1572664 w 3845679"/>
              <a:gd name="connsiteY16" fmla="*/ 0 h 1957398"/>
              <a:gd name="connsiteX17" fmla="*/ 1416842 w 3845679"/>
              <a:gd name="connsiteY17" fmla="*/ 0 h 1957398"/>
              <a:gd name="connsiteX18" fmla="*/ 1326614 w 3845679"/>
              <a:gd name="connsiteY18" fmla="*/ 0 h 1957398"/>
              <a:gd name="connsiteX19" fmla="*/ 1326510 w 3845679"/>
              <a:gd name="connsiteY19" fmla="*/ 0 h 1957398"/>
              <a:gd name="connsiteX20" fmla="*/ 1260816 w 3845679"/>
              <a:gd name="connsiteY20" fmla="*/ 0 h 1957398"/>
              <a:gd name="connsiteX21" fmla="*/ 1260697 w 3845679"/>
              <a:gd name="connsiteY21" fmla="*/ 0 h 1957398"/>
              <a:gd name="connsiteX22" fmla="*/ 1170475 w 3845679"/>
              <a:gd name="connsiteY22" fmla="*/ 0 h 1957398"/>
              <a:gd name="connsiteX23" fmla="*/ 1014662 w 3845679"/>
              <a:gd name="connsiteY23" fmla="*/ 0 h 1957398"/>
              <a:gd name="connsiteX24" fmla="*/ 1014543 w 3845679"/>
              <a:gd name="connsiteY24" fmla="*/ 0 h 1957398"/>
              <a:gd name="connsiteX25" fmla="*/ 924321 w 3845679"/>
              <a:gd name="connsiteY25" fmla="*/ 0 h 1957398"/>
              <a:gd name="connsiteX26" fmla="*/ 799015 w 3845679"/>
              <a:gd name="connsiteY26" fmla="*/ 0 h 1957398"/>
              <a:gd name="connsiteX27" fmla="*/ 773752 w 3845679"/>
              <a:gd name="connsiteY27" fmla="*/ 0 h 1957398"/>
              <a:gd name="connsiteX28" fmla="*/ 773649 w 3845679"/>
              <a:gd name="connsiteY28" fmla="*/ 0 h 1957398"/>
              <a:gd name="connsiteX29" fmla="*/ 527598 w 3845679"/>
              <a:gd name="connsiteY29" fmla="*/ 0 h 1957398"/>
              <a:gd name="connsiteX30" fmla="*/ 527495 w 3845679"/>
              <a:gd name="connsiteY30" fmla="*/ 0 h 1957398"/>
              <a:gd name="connsiteX31" fmla="*/ 371460 w 3845679"/>
              <a:gd name="connsiteY31" fmla="*/ 0 h 1957398"/>
              <a:gd name="connsiteX32" fmla="*/ 285787 w 3845679"/>
              <a:gd name="connsiteY32" fmla="*/ 0 h 1957398"/>
              <a:gd name="connsiteX33" fmla="*/ 125306 w 3845679"/>
              <a:gd name="connsiteY33" fmla="*/ 0 h 1957398"/>
              <a:gd name="connsiteX34" fmla="*/ 39633 w 3845679"/>
              <a:gd name="connsiteY34" fmla="*/ 0 h 1957398"/>
              <a:gd name="connsiteX35" fmla="*/ 0 w 3845679"/>
              <a:gd name="connsiteY35" fmla="*/ 0 h 1957398"/>
              <a:gd name="connsiteX36" fmla="*/ 0 w 3845679"/>
              <a:gd name="connsiteY36" fmla="*/ 1957398 h 1957398"/>
              <a:gd name="connsiteX37" fmla="*/ 39633 w 3845679"/>
              <a:gd name="connsiteY37" fmla="*/ 1957398 h 1957398"/>
              <a:gd name="connsiteX38" fmla="*/ 122553 w 3845679"/>
              <a:gd name="connsiteY38" fmla="*/ 1957398 h 1957398"/>
              <a:gd name="connsiteX39" fmla="*/ 125306 w 3845679"/>
              <a:gd name="connsiteY39" fmla="*/ 1957398 h 1957398"/>
              <a:gd name="connsiteX40" fmla="*/ 285787 w 3845679"/>
              <a:gd name="connsiteY40" fmla="*/ 1957398 h 1957398"/>
              <a:gd name="connsiteX41" fmla="*/ 371460 w 3845679"/>
              <a:gd name="connsiteY41" fmla="*/ 1957398 h 1957398"/>
              <a:gd name="connsiteX42" fmla="*/ 527526 w 3845679"/>
              <a:gd name="connsiteY42" fmla="*/ 1957398 h 1957398"/>
              <a:gd name="connsiteX43" fmla="*/ 675414 w 3845679"/>
              <a:gd name="connsiteY43" fmla="*/ 1957398 h 1957398"/>
              <a:gd name="connsiteX44" fmla="*/ 773680 w 3845679"/>
              <a:gd name="connsiteY44" fmla="*/ 1957398 h 1957398"/>
              <a:gd name="connsiteX45" fmla="*/ 799015 w 3845679"/>
              <a:gd name="connsiteY45" fmla="*/ 1957398 h 1957398"/>
              <a:gd name="connsiteX46" fmla="*/ 921568 w 3845679"/>
              <a:gd name="connsiteY46" fmla="*/ 1957398 h 1957398"/>
              <a:gd name="connsiteX47" fmla="*/ 924321 w 3845679"/>
              <a:gd name="connsiteY47" fmla="*/ 1957398 h 1957398"/>
              <a:gd name="connsiteX48" fmla="*/ 1014626 w 3845679"/>
              <a:gd name="connsiteY48" fmla="*/ 1957398 h 1957398"/>
              <a:gd name="connsiteX49" fmla="*/ 1170475 w 3845679"/>
              <a:gd name="connsiteY49" fmla="*/ 1957398 h 1957398"/>
              <a:gd name="connsiteX50" fmla="*/ 1260780 w 3845679"/>
              <a:gd name="connsiteY50" fmla="*/ 1957398 h 1957398"/>
              <a:gd name="connsiteX51" fmla="*/ 1326542 w 3845679"/>
              <a:gd name="connsiteY51" fmla="*/ 1957398 h 1957398"/>
              <a:gd name="connsiteX52" fmla="*/ 1416842 w 3845679"/>
              <a:gd name="connsiteY52" fmla="*/ 1957398 h 1957398"/>
              <a:gd name="connsiteX53" fmla="*/ 1572696 w 3845679"/>
              <a:gd name="connsiteY53" fmla="*/ 1957398 h 1957398"/>
              <a:gd name="connsiteX54" fmla="*/ 1662996 w 3845679"/>
              <a:gd name="connsiteY54" fmla="*/ 1957398 h 1957398"/>
              <a:gd name="connsiteX55" fmla="*/ 1665749 w 3845679"/>
              <a:gd name="connsiteY55" fmla="*/ 1957398 h 1957398"/>
              <a:gd name="connsiteX56" fmla="*/ 1813640 w 3845679"/>
              <a:gd name="connsiteY56" fmla="*/ 1957398 h 1957398"/>
              <a:gd name="connsiteX57" fmla="*/ 1911903 w 3845679"/>
              <a:gd name="connsiteY57" fmla="*/ 1957398 h 1957398"/>
              <a:gd name="connsiteX58" fmla="*/ 2059794 w 3845679"/>
              <a:gd name="connsiteY58" fmla="*/ 1957398 h 1957398"/>
              <a:gd name="connsiteX59" fmla="*/ 2067969 w 3845679"/>
              <a:gd name="connsiteY59" fmla="*/ 1957398 h 1957398"/>
              <a:gd name="connsiteX60" fmla="*/ 2215857 w 3845679"/>
              <a:gd name="connsiteY60" fmla="*/ 1957398 h 1957398"/>
              <a:gd name="connsiteX61" fmla="*/ 2301530 w 3845679"/>
              <a:gd name="connsiteY61" fmla="*/ 1957398 h 1957398"/>
              <a:gd name="connsiteX62" fmla="*/ 2462011 w 3845679"/>
              <a:gd name="connsiteY62" fmla="*/ 1957398 h 1957398"/>
              <a:gd name="connsiteX63" fmla="*/ 2464764 w 3845679"/>
              <a:gd name="connsiteY63" fmla="*/ 1957398 h 1957398"/>
              <a:gd name="connsiteX64" fmla="*/ 2547684 w 3845679"/>
              <a:gd name="connsiteY64" fmla="*/ 1957398 h 1957398"/>
              <a:gd name="connsiteX65" fmla="*/ 2710918 w 3845679"/>
              <a:gd name="connsiteY65" fmla="*/ 1957398 h 1957398"/>
              <a:gd name="connsiteX66" fmla="*/ 2866984 w 3845679"/>
              <a:gd name="connsiteY66" fmla="*/ 1957398 h 1957398"/>
              <a:gd name="connsiteX67" fmla="*/ 2866984 w 3845679"/>
              <a:gd name="connsiteY67" fmla="*/ 1957395 h 1957398"/>
              <a:gd name="connsiteX68" fmla="*/ 3845679 w 3845679"/>
              <a:gd name="connsiteY68" fmla="*/ 978695 h 1957398"/>
              <a:gd name="connsiteX69" fmla="*/ 2967050 w 3845679"/>
              <a:gd name="connsiteY69" fmla="*/ 5049 h 195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45679" h="1957398">
                <a:moveTo>
                  <a:pt x="2867066" y="0"/>
                </a:moveTo>
                <a:lnTo>
                  <a:pt x="2866947" y="0"/>
                </a:lnTo>
                <a:lnTo>
                  <a:pt x="2710918" y="0"/>
                </a:lnTo>
                <a:lnTo>
                  <a:pt x="2464764" y="0"/>
                </a:lnTo>
                <a:lnTo>
                  <a:pt x="2462011" y="0"/>
                </a:lnTo>
                <a:lnTo>
                  <a:pt x="2215857" y="0"/>
                </a:lnTo>
                <a:lnTo>
                  <a:pt x="2068050" y="0"/>
                </a:lnTo>
                <a:lnTo>
                  <a:pt x="2067932" y="0"/>
                </a:lnTo>
                <a:lnTo>
                  <a:pt x="2059832" y="0"/>
                </a:lnTo>
                <a:lnTo>
                  <a:pt x="2059712" y="0"/>
                </a:lnTo>
                <a:lnTo>
                  <a:pt x="1911903" y="0"/>
                </a:lnTo>
                <a:lnTo>
                  <a:pt x="1813678" y="0"/>
                </a:lnTo>
                <a:lnTo>
                  <a:pt x="1813558" y="0"/>
                </a:lnTo>
                <a:lnTo>
                  <a:pt x="1665749" y="0"/>
                </a:lnTo>
                <a:lnTo>
                  <a:pt x="1662996" y="0"/>
                </a:lnTo>
                <a:lnTo>
                  <a:pt x="1572768" y="0"/>
                </a:lnTo>
                <a:lnTo>
                  <a:pt x="1572664" y="0"/>
                </a:lnTo>
                <a:lnTo>
                  <a:pt x="1416842" y="0"/>
                </a:lnTo>
                <a:lnTo>
                  <a:pt x="1326614" y="0"/>
                </a:lnTo>
                <a:lnTo>
                  <a:pt x="1326510" y="0"/>
                </a:lnTo>
                <a:lnTo>
                  <a:pt x="1260816" y="0"/>
                </a:lnTo>
                <a:lnTo>
                  <a:pt x="1260697" y="0"/>
                </a:lnTo>
                <a:lnTo>
                  <a:pt x="1170475" y="0"/>
                </a:lnTo>
                <a:lnTo>
                  <a:pt x="1014662" y="0"/>
                </a:lnTo>
                <a:lnTo>
                  <a:pt x="1014543" y="0"/>
                </a:lnTo>
                <a:lnTo>
                  <a:pt x="924321" y="0"/>
                </a:lnTo>
                <a:lnTo>
                  <a:pt x="799015" y="0"/>
                </a:lnTo>
                <a:lnTo>
                  <a:pt x="773752" y="0"/>
                </a:lnTo>
                <a:lnTo>
                  <a:pt x="773649" y="0"/>
                </a:lnTo>
                <a:lnTo>
                  <a:pt x="527598" y="0"/>
                </a:lnTo>
                <a:lnTo>
                  <a:pt x="527495" y="0"/>
                </a:lnTo>
                <a:lnTo>
                  <a:pt x="371460" y="0"/>
                </a:lnTo>
                <a:lnTo>
                  <a:pt x="285787" y="0"/>
                </a:lnTo>
                <a:lnTo>
                  <a:pt x="125306" y="0"/>
                </a:lnTo>
                <a:lnTo>
                  <a:pt x="39633" y="0"/>
                </a:lnTo>
                <a:lnTo>
                  <a:pt x="0" y="0"/>
                </a:lnTo>
                <a:lnTo>
                  <a:pt x="0" y="1957398"/>
                </a:lnTo>
                <a:lnTo>
                  <a:pt x="39633" y="1957398"/>
                </a:lnTo>
                <a:lnTo>
                  <a:pt x="122553" y="1957398"/>
                </a:lnTo>
                <a:lnTo>
                  <a:pt x="125306" y="1957398"/>
                </a:lnTo>
                <a:lnTo>
                  <a:pt x="285787" y="1957398"/>
                </a:lnTo>
                <a:lnTo>
                  <a:pt x="371460" y="1957398"/>
                </a:lnTo>
                <a:lnTo>
                  <a:pt x="527526" y="1957398"/>
                </a:lnTo>
                <a:lnTo>
                  <a:pt x="675414" y="1957398"/>
                </a:lnTo>
                <a:lnTo>
                  <a:pt x="773680" y="1957398"/>
                </a:lnTo>
                <a:lnTo>
                  <a:pt x="799015" y="1957398"/>
                </a:lnTo>
                <a:lnTo>
                  <a:pt x="921568" y="1957398"/>
                </a:lnTo>
                <a:lnTo>
                  <a:pt x="924321" y="1957398"/>
                </a:lnTo>
                <a:lnTo>
                  <a:pt x="1014626" y="1957398"/>
                </a:lnTo>
                <a:lnTo>
                  <a:pt x="1170475" y="1957398"/>
                </a:lnTo>
                <a:lnTo>
                  <a:pt x="1260780" y="1957398"/>
                </a:lnTo>
                <a:lnTo>
                  <a:pt x="1326542" y="1957398"/>
                </a:lnTo>
                <a:lnTo>
                  <a:pt x="1416842" y="1957398"/>
                </a:lnTo>
                <a:lnTo>
                  <a:pt x="1572696" y="1957398"/>
                </a:lnTo>
                <a:lnTo>
                  <a:pt x="1662996" y="1957398"/>
                </a:lnTo>
                <a:lnTo>
                  <a:pt x="1665749" y="1957398"/>
                </a:lnTo>
                <a:lnTo>
                  <a:pt x="1813640" y="1957398"/>
                </a:lnTo>
                <a:lnTo>
                  <a:pt x="1911903" y="1957398"/>
                </a:lnTo>
                <a:lnTo>
                  <a:pt x="2059794" y="1957398"/>
                </a:lnTo>
                <a:lnTo>
                  <a:pt x="2067969" y="1957398"/>
                </a:lnTo>
                <a:lnTo>
                  <a:pt x="2215857" y="1957398"/>
                </a:lnTo>
                <a:lnTo>
                  <a:pt x="2301530" y="1957398"/>
                </a:lnTo>
                <a:lnTo>
                  <a:pt x="2462011" y="1957398"/>
                </a:lnTo>
                <a:lnTo>
                  <a:pt x="2464764" y="1957398"/>
                </a:lnTo>
                <a:lnTo>
                  <a:pt x="2547684" y="1957398"/>
                </a:lnTo>
                <a:lnTo>
                  <a:pt x="2710918" y="1957398"/>
                </a:lnTo>
                <a:lnTo>
                  <a:pt x="2866984" y="1957398"/>
                </a:lnTo>
                <a:lnTo>
                  <a:pt x="2866984" y="1957395"/>
                </a:lnTo>
                <a:cubicBezTo>
                  <a:pt x="3407502" y="1957395"/>
                  <a:pt x="3845679" y="1519217"/>
                  <a:pt x="3845679" y="978695"/>
                </a:cubicBezTo>
                <a:cubicBezTo>
                  <a:pt x="3845679" y="471961"/>
                  <a:pt x="3460562" y="55169"/>
                  <a:pt x="2967050" y="5049"/>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br>
              <a:rPr lang="en-US" sz="2000" dirty="0">
                <a:latin typeface="Microsoft YaHei Light" panose="020B0502040204020203" pitchFamily="34" charset="-122"/>
                <a:ea typeface="Microsoft YaHei Light" panose="020B0502040204020203" pitchFamily="34" charset="-122"/>
              </a:rPr>
            </a:br>
            <a:r>
              <a:rPr lang="en-US" dirty="0">
                <a:latin typeface="Microsoft YaHei Light" panose="020B0502040204020203" pitchFamily="34" charset="-122"/>
                <a:ea typeface="Microsoft YaHei Light" panose="020B0502040204020203" pitchFamily="34" charset="-122"/>
              </a:rPr>
              <a:t>fernandadantas@cbl.org.br</a:t>
            </a:r>
            <a:r>
              <a:rPr lang="en-US" sz="2000" dirty="0">
                <a:latin typeface="Microsoft YaHei Light" panose="020B0502040204020203" pitchFamily="34" charset="-122"/>
                <a:ea typeface="Microsoft YaHei Light" panose="020B0502040204020203" pitchFamily="34" charset="-122"/>
              </a:rPr>
              <a:t> </a:t>
            </a:r>
          </a:p>
        </p:txBody>
      </p:sp>
      <p:sp>
        <p:nvSpPr>
          <p:cNvPr id="8" name="Retângulo 7"/>
          <p:cNvSpPr/>
          <p:nvPr/>
        </p:nvSpPr>
        <p:spPr>
          <a:xfrm>
            <a:off x="481663" y="3626344"/>
            <a:ext cx="2904475" cy="769441"/>
          </a:xfrm>
          <a:prstGeom prst="rect">
            <a:avLst/>
          </a:prstGeom>
        </p:spPr>
        <p:txBody>
          <a:bodyPr wrap="square">
            <a:spAutoFit/>
          </a:bodyPr>
          <a:lstStyle/>
          <a:p>
            <a:r>
              <a:rPr lang="en-US" sz="1050" b="1" dirty="0">
                <a:latin typeface="Microsoft YaHei Light" panose="020B0502040204020203" pitchFamily="34" charset="-122"/>
                <a:ea typeface="Microsoft YaHei Light" panose="020B0502040204020203" pitchFamily="34" charset="-122"/>
              </a:rPr>
              <a:t>International relations manager at CBL and </a:t>
            </a:r>
            <a:br>
              <a:rPr lang="en-US" sz="1050" b="1" dirty="0">
                <a:latin typeface="Microsoft YaHei Light" panose="020B0502040204020203" pitchFamily="34" charset="-122"/>
                <a:ea typeface="Microsoft YaHei Light" panose="020B0502040204020203" pitchFamily="34" charset="-122"/>
              </a:rPr>
            </a:br>
            <a:r>
              <a:rPr lang="en-US" sz="1050" b="1" dirty="0">
                <a:latin typeface="Microsoft YaHei Light" panose="020B0502040204020203" pitchFamily="34" charset="-122"/>
                <a:ea typeface="Microsoft YaHei Light" panose="020B0502040204020203" pitchFamily="34" charset="-122"/>
              </a:rPr>
              <a:t>executive manager at Brazilian Publishers </a:t>
            </a:r>
            <a:br>
              <a:rPr lang="en-US" sz="1050" b="1" dirty="0">
                <a:latin typeface="Microsoft YaHei Light" panose="020B0502040204020203" pitchFamily="34" charset="-122"/>
                <a:ea typeface="Microsoft YaHei Light" panose="020B0502040204020203" pitchFamily="34" charset="-122"/>
              </a:rPr>
            </a:br>
            <a:br>
              <a:rPr lang="en-US" sz="1100" b="1" dirty="0">
                <a:latin typeface="Microsoft YaHei Light" panose="020B0502040204020203" pitchFamily="34" charset="-122"/>
                <a:ea typeface="Microsoft YaHei Light" panose="020B0502040204020203" pitchFamily="34" charset="-122"/>
              </a:rPr>
            </a:br>
            <a:r>
              <a:rPr lang="en-US" sz="1100" b="1" dirty="0">
                <a:latin typeface="Microsoft YaHei Light" panose="020B0502040204020203" pitchFamily="34" charset="-122"/>
                <a:ea typeface="Microsoft YaHei Light" panose="020B0502040204020203" pitchFamily="34" charset="-122"/>
              </a:rPr>
              <a:t>fernandadantas@cbl.org.br </a:t>
            </a:r>
          </a:p>
        </p:txBody>
      </p:sp>
      <p:sp>
        <p:nvSpPr>
          <p:cNvPr id="4" name="Retângulo 3"/>
          <p:cNvSpPr/>
          <p:nvPr/>
        </p:nvSpPr>
        <p:spPr>
          <a:xfrm>
            <a:off x="481664" y="3380933"/>
            <a:ext cx="1635384" cy="307777"/>
          </a:xfrm>
          <a:prstGeom prst="rect">
            <a:avLst/>
          </a:prstGeom>
        </p:spPr>
        <p:txBody>
          <a:bodyPr wrap="none">
            <a:spAutoFit/>
          </a:bodyPr>
          <a:lstStyle/>
          <a:p>
            <a:r>
              <a:rPr lang="en-US" b="1" dirty="0"/>
              <a:t>Fernanda </a:t>
            </a:r>
            <a:r>
              <a:rPr lang="en-US" b="1" dirty="0" err="1"/>
              <a:t>Dantas</a:t>
            </a:r>
            <a:endParaRPr lang="en-US" b="1" dirty="0"/>
          </a:p>
        </p:txBody>
      </p:sp>
    </p:spTree>
    <p:extLst>
      <p:ext uri="{BB962C8B-B14F-4D97-AF65-F5344CB8AC3E}">
        <p14:creationId xmlns:p14="http://schemas.microsoft.com/office/powerpoint/2010/main" val="3595567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9"/>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402" b="21402"/>
          <a:stretch>
            <a:fillRect/>
          </a:stretch>
        </p:blipFill>
        <p:spPr/>
      </p:pic>
      <p:sp>
        <p:nvSpPr>
          <p:cNvPr id="27" name="Freeform 26">
            <a:extLst>
              <a:ext uri="{FF2B5EF4-FFF2-40B4-BE49-F238E27FC236}">
                <a16:creationId xmlns:a16="http://schemas.microsoft.com/office/drawing/2014/main" id="{5566917D-B5AA-2340-B219-304BBF3CE637}"/>
              </a:ext>
            </a:extLst>
          </p:cNvPr>
          <p:cNvSpPr/>
          <p:nvPr/>
        </p:nvSpPr>
        <p:spPr>
          <a:xfrm flipH="1">
            <a:off x="5154556" y="2323182"/>
            <a:ext cx="3989444" cy="1427124"/>
          </a:xfrm>
          <a:custGeom>
            <a:avLst/>
            <a:gdLst>
              <a:gd name="connsiteX0" fmla="*/ 4367926 w 5319259"/>
              <a:gd name="connsiteY0" fmla="*/ 0 h 1902832"/>
              <a:gd name="connsiteX1" fmla="*/ 4367811 w 5319259"/>
              <a:gd name="connsiteY1" fmla="*/ 0 h 1902832"/>
              <a:gd name="connsiteX2" fmla="*/ 3974163 w 5319259"/>
              <a:gd name="connsiteY2" fmla="*/ 0 h 1902832"/>
              <a:gd name="connsiteX3" fmla="*/ 3734871 w 5319259"/>
              <a:gd name="connsiteY3" fmla="*/ 0 h 1902832"/>
              <a:gd name="connsiteX4" fmla="*/ 3109709 w 5319259"/>
              <a:gd name="connsiteY4" fmla="*/ 0 h 1902832"/>
              <a:gd name="connsiteX5" fmla="*/ 3109608 w 5319259"/>
              <a:gd name="connsiteY5" fmla="*/ 0 h 1902832"/>
              <a:gd name="connsiteX6" fmla="*/ 2870417 w 5319259"/>
              <a:gd name="connsiteY6" fmla="*/ 0 h 1902832"/>
              <a:gd name="connsiteX7" fmla="*/ 2870316 w 5319259"/>
              <a:gd name="connsiteY7" fmla="*/ 0 h 1902832"/>
              <a:gd name="connsiteX8" fmla="*/ 1858605 w 5319259"/>
              <a:gd name="connsiteY8" fmla="*/ 0 h 1902832"/>
              <a:gd name="connsiteX9" fmla="*/ 1619313 w 5319259"/>
              <a:gd name="connsiteY9" fmla="*/ 0 h 1902832"/>
              <a:gd name="connsiteX10" fmla="*/ 1225669 w 5319259"/>
              <a:gd name="connsiteY10" fmla="*/ 0 h 1902832"/>
              <a:gd name="connsiteX11" fmla="*/ 1225553 w 5319259"/>
              <a:gd name="connsiteY11" fmla="*/ 0 h 1902832"/>
              <a:gd name="connsiteX12" fmla="*/ 986377 w 5319259"/>
              <a:gd name="connsiteY12" fmla="*/ 0 h 1902832"/>
              <a:gd name="connsiteX13" fmla="*/ 986261 w 5319259"/>
              <a:gd name="connsiteY13" fmla="*/ 0 h 1902832"/>
              <a:gd name="connsiteX14" fmla="*/ 361105 w 5319259"/>
              <a:gd name="connsiteY14" fmla="*/ 0 h 1902832"/>
              <a:gd name="connsiteX15" fmla="*/ 121813 w 5319259"/>
              <a:gd name="connsiteY15" fmla="*/ 0 h 1902832"/>
              <a:gd name="connsiteX16" fmla="*/ 0 w 5319259"/>
              <a:gd name="connsiteY16" fmla="*/ 0 h 1902832"/>
              <a:gd name="connsiteX17" fmla="*/ 0 w 5319259"/>
              <a:gd name="connsiteY17" fmla="*/ 1902832 h 1902832"/>
              <a:gd name="connsiteX18" fmla="*/ 121813 w 5319259"/>
              <a:gd name="connsiteY18" fmla="*/ 1902832 h 1902832"/>
              <a:gd name="connsiteX19" fmla="*/ 361105 w 5319259"/>
              <a:gd name="connsiteY19" fmla="*/ 1902832 h 1902832"/>
              <a:gd name="connsiteX20" fmla="*/ 986341 w 5319259"/>
              <a:gd name="connsiteY20" fmla="*/ 1902832 h 1902832"/>
              <a:gd name="connsiteX21" fmla="*/ 1225633 w 5319259"/>
              <a:gd name="connsiteY21" fmla="*/ 1902832 h 1902832"/>
              <a:gd name="connsiteX22" fmla="*/ 1619313 w 5319259"/>
              <a:gd name="connsiteY22" fmla="*/ 1902832 h 1902832"/>
              <a:gd name="connsiteX23" fmla="*/ 1858605 w 5319259"/>
              <a:gd name="connsiteY23" fmla="*/ 1902832 h 1902832"/>
              <a:gd name="connsiteX24" fmla="*/ 2237371 w 5319259"/>
              <a:gd name="connsiteY24" fmla="*/ 1902832 h 1902832"/>
              <a:gd name="connsiteX25" fmla="*/ 2476663 w 5319259"/>
              <a:gd name="connsiteY25" fmla="*/ 1902832 h 1902832"/>
              <a:gd name="connsiteX26" fmla="*/ 2870347 w 5319259"/>
              <a:gd name="connsiteY26" fmla="*/ 1902832 h 1902832"/>
              <a:gd name="connsiteX27" fmla="*/ 3109639 w 5319259"/>
              <a:gd name="connsiteY27" fmla="*/ 1902832 h 1902832"/>
              <a:gd name="connsiteX28" fmla="*/ 3734871 w 5319259"/>
              <a:gd name="connsiteY28" fmla="*/ 1902832 h 1902832"/>
              <a:gd name="connsiteX29" fmla="*/ 3974163 w 5319259"/>
              <a:gd name="connsiteY29" fmla="*/ 1902832 h 1902832"/>
              <a:gd name="connsiteX30" fmla="*/ 4367847 w 5319259"/>
              <a:gd name="connsiteY30" fmla="*/ 1902832 h 1902832"/>
              <a:gd name="connsiteX31" fmla="*/ 4367847 w 5319259"/>
              <a:gd name="connsiteY31" fmla="*/ 1902829 h 1902832"/>
              <a:gd name="connsiteX32" fmla="*/ 5319259 w 5319259"/>
              <a:gd name="connsiteY32" fmla="*/ 951412 h 1902832"/>
              <a:gd name="connsiteX33" fmla="*/ 4465123 w 5319259"/>
              <a:gd name="connsiteY33" fmla="*/ 4908 h 190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19259" h="1902832">
                <a:moveTo>
                  <a:pt x="4367926" y="0"/>
                </a:moveTo>
                <a:lnTo>
                  <a:pt x="4367811" y="0"/>
                </a:lnTo>
                <a:lnTo>
                  <a:pt x="3974163" y="0"/>
                </a:lnTo>
                <a:lnTo>
                  <a:pt x="3734871" y="0"/>
                </a:lnTo>
                <a:lnTo>
                  <a:pt x="3109709" y="0"/>
                </a:lnTo>
                <a:lnTo>
                  <a:pt x="3109608" y="0"/>
                </a:lnTo>
                <a:lnTo>
                  <a:pt x="2870417" y="0"/>
                </a:lnTo>
                <a:lnTo>
                  <a:pt x="2870316" y="0"/>
                </a:lnTo>
                <a:lnTo>
                  <a:pt x="1858605" y="0"/>
                </a:lnTo>
                <a:lnTo>
                  <a:pt x="1619313" y="0"/>
                </a:lnTo>
                <a:lnTo>
                  <a:pt x="1225669" y="0"/>
                </a:lnTo>
                <a:lnTo>
                  <a:pt x="1225553" y="0"/>
                </a:lnTo>
                <a:lnTo>
                  <a:pt x="986377" y="0"/>
                </a:lnTo>
                <a:lnTo>
                  <a:pt x="986261" y="0"/>
                </a:lnTo>
                <a:lnTo>
                  <a:pt x="361105" y="0"/>
                </a:lnTo>
                <a:lnTo>
                  <a:pt x="121813" y="0"/>
                </a:lnTo>
                <a:lnTo>
                  <a:pt x="0" y="0"/>
                </a:lnTo>
                <a:lnTo>
                  <a:pt x="0" y="1902832"/>
                </a:lnTo>
                <a:lnTo>
                  <a:pt x="121813" y="1902832"/>
                </a:lnTo>
                <a:lnTo>
                  <a:pt x="361105" y="1902832"/>
                </a:lnTo>
                <a:lnTo>
                  <a:pt x="986341" y="1902832"/>
                </a:lnTo>
                <a:lnTo>
                  <a:pt x="1225633" y="1902832"/>
                </a:lnTo>
                <a:lnTo>
                  <a:pt x="1619313" y="1902832"/>
                </a:lnTo>
                <a:lnTo>
                  <a:pt x="1858605" y="1902832"/>
                </a:lnTo>
                <a:lnTo>
                  <a:pt x="2237371" y="1902832"/>
                </a:lnTo>
                <a:lnTo>
                  <a:pt x="2476663" y="1902832"/>
                </a:lnTo>
                <a:lnTo>
                  <a:pt x="2870347" y="1902832"/>
                </a:lnTo>
                <a:lnTo>
                  <a:pt x="3109639" y="1902832"/>
                </a:lnTo>
                <a:lnTo>
                  <a:pt x="3734871" y="1902832"/>
                </a:lnTo>
                <a:lnTo>
                  <a:pt x="3974163" y="1902832"/>
                </a:lnTo>
                <a:lnTo>
                  <a:pt x="4367847" y="1902832"/>
                </a:lnTo>
                <a:lnTo>
                  <a:pt x="4367847" y="1902829"/>
                </a:lnTo>
                <a:cubicBezTo>
                  <a:pt x="4893297" y="1902829"/>
                  <a:pt x="5319259" y="1476866"/>
                  <a:pt x="5319259" y="951412"/>
                </a:cubicBezTo>
                <a:cubicBezTo>
                  <a:pt x="5319259" y="458804"/>
                  <a:pt x="4944878" y="53631"/>
                  <a:pt x="4465123" y="4908"/>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sz="1050" dirty="0"/>
          </a:p>
        </p:txBody>
      </p:sp>
      <p:sp>
        <p:nvSpPr>
          <p:cNvPr id="7" name="TextBox 6">
            <a:extLst>
              <a:ext uri="{FF2B5EF4-FFF2-40B4-BE49-F238E27FC236}">
                <a16:creationId xmlns:a16="http://schemas.microsoft.com/office/drawing/2014/main" id="{206CAB61-F25D-8C4A-B0A8-B2963A9D915D}"/>
              </a:ext>
            </a:extLst>
          </p:cNvPr>
          <p:cNvSpPr txBox="1"/>
          <p:nvPr/>
        </p:nvSpPr>
        <p:spPr>
          <a:xfrm>
            <a:off x="405664" y="1117071"/>
            <a:ext cx="4079278" cy="1200329"/>
          </a:xfrm>
          <a:prstGeom prst="rect">
            <a:avLst/>
          </a:prstGeom>
          <a:noFill/>
        </p:spPr>
        <p:txBody>
          <a:bodyPr wrap="square" rtlCol="0">
            <a:spAutoFit/>
          </a:bodyPr>
          <a:lstStyle/>
          <a:p>
            <a:r>
              <a:rPr lang="pt-BR" sz="2400" b="1" dirty="0" err="1"/>
              <a:t>Brazilian</a:t>
            </a:r>
            <a:r>
              <a:rPr lang="pt-BR" sz="2400" b="1" dirty="0"/>
              <a:t> Book </a:t>
            </a:r>
            <a:r>
              <a:rPr lang="pt-BR" sz="2400" b="1" dirty="0" err="1"/>
              <a:t>Chamber</a:t>
            </a:r>
            <a:r>
              <a:rPr lang="pt-BR" sz="2400" b="1" dirty="0"/>
              <a:t> </a:t>
            </a:r>
            <a:endParaRPr lang="pt-BR" sz="2400" dirty="0"/>
          </a:p>
          <a:p>
            <a:br>
              <a:rPr lang="pt-BR" sz="2400" dirty="0"/>
            </a:br>
            <a:endPar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endParaRPr>
          </a:p>
        </p:txBody>
      </p:sp>
      <p:sp>
        <p:nvSpPr>
          <p:cNvPr id="8" name="Rectangle 7">
            <a:extLst>
              <a:ext uri="{FF2B5EF4-FFF2-40B4-BE49-F238E27FC236}">
                <a16:creationId xmlns:a16="http://schemas.microsoft.com/office/drawing/2014/main" id="{701A48BA-FC6E-4F49-BCC6-D7DDAFB68BA3}"/>
              </a:ext>
            </a:extLst>
          </p:cNvPr>
          <p:cNvSpPr/>
          <p:nvPr/>
        </p:nvSpPr>
        <p:spPr>
          <a:xfrm>
            <a:off x="462814" y="1763402"/>
            <a:ext cx="4091067" cy="1107996"/>
          </a:xfrm>
          <a:prstGeom prst="rect">
            <a:avLst/>
          </a:prstGeom>
        </p:spPr>
        <p:txBody>
          <a:bodyPr wrap="square">
            <a:spAutoFit/>
          </a:bodyPr>
          <a:lstStyle/>
          <a:p>
            <a:pPr algn="just">
              <a:lnSpc>
                <a:spcPct val="150000"/>
              </a:lnSpc>
            </a:pPr>
            <a:r>
              <a:rPr lang="en-US" sz="1100" dirty="0">
                <a:latin typeface="Microsoft YaHei Light" panose="020B0502040204020203" pitchFamily="34" charset="-122"/>
                <a:ea typeface="Microsoft YaHei Light" panose="020B0502040204020203" pitchFamily="34" charset="-122"/>
              </a:rPr>
              <a:t>Founded in 1946, the Brazilian Book Chamber gathers publishers, distributors, booksellers and door-to-door players around a fundamental cause: </a:t>
            </a:r>
            <a:r>
              <a:rPr lang="en-US" sz="1100" b="1" dirty="0">
                <a:latin typeface="Microsoft YaHei Light" panose="020B0502040204020203" pitchFamily="34" charset="-122"/>
                <a:ea typeface="Microsoft YaHei Light" panose="020B0502040204020203" pitchFamily="34" charset="-122"/>
              </a:rPr>
              <a:t>the construction of a country with better education through books and reading.</a:t>
            </a:r>
            <a:endParaRPr lang="en-US" sz="1100" noProof="1">
              <a:solidFill>
                <a:schemeClr val="tx1">
                  <a:lumMod val="50000"/>
                  <a:lumOff val="50000"/>
                </a:schemeClr>
              </a:solidFill>
              <a:latin typeface="Microsoft YaHei Light" panose="020B0502040204020203" pitchFamily="34" charset="-122"/>
              <a:ea typeface="Microsoft YaHei Light" panose="020B0502040204020203" pitchFamily="34" charset="-122"/>
            </a:endParaRPr>
          </a:p>
        </p:txBody>
      </p:sp>
      <p:sp>
        <p:nvSpPr>
          <p:cNvPr id="10" name="Rectangle 9">
            <a:extLst>
              <a:ext uri="{FF2B5EF4-FFF2-40B4-BE49-F238E27FC236}">
                <a16:creationId xmlns:a16="http://schemas.microsoft.com/office/drawing/2014/main" id="{751B2604-EFAC-2442-8744-82A664DE9614}"/>
              </a:ext>
            </a:extLst>
          </p:cNvPr>
          <p:cNvSpPr/>
          <p:nvPr/>
        </p:nvSpPr>
        <p:spPr>
          <a:xfrm>
            <a:off x="7215587" y="2611283"/>
            <a:ext cx="1697958" cy="1015663"/>
          </a:xfrm>
          <a:prstGeom prst="rect">
            <a:avLst/>
          </a:prstGeom>
        </p:spPr>
        <p:txBody>
          <a:bodyPr wrap="square">
            <a:spAutoFit/>
          </a:bodyPr>
          <a:lstStyle/>
          <a:p>
            <a:pPr algn="ctr">
              <a:lnSpc>
                <a:spcPct val="150000"/>
              </a:lnSpc>
            </a:pPr>
            <a:r>
              <a:rPr lang="en-US" sz="1000" dirty="0">
                <a:latin typeface="Microsoft YaHei Light" panose="020B0502040204020203" pitchFamily="34" charset="-122"/>
                <a:ea typeface="Microsoft YaHei Light" panose="020B0502040204020203" pitchFamily="34" charset="-122"/>
              </a:rPr>
              <a:t>Works with three goals: political action, business development and support for the associates.</a:t>
            </a:r>
          </a:p>
        </p:txBody>
      </p:sp>
      <p:sp>
        <p:nvSpPr>
          <p:cNvPr id="30" name="TextBox 29">
            <a:extLst>
              <a:ext uri="{FF2B5EF4-FFF2-40B4-BE49-F238E27FC236}">
                <a16:creationId xmlns:a16="http://schemas.microsoft.com/office/drawing/2014/main" id="{911E6913-B302-4242-9FB0-ECADCA9290AA}"/>
              </a:ext>
            </a:extLst>
          </p:cNvPr>
          <p:cNvSpPr txBox="1"/>
          <p:nvPr/>
        </p:nvSpPr>
        <p:spPr>
          <a:xfrm>
            <a:off x="5302821" y="3511530"/>
            <a:ext cx="780984" cy="230832"/>
          </a:xfrm>
          <a:prstGeom prst="rect">
            <a:avLst/>
          </a:prstGeom>
          <a:noFill/>
        </p:spPr>
        <p:txBody>
          <a:bodyPr wrap="none" rtlCol="0">
            <a:spAutoFit/>
          </a:bodyPr>
          <a:lstStyle/>
          <a:p>
            <a:pPr algn="ctr"/>
            <a:r>
              <a:rPr lang="en-US"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pic>
        <p:nvPicPr>
          <p:cNvPr id="22" name="Google Shape;98;p7"/>
          <p:cNvPicPr preferRelativeResize="0"/>
          <p:nvPr/>
        </p:nvPicPr>
        <p:blipFill rotWithShape="1">
          <a:blip r:embed="rId3">
            <a:alphaModFix/>
          </a:blip>
          <a:srcRect r="29173" b="22758"/>
          <a:stretch/>
        </p:blipFill>
        <p:spPr>
          <a:xfrm rot="989831">
            <a:off x="7628737" y="4051986"/>
            <a:ext cx="1593583" cy="1432998"/>
          </a:xfrm>
          <a:prstGeom prst="rect">
            <a:avLst/>
          </a:prstGeom>
          <a:noFill/>
          <a:ln>
            <a:noFill/>
          </a:ln>
        </p:spPr>
      </p:pic>
      <p:sp>
        <p:nvSpPr>
          <p:cNvPr id="13" name="Retângulo 12"/>
          <p:cNvSpPr/>
          <p:nvPr/>
        </p:nvSpPr>
        <p:spPr>
          <a:xfrm>
            <a:off x="5692073" y="2565117"/>
            <a:ext cx="1293060" cy="1061829"/>
          </a:xfrm>
          <a:prstGeom prst="rect">
            <a:avLst/>
          </a:prstGeom>
        </p:spPr>
        <p:txBody>
          <a:bodyPr wrap="square">
            <a:spAutoFit/>
          </a:bodyPr>
          <a:lstStyle/>
          <a:p>
            <a:pPr algn="ctr" fontAlgn="base">
              <a:lnSpc>
                <a:spcPct val="150000"/>
              </a:lnSpc>
            </a:pPr>
            <a:r>
              <a:rPr lang="en-US" sz="1050" dirty="0">
                <a:latin typeface="Microsoft YaHei Light" panose="020B0502040204020203" pitchFamily="34" charset="-122"/>
                <a:ea typeface="Microsoft YaHei Light" panose="020B0502040204020203" pitchFamily="34" charset="-122"/>
              </a:rPr>
              <a:t>Represents more than 500 associates all around Brazil.</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832" y="-34786"/>
            <a:ext cx="3664891" cy="2591959"/>
          </a:xfrm>
          <a:prstGeom prst="rect">
            <a:avLst/>
          </a:prstGeom>
        </p:spPr>
      </p:pic>
    </p:spTree>
    <p:extLst>
      <p:ext uri="{BB962C8B-B14F-4D97-AF65-F5344CB8AC3E}">
        <p14:creationId xmlns:p14="http://schemas.microsoft.com/office/powerpoint/2010/main" val="3685026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98F817-90E0-D14D-8A30-F8B6B228DFE4}"/>
              </a:ext>
            </a:extLst>
          </p:cNvPr>
          <p:cNvSpPr txBox="1"/>
          <p:nvPr/>
        </p:nvSpPr>
        <p:spPr>
          <a:xfrm>
            <a:off x="4271744" y="913415"/>
            <a:ext cx="3325201" cy="1938992"/>
          </a:xfrm>
          <a:prstGeom prst="rect">
            <a:avLst/>
          </a:prstGeom>
          <a:noFill/>
        </p:spPr>
        <p:txBody>
          <a:bodyPr wrap="square" rtlCol="0">
            <a:spAutoFit/>
          </a:bodyPr>
          <a:lstStyle/>
          <a:p>
            <a:r>
              <a:rPr lang="pt-BR" sz="2400" b="1" dirty="0"/>
              <a:t>São Paulo International </a:t>
            </a:r>
          </a:p>
          <a:p>
            <a:r>
              <a:rPr lang="pt-BR" sz="2400" b="1" dirty="0"/>
              <a:t>Book Fair</a:t>
            </a:r>
            <a:endParaRPr lang="pt-BR" sz="2400" dirty="0"/>
          </a:p>
          <a:p>
            <a:br>
              <a:rPr lang="pt-BR" sz="2400" dirty="0"/>
            </a:br>
            <a:endPar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endParaRPr>
          </a:p>
        </p:txBody>
      </p:sp>
      <p:sp>
        <p:nvSpPr>
          <p:cNvPr id="10" name="TextBox 9">
            <a:extLst>
              <a:ext uri="{FF2B5EF4-FFF2-40B4-BE49-F238E27FC236}">
                <a16:creationId xmlns:a16="http://schemas.microsoft.com/office/drawing/2014/main" id="{A73B0682-1E67-9340-A17A-9CB2D95FA536}"/>
              </a:ext>
            </a:extLst>
          </p:cNvPr>
          <p:cNvSpPr txBox="1"/>
          <p:nvPr/>
        </p:nvSpPr>
        <p:spPr>
          <a:xfrm>
            <a:off x="5523229" y="3696196"/>
            <a:ext cx="780984" cy="230832"/>
          </a:xfrm>
          <a:prstGeom prst="rect">
            <a:avLst/>
          </a:prstGeom>
          <a:noFill/>
        </p:spPr>
        <p:txBody>
          <a:bodyPr wrap="none" rtlCol="0">
            <a:spAutoFit/>
          </a:bodyPr>
          <a:lstStyle/>
          <a:p>
            <a:pPr algn="ctr"/>
            <a:r>
              <a:rPr lang="en-US"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pic>
        <p:nvPicPr>
          <p:cNvPr id="15" name="Google Shape;87;p5"/>
          <p:cNvPicPr preferRelativeResize="0"/>
          <p:nvPr/>
        </p:nvPicPr>
        <p:blipFill rotWithShape="1">
          <a:blip r:embed="rId3">
            <a:alphaModFix/>
          </a:blip>
          <a:srcRect/>
          <a:stretch/>
        </p:blipFill>
        <p:spPr>
          <a:xfrm>
            <a:off x="0" y="730400"/>
            <a:ext cx="4465800" cy="4527472"/>
          </a:xfrm>
          <a:prstGeom prst="rect">
            <a:avLst/>
          </a:prstGeom>
          <a:noFill/>
          <a:ln>
            <a:noFill/>
          </a:ln>
        </p:spPr>
      </p:pic>
      <p:sp>
        <p:nvSpPr>
          <p:cNvPr id="12" name="Retângulo 11"/>
          <p:cNvSpPr/>
          <p:nvPr/>
        </p:nvSpPr>
        <p:spPr>
          <a:xfrm>
            <a:off x="4309772" y="2618331"/>
            <a:ext cx="3666527" cy="3239348"/>
          </a:xfrm>
          <a:prstGeom prst="rect">
            <a:avLst/>
          </a:prstGeom>
        </p:spPr>
        <p:txBody>
          <a:bodyPr wrap="square">
            <a:spAutoFit/>
          </a:bodyPr>
          <a:lstStyle/>
          <a:p>
            <a:pPr>
              <a:lnSpc>
                <a:spcPct val="150000"/>
              </a:lnSpc>
            </a:pPr>
            <a:r>
              <a:rPr lang="en-US" sz="1100" dirty="0">
                <a:latin typeface="Microsoft YaHei Light" panose="020B0502040204020203" pitchFamily="34" charset="-122"/>
                <a:ea typeface="Microsoft YaHei Light" panose="020B0502040204020203" pitchFamily="34" charset="-122"/>
              </a:rPr>
              <a:t>The largest literary event in Latin America. It gathers the main publishing houses, bookstores and distributors of the country that present their products and releases. </a:t>
            </a:r>
          </a:p>
          <a:p>
            <a:pPr>
              <a:lnSpc>
                <a:spcPct val="150000"/>
              </a:lnSpc>
            </a:pPr>
            <a:br>
              <a:rPr lang="en-US" sz="1100" dirty="0">
                <a:latin typeface="Microsoft YaHei Light" panose="020B0502040204020203" pitchFamily="34" charset="-122"/>
                <a:ea typeface="Microsoft YaHei Light" panose="020B0502040204020203" pitchFamily="34" charset="-122"/>
              </a:rPr>
            </a:br>
            <a:r>
              <a:rPr lang="en-US" sz="1100" dirty="0">
                <a:latin typeface="Microsoft YaHei Light" panose="020B0502040204020203" pitchFamily="34" charset="-122"/>
                <a:ea typeface="Microsoft YaHei Light" panose="020B0502040204020203" pitchFamily="34" charset="-122"/>
              </a:rPr>
              <a:t>The Book Fair takes 700 thousand visitors and offers an extensive cultural program, mixing literature, gastronomy, culture, business and meetings of writers with their audiences.</a:t>
            </a:r>
          </a:p>
          <a:p>
            <a:br>
              <a:rPr lang="en-US" dirty="0"/>
            </a:br>
            <a:endParaRPr lang="en-US" dirty="0"/>
          </a:p>
          <a:p>
            <a:br>
              <a:rPr lang="en-US" dirty="0"/>
            </a:br>
            <a:endParaRPr lang="pt-BR" dirty="0"/>
          </a:p>
        </p:txBody>
      </p:sp>
      <p:pic>
        <p:nvPicPr>
          <p:cNvPr id="19" name="Imagem 18"/>
          <p:cNvPicPr>
            <a:picLocks noChangeAspect="1"/>
          </p:cNvPicPr>
          <p:nvPr/>
        </p:nvPicPr>
        <p:blipFill rotWithShape="1">
          <a:blip r:embed="rId4">
            <a:extLst>
              <a:ext uri="{28A0092B-C50C-407E-A947-70E740481C1C}">
                <a14:useLocalDpi xmlns:a14="http://schemas.microsoft.com/office/drawing/2010/main" val="0"/>
              </a:ext>
            </a:extLst>
          </a:blip>
          <a:srcRect l="1483" r="43202"/>
          <a:stretch/>
        </p:blipFill>
        <p:spPr>
          <a:xfrm>
            <a:off x="331421" y="1132253"/>
            <a:ext cx="3077454" cy="3723767"/>
          </a:xfrm>
          <a:prstGeom prst="rect">
            <a:avLst/>
          </a:prstGeom>
        </p:spPr>
      </p:pic>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23838" t="13634" r="20671" b="16136"/>
          <a:stretch/>
        </p:blipFill>
        <p:spPr>
          <a:xfrm>
            <a:off x="6991270" y="222912"/>
            <a:ext cx="1659604" cy="1485483"/>
          </a:xfrm>
          <a:prstGeom prst="rect">
            <a:avLst/>
          </a:prstGeom>
        </p:spPr>
      </p:pic>
      <p:sp>
        <p:nvSpPr>
          <p:cNvPr id="2" name="CaixaDeTexto 1">
            <a:extLst>
              <a:ext uri="{FF2B5EF4-FFF2-40B4-BE49-F238E27FC236}">
                <a16:creationId xmlns:a16="http://schemas.microsoft.com/office/drawing/2014/main" id="{4BFBAA96-101B-4B9B-9941-AB16E587D5FD}"/>
              </a:ext>
            </a:extLst>
          </p:cNvPr>
          <p:cNvSpPr txBox="1"/>
          <p:nvPr/>
        </p:nvSpPr>
        <p:spPr>
          <a:xfrm flipH="1">
            <a:off x="4309772" y="2142275"/>
            <a:ext cx="2045834" cy="261610"/>
          </a:xfrm>
          <a:prstGeom prst="rect">
            <a:avLst/>
          </a:prstGeom>
          <a:noFill/>
        </p:spPr>
        <p:txBody>
          <a:bodyPr wrap="square" rtlCol="0">
            <a:spAutoFit/>
          </a:bodyPr>
          <a:lstStyle/>
          <a:p>
            <a:r>
              <a:rPr lang="pt-BR" sz="1100" b="1" dirty="0">
                <a:latin typeface="Microsoft YaHei Light" panose="020B0502040204020203" pitchFamily="34" charset="-122"/>
                <a:ea typeface="Microsoft YaHei Light" panose="020B0502040204020203" pitchFamily="34" charset="-122"/>
              </a:rPr>
              <a:t>July 2nd – 10th </a:t>
            </a:r>
          </a:p>
        </p:txBody>
      </p:sp>
    </p:spTree>
    <p:extLst>
      <p:ext uri="{BB962C8B-B14F-4D97-AF65-F5344CB8AC3E}">
        <p14:creationId xmlns:p14="http://schemas.microsoft.com/office/powerpoint/2010/main" val="401697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79;p4"/>
          <p:cNvPicPr preferRelativeResize="0"/>
          <p:nvPr/>
        </p:nvPicPr>
        <p:blipFill rotWithShape="1">
          <a:blip r:embed="rId2">
            <a:alphaModFix/>
          </a:blip>
          <a:srcRect/>
          <a:stretch/>
        </p:blipFill>
        <p:spPr>
          <a:xfrm>
            <a:off x="0" y="0"/>
            <a:ext cx="9143875" cy="5143500"/>
          </a:xfrm>
          <a:prstGeom prst="rect">
            <a:avLst/>
          </a:prstGeom>
          <a:noFill/>
          <a:ln>
            <a:noFill/>
          </a:ln>
        </p:spPr>
      </p:pic>
      <p:pic>
        <p:nvPicPr>
          <p:cNvPr id="4" name="Espaço Reservado para Imagem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248" t="20549" r="24683" b="22508"/>
          <a:stretch/>
        </p:blipFill>
        <p:spPr>
          <a:xfrm>
            <a:off x="3942488" y="2388189"/>
            <a:ext cx="4249436" cy="2614613"/>
          </a:xfrm>
        </p:spPr>
      </p:pic>
      <p:sp>
        <p:nvSpPr>
          <p:cNvPr id="8" name="TextBox 7">
            <a:extLst>
              <a:ext uri="{FF2B5EF4-FFF2-40B4-BE49-F238E27FC236}">
                <a16:creationId xmlns:a16="http://schemas.microsoft.com/office/drawing/2014/main" id="{C1F05FEC-D0D6-AA4B-904E-6C2C9586B422}"/>
              </a:ext>
            </a:extLst>
          </p:cNvPr>
          <p:cNvSpPr txBox="1"/>
          <p:nvPr/>
        </p:nvSpPr>
        <p:spPr>
          <a:xfrm>
            <a:off x="407624" y="532713"/>
            <a:ext cx="2478795" cy="830997"/>
          </a:xfrm>
          <a:prstGeom prst="rect">
            <a:avLst/>
          </a:prstGeom>
          <a:noFill/>
        </p:spPr>
        <p:txBody>
          <a:bodyPr wrap="square" rtlCol="0">
            <a:spAutoFit/>
          </a:bodyPr>
          <a:lstStyle/>
          <a:p>
            <a:r>
              <a:rPr lang="pt-BR" sz="2400" b="1" dirty="0"/>
              <a:t>Professional </a:t>
            </a:r>
            <a:r>
              <a:rPr lang="pt-BR" sz="2400" b="1" dirty="0" err="1"/>
              <a:t>Days</a:t>
            </a:r>
            <a:endParaRPr lang="pt-BR" sz="2400" b="1" dirty="0"/>
          </a:p>
        </p:txBody>
      </p:sp>
      <p:sp>
        <p:nvSpPr>
          <p:cNvPr id="10" name="Rectangle 9">
            <a:extLst>
              <a:ext uri="{FF2B5EF4-FFF2-40B4-BE49-F238E27FC236}">
                <a16:creationId xmlns:a16="http://schemas.microsoft.com/office/drawing/2014/main" id="{C0A101E5-A9B0-2940-997B-2C4D98F3BB76}"/>
              </a:ext>
            </a:extLst>
          </p:cNvPr>
          <p:cNvSpPr/>
          <p:nvPr/>
        </p:nvSpPr>
        <p:spPr>
          <a:xfrm>
            <a:off x="3835284" y="455793"/>
            <a:ext cx="3767668" cy="2354491"/>
          </a:xfrm>
          <a:prstGeom prst="rect">
            <a:avLst/>
          </a:prstGeom>
        </p:spPr>
        <p:txBody>
          <a:bodyPr wrap="square">
            <a:spAutoFit/>
          </a:bodyPr>
          <a:lstStyle/>
          <a:p>
            <a:pPr>
              <a:lnSpc>
                <a:spcPct val="150000"/>
              </a:lnSpc>
            </a:pPr>
            <a:r>
              <a:rPr lang="en-US" sz="1100" dirty="0">
                <a:latin typeface="Microsoft YaHei Light" panose="020B0502040204020203" pitchFamily="34" charset="-122"/>
                <a:ea typeface="Microsoft YaHei Light" panose="020B0502040204020203" pitchFamily="34" charset="-122"/>
              </a:rPr>
              <a:t>During the event,  business rounds sessions between national and international players take place.</a:t>
            </a:r>
          </a:p>
          <a:p>
            <a:pPr>
              <a:lnSpc>
                <a:spcPct val="150000"/>
              </a:lnSpc>
            </a:pPr>
            <a:br>
              <a:rPr lang="en-US" sz="1100" dirty="0">
                <a:latin typeface="Microsoft YaHei Light" panose="020B0502040204020203" pitchFamily="34" charset="-122"/>
                <a:ea typeface="Microsoft YaHei Light" panose="020B0502040204020203" pitchFamily="34" charset="-122"/>
              </a:rPr>
            </a:br>
            <a:r>
              <a:rPr lang="en-US" sz="1100" dirty="0">
                <a:latin typeface="Microsoft YaHei Light" panose="020B0502040204020203" pitchFamily="34" charset="-122"/>
                <a:ea typeface="Microsoft YaHei Light" panose="020B0502040204020203" pitchFamily="34" charset="-122"/>
              </a:rPr>
              <a:t>The project, which is in its third edition, has the goal of expanding the national publishing market. In 2020, the Professional Days generated USD 128,000 in business for participating publishers.</a:t>
            </a:r>
          </a:p>
          <a:p>
            <a:pPr>
              <a:lnSpc>
                <a:spcPct val="150000"/>
              </a:lnSpc>
            </a:pPr>
            <a:br>
              <a:rPr lang="en-US" sz="1050" dirty="0"/>
            </a:br>
            <a:endParaRPr lang="en-US" sz="1050" noProof="1">
              <a:solidFill>
                <a:schemeClr val="tx1">
                  <a:lumMod val="50000"/>
                  <a:lumOff val="50000"/>
                </a:schemeClr>
              </a:solidFill>
            </a:endParaRPr>
          </a:p>
        </p:txBody>
      </p:sp>
      <p:sp>
        <p:nvSpPr>
          <p:cNvPr id="15" name="Freeform 14">
            <a:extLst>
              <a:ext uri="{FF2B5EF4-FFF2-40B4-BE49-F238E27FC236}">
                <a16:creationId xmlns:a16="http://schemas.microsoft.com/office/drawing/2014/main" id="{5F84517D-61A4-C942-9316-311FA63950E6}"/>
              </a:ext>
            </a:extLst>
          </p:cNvPr>
          <p:cNvSpPr/>
          <p:nvPr/>
        </p:nvSpPr>
        <p:spPr>
          <a:xfrm>
            <a:off x="125" y="3066576"/>
            <a:ext cx="4168913" cy="1427127"/>
          </a:xfrm>
          <a:custGeom>
            <a:avLst/>
            <a:gdLst>
              <a:gd name="connsiteX0" fmla="*/ 1225633 w 5558551"/>
              <a:gd name="connsiteY0" fmla="*/ 0 h 1902836"/>
              <a:gd name="connsiteX1" fmla="*/ 1225669 w 5558551"/>
              <a:gd name="connsiteY1" fmla="*/ 4 h 1902836"/>
              <a:gd name="connsiteX2" fmla="*/ 1858605 w 5558551"/>
              <a:gd name="connsiteY2" fmla="*/ 4 h 1902836"/>
              <a:gd name="connsiteX3" fmla="*/ 3109608 w 5558551"/>
              <a:gd name="connsiteY3" fmla="*/ 4 h 1902836"/>
              <a:gd name="connsiteX4" fmla="*/ 3109639 w 5558551"/>
              <a:gd name="connsiteY4" fmla="*/ 0 h 1902836"/>
              <a:gd name="connsiteX5" fmla="*/ 3109709 w 5558551"/>
              <a:gd name="connsiteY5" fmla="*/ 4 h 1902836"/>
              <a:gd name="connsiteX6" fmla="*/ 3974163 w 5558551"/>
              <a:gd name="connsiteY6" fmla="*/ 4 h 1902836"/>
              <a:gd name="connsiteX7" fmla="*/ 4607103 w 5558551"/>
              <a:gd name="connsiteY7" fmla="*/ 4 h 1902836"/>
              <a:gd name="connsiteX8" fmla="*/ 4607139 w 5558551"/>
              <a:gd name="connsiteY8" fmla="*/ 0 h 1902836"/>
              <a:gd name="connsiteX9" fmla="*/ 5558551 w 5558551"/>
              <a:gd name="connsiteY9" fmla="*/ 951416 h 1902836"/>
              <a:gd name="connsiteX10" fmla="*/ 4607139 w 5558551"/>
              <a:gd name="connsiteY10" fmla="*/ 1902833 h 1902836"/>
              <a:gd name="connsiteX11" fmla="*/ 4607139 w 5558551"/>
              <a:gd name="connsiteY11" fmla="*/ 1902836 h 1902836"/>
              <a:gd name="connsiteX12" fmla="*/ 3974163 w 5558551"/>
              <a:gd name="connsiteY12" fmla="*/ 1902836 h 1902836"/>
              <a:gd name="connsiteX13" fmla="*/ 3109639 w 5558551"/>
              <a:gd name="connsiteY13" fmla="*/ 1902836 h 1902836"/>
              <a:gd name="connsiteX14" fmla="*/ 2476663 w 5558551"/>
              <a:gd name="connsiteY14" fmla="*/ 1902836 h 1902836"/>
              <a:gd name="connsiteX15" fmla="*/ 1858605 w 5558551"/>
              <a:gd name="connsiteY15" fmla="*/ 1902836 h 1902836"/>
              <a:gd name="connsiteX16" fmla="*/ 1225633 w 5558551"/>
              <a:gd name="connsiteY16" fmla="*/ 1902836 h 1902836"/>
              <a:gd name="connsiteX17" fmla="*/ 361105 w 5558551"/>
              <a:gd name="connsiteY17" fmla="*/ 1902836 h 1902836"/>
              <a:gd name="connsiteX18" fmla="*/ 0 w 5558551"/>
              <a:gd name="connsiteY18" fmla="*/ 1902836 h 1902836"/>
              <a:gd name="connsiteX19" fmla="*/ 0 w 5558551"/>
              <a:gd name="connsiteY19" fmla="*/ 4 h 1902836"/>
              <a:gd name="connsiteX20" fmla="*/ 361105 w 5558551"/>
              <a:gd name="connsiteY20" fmla="*/ 4 h 1902836"/>
              <a:gd name="connsiteX21" fmla="*/ 1225553 w 5558551"/>
              <a:gd name="connsiteY21" fmla="*/ 4 h 190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58551" h="1902836">
                <a:moveTo>
                  <a:pt x="1225633" y="0"/>
                </a:moveTo>
                <a:lnTo>
                  <a:pt x="1225669" y="4"/>
                </a:lnTo>
                <a:lnTo>
                  <a:pt x="1858605" y="4"/>
                </a:lnTo>
                <a:lnTo>
                  <a:pt x="3109608" y="4"/>
                </a:lnTo>
                <a:lnTo>
                  <a:pt x="3109639" y="0"/>
                </a:lnTo>
                <a:lnTo>
                  <a:pt x="3109709" y="4"/>
                </a:lnTo>
                <a:lnTo>
                  <a:pt x="3974163" y="4"/>
                </a:lnTo>
                <a:lnTo>
                  <a:pt x="4607103" y="4"/>
                </a:lnTo>
                <a:lnTo>
                  <a:pt x="4607139" y="0"/>
                </a:lnTo>
                <a:cubicBezTo>
                  <a:pt x="5132589" y="0"/>
                  <a:pt x="5558551" y="425967"/>
                  <a:pt x="5558551" y="951416"/>
                </a:cubicBezTo>
                <a:cubicBezTo>
                  <a:pt x="5558551" y="1476870"/>
                  <a:pt x="5132589" y="1902833"/>
                  <a:pt x="4607139" y="1902833"/>
                </a:cubicBezTo>
                <a:lnTo>
                  <a:pt x="4607139" y="1902836"/>
                </a:lnTo>
                <a:lnTo>
                  <a:pt x="3974163" y="1902836"/>
                </a:lnTo>
                <a:lnTo>
                  <a:pt x="3109639" y="1902836"/>
                </a:lnTo>
                <a:lnTo>
                  <a:pt x="2476663" y="1902836"/>
                </a:lnTo>
                <a:lnTo>
                  <a:pt x="1858605" y="1902836"/>
                </a:lnTo>
                <a:lnTo>
                  <a:pt x="1225633" y="1902836"/>
                </a:lnTo>
                <a:lnTo>
                  <a:pt x="361105" y="1902836"/>
                </a:lnTo>
                <a:lnTo>
                  <a:pt x="0" y="1902836"/>
                </a:lnTo>
                <a:lnTo>
                  <a:pt x="0" y="4"/>
                </a:lnTo>
                <a:lnTo>
                  <a:pt x="361105" y="4"/>
                </a:lnTo>
                <a:lnTo>
                  <a:pt x="1225553" y="4"/>
                </a:ln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sz="1050" dirty="0"/>
          </a:p>
        </p:txBody>
      </p:sp>
      <p:pic>
        <p:nvPicPr>
          <p:cNvPr id="20" name="Google Shape;98;p7"/>
          <p:cNvPicPr preferRelativeResize="0"/>
          <p:nvPr/>
        </p:nvPicPr>
        <p:blipFill rotWithShape="1">
          <a:blip r:embed="rId4">
            <a:alphaModFix/>
          </a:blip>
          <a:srcRect r="29173" b="22758"/>
          <a:stretch/>
        </p:blipFill>
        <p:spPr>
          <a:xfrm rot="989831">
            <a:off x="7959429" y="4147878"/>
            <a:ext cx="1310836" cy="1241170"/>
          </a:xfrm>
          <a:prstGeom prst="rect">
            <a:avLst/>
          </a:prstGeom>
          <a:noFill/>
          <a:ln>
            <a:noFill/>
          </a:ln>
        </p:spPr>
      </p:pic>
      <p:sp>
        <p:nvSpPr>
          <p:cNvPr id="12" name="Retângulo 11"/>
          <p:cNvSpPr/>
          <p:nvPr/>
        </p:nvSpPr>
        <p:spPr>
          <a:xfrm>
            <a:off x="168445" y="3407030"/>
            <a:ext cx="1926471" cy="738664"/>
          </a:xfrm>
          <a:prstGeom prst="rect">
            <a:avLst/>
          </a:prstGeom>
        </p:spPr>
        <p:txBody>
          <a:bodyPr wrap="square">
            <a:spAutoFit/>
          </a:bodyPr>
          <a:lstStyle/>
          <a:p>
            <a:pPr algn="ctr"/>
            <a:r>
              <a:rPr lang="en-US" sz="1050" dirty="0">
                <a:latin typeface="Microsoft YaHei Light" panose="020B0502040204020203" pitchFamily="34" charset="-122"/>
                <a:ea typeface="Microsoft YaHei Light" panose="020B0502040204020203" pitchFamily="34" charset="-122"/>
              </a:rPr>
              <a:t>This year, the São Paulo International Book Fair</a:t>
            </a:r>
          </a:p>
          <a:p>
            <a:pPr algn="ctr"/>
            <a:r>
              <a:rPr lang="en-US" sz="1050" dirty="0">
                <a:latin typeface="Microsoft YaHei Light" panose="020B0502040204020203" pitchFamily="34" charset="-122"/>
                <a:ea typeface="Microsoft YaHei Light" panose="020B0502040204020203" pitchFamily="34" charset="-122"/>
              </a:rPr>
              <a:t> will happen in a hybrid format, in July. </a:t>
            </a:r>
          </a:p>
        </p:txBody>
      </p:sp>
      <p:sp>
        <p:nvSpPr>
          <p:cNvPr id="24" name="Retângulo 23"/>
          <p:cNvSpPr/>
          <p:nvPr/>
        </p:nvSpPr>
        <p:spPr>
          <a:xfrm>
            <a:off x="2070430" y="3305684"/>
            <a:ext cx="1926471" cy="1061829"/>
          </a:xfrm>
          <a:prstGeom prst="rect">
            <a:avLst/>
          </a:prstGeom>
        </p:spPr>
        <p:txBody>
          <a:bodyPr wrap="square">
            <a:spAutoFit/>
          </a:bodyPr>
          <a:lstStyle/>
          <a:p>
            <a:pPr algn="ctr"/>
            <a:br>
              <a:rPr lang="en-US" sz="1050" dirty="0">
                <a:latin typeface="Microsoft YaHei Light" panose="020B0502040204020203" pitchFamily="34" charset="-122"/>
                <a:ea typeface="Microsoft YaHei Light" panose="020B0502040204020203" pitchFamily="34" charset="-122"/>
              </a:rPr>
            </a:br>
            <a:r>
              <a:rPr lang="en-US" sz="1050" dirty="0">
                <a:latin typeface="Microsoft YaHei Light" panose="020B0502040204020203" pitchFamily="34" charset="-122"/>
                <a:ea typeface="Microsoft YaHei Light" panose="020B0502040204020203" pitchFamily="34" charset="-122"/>
              </a:rPr>
              <a:t>The applications for the Professional Days will be open soon!</a:t>
            </a:r>
          </a:p>
          <a:p>
            <a:br>
              <a:rPr lang="en-US" sz="1050" dirty="0"/>
            </a:br>
            <a:endParaRPr lang="en-US" sz="1050" dirty="0">
              <a:latin typeface="Microsoft YaHei Light" panose="020B0502040204020203" pitchFamily="34" charset="-122"/>
              <a:ea typeface="Microsoft YaHei Light" panose="020B0502040204020203" pitchFamily="34" charset="-122"/>
            </a:endParaRPr>
          </a:p>
        </p:txBody>
      </p:sp>
      <p:sp>
        <p:nvSpPr>
          <p:cNvPr id="11" name="TextBox 7">
            <a:extLst>
              <a:ext uri="{FF2B5EF4-FFF2-40B4-BE49-F238E27FC236}">
                <a16:creationId xmlns:a16="http://schemas.microsoft.com/office/drawing/2014/main" id="{C9787975-6863-4AD1-BCB2-5E11B7B31550}"/>
              </a:ext>
            </a:extLst>
          </p:cNvPr>
          <p:cNvSpPr txBox="1"/>
          <p:nvPr/>
        </p:nvSpPr>
        <p:spPr>
          <a:xfrm>
            <a:off x="407624" y="1435964"/>
            <a:ext cx="2179059" cy="261610"/>
          </a:xfrm>
          <a:prstGeom prst="rect">
            <a:avLst/>
          </a:prstGeom>
          <a:noFill/>
        </p:spPr>
        <p:txBody>
          <a:bodyPr wrap="square" rtlCol="0">
            <a:spAutoFit/>
          </a:bodyPr>
          <a:lstStyle/>
          <a:p>
            <a:r>
              <a:rPr lang="pt-BR" sz="1100" b="1" noProof="1">
                <a:latin typeface="Microsoft YaHei Light" panose="020B0502040204020203" pitchFamily="34" charset="-122"/>
                <a:ea typeface="Microsoft YaHei Light" panose="020B0502040204020203" pitchFamily="34" charset="-122"/>
              </a:rPr>
              <a:t>June 29th – July 1st</a:t>
            </a:r>
            <a:endParaRPr lang="en-US" sz="1100" b="1" noProof="1">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393336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177" r="25177"/>
          <a:stretch>
            <a:fillRect/>
          </a:stretch>
        </p:blipFill>
        <p:spPr>
          <a:xfrm>
            <a:off x="5492710" y="200026"/>
            <a:ext cx="3536362" cy="4729074"/>
          </a:xfrm>
        </p:spPr>
      </p:pic>
      <p:sp>
        <p:nvSpPr>
          <p:cNvPr id="8" name="TextBox 7">
            <a:extLst>
              <a:ext uri="{FF2B5EF4-FFF2-40B4-BE49-F238E27FC236}">
                <a16:creationId xmlns:a16="http://schemas.microsoft.com/office/drawing/2014/main" id="{99C9547D-D171-964B-8828-9DF4E9C221A9}"/>
              </a:ext>
            </a:extLst>
          </p:cNvPr>
          <p:cNvSpPr txBox="1"/>
          <p:nvPr/>
        </p:nvSpPr>
        <p:spPr>
          <a:xfrm>
            <a:off x="0" y="1169382"/>
            <a:ext cx="2972374" cy="461665"/>
          </a:xfrm>
          <a:prstGeom prst="rect">
            <a:avLst/>
          </a:prstGeom>
          <a:noFill/>
        </p:spPr>
        <p:txBody>
          <a:bodyPr wrap="square" rtlCol="0">
            <a:spAutoFit/>
          </a:bodyPr>
          <a:lstStyle/>
          <a:p>
            <a:pPr algn="ctr"/>
            <a:r>
              <a:rPr lang="pt-BR" sz="2400" b="1" dirty="0"/>
              <a:t>Jabuti </a:t>
            </a:r>
            <a:r>
              <a:rPr lang="pt-BR" sz="2400" b="1" dirty="0" err="1"/>
              <a:t>Award</a:t>
            </a:r>
            <a:endPar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endParaRPr>
          </a:p>
        </p:txBody>
      </p:sp>
      <p:sp>
        <p:nvSpPr>
          <p:cNvPr id="26" name="Rectangle 25">
            <a:extLst>
              <a:ext uri="{FF2B5EF4-FFF2-40B4-BE49-F238E27FC236}">
                <a16:creationId xmlns:a16="http://schemas.microsoft.com/office/drawing/2014/main" id="{CE753D98-6CA6-1741-A440-9EE5388D5E26}"/>
              </a:ext>
            </a:extLst>
          </p:cNvPr>
          <p:cNvSpPr/>
          <p:nvPr/>
        </p:nvSpPr>
        <p:spPr>
          <a:xfrm>
            <a:off x="484573" y="1631047"/>
            <a:ext cx="2584787" cy="2643031"/>
          </a:xfrm>
          <a:prstGeom prst="rect">
            <a:avLst/>
          </a:prstGeom>
        </p:spPr>
        <p:txBody>
          <a:bodyPr wrap="square">
            <a:spAutoFit/>
          </a:bodyPr>
          <a:lstStyle/>
          <a:p>
            <a:pPr>
              <a:lnSpc>
                <a:spcPct val="150000"/>
              </a:lnSpc>
            </a:pPr>
            <a:r>
              <a:rPr lang="en-US" sz="1100" b="1" dirty="0">
                <a:latin typeface="Microsoft YaHei Light" panose="020B0502040204020203" pitchFamily="34" charset="-122"/>
                <a:ea typeface="Microsoft YaHei Light" panose="020B0502040204020203" pitchFamily="34" charset="-122"/>
              </a:rPr>
              <a:t>The most important book award in Brazil.  </a:t>
            </a:r>
          </a:p>
          <a:p>
            <a:pPr>
              <a:lnSpc>
                <a:spcPct val="150000"/>
              </a:lnSpc>
            </a:pPr>
            <a:br>
              <a:rPr lang="en-US" sz="1100" dirty="0">
                <a:latin typeface="Microsoft YaHei Light" panose="020B0502040204020203" pitchFamily="34" charset="-122"/>
                <a:ea typeface="Microsoft YaHei Light" panose="020B0502040204020203" pitchFamily="34" charset="-122"/>
              </a:rPr>
            </a:br>
            <a:r>
              <a:rPr lang="en-US" sz="1100" dirty="0">
                <a:latin typeface="Microsoft YaHei Light" panose="020B0502040204020203" pitchFamily="34" charset="-122"/>
                <a:ea typeface="Microsoft YaHei Light" panose="020B0502040204020203" pitchFamily="34" charset="-122"/>
              </a:rPr>
              <a:t>Last year, the award reached its 63rd edition and happened online. The curator council is joined by specialists and professionals from multiple areas of knowledge and led by a master curator.</a:t>
            </a:r>
          </a:p>
          <a:p>
            <a:br>
              <a:rPr lang="en-US" sz="900" dirty="0"/>
            </a:br>
            <a:endParaRPr lang="en-US" sz="825" noProof="1">
              <a:solidFill>
                <a:schemeClr val="tx1">
                  <a:lumMod val="50000"/>
                  <a:lumOff val="50000"/>
                </a:schemeClr>
              </a:solidFill>
            </a:endParaRPr>
          </a:p>
        </p:txBody>
      </p:sp>
      <p:pic>
        <p:nvPicPr>
          <p:cNvPr id="29" name="Google Shape;92;p6"/>
          <p:cNvPicPr preferRelativeResize="0"/>
          <p:nvPr/>
        </p:nvPicPr>
        <p:blipFill rotWithShape="1">
          <a:blip r:embed="rId3">
            <a:alphaModFix/>
          </a:blip>
          <a:srcRect/>
          <a:stretch/>
        </p:blipFill>
        <p:spPr>
          <a:xfrm>
            <a:off x="3264695" y="274182"/>
            <a:ext cx="4114800" cy="4580761"/>
          </a:xfrm>
          <a:prstGeom prst="rect">
            <a:avLst/>
          </a:prstGeom>
          <a:noFill/>
          <a:ln>
            <a:noFill/>
          </a:ln>
        </p:spPr>
      </p:pic>
      <p:sp>
        <p:nvSpPr>
          <p:cNvPr id="19" name="Retângulo 18"/>
          <p:cNvSpPr/>
          <p:nvPr/>
        </p:nvSpPr>
        <p:spPr>
          <a:xfrm>
            <a:off x="4057289" y="2350407"/>
            <a:ext cx="2728912" cy="1615827"/>
          </a:xfrm>
          <a:prstGeom prst="rect">
            <a:avLst/>
          </a:prstGeom>
        </p:spPr>
        <p:txBody>
          <a:bodyPr wrap="square">
            <a:spAutoFit/>
          </a:bodyPr>
          <a:lstStyle/>
          <a:p>
            <a:r>
              <a:rPr lang="en-US" sz="1100" dirty="0">
                <a:solidFill>
                  <a:schemeClr val="bg1"/>
                </a:solidFill>
                <a:latin typeface="Microsoft YaHei Light" panose="020B0502040204020203" pitchFamily="34" charset="-122"/>
                <a:ea typeface="Microsoft YaHei Light" panose="020B0502040204020203" pitchFamily="34" charset="-122"/>
              </a:rPr>
              <a:t>There are 20 categories in the award, and the most awaited one is the Book of the year.</a:t>
            </a:r>
          </a:p>
          <a:p>
            <a:br>
              <a:rPr lang="en-US" sz="1100" dirty="0">
                <a:solidFill>
                  <a:schemeClr val="bg1"/>
                </a:solidFill>
                <a:latin typeface="Microsoft YaHei Light" panose="020B0502040204020203" pitchFamily="34" charset="-122"/>
                <a:ea typeface="Microsoft YaHei Light" panose="020B0502040204020203" pitchFamily="34" charset="-122"/>
              </a:rPr>
            </a:br>
            <a:r>
              <a:rPr lang="en-US" sz="1100" dirty="0">
                <a:solidFill>
                  <a:schemeClr val="bg1"/>
                </a:solidFill>
                <a:latin typeface="Microsoft YaHei Light" panose="020B0502040204020203" pitchFamily="34" charset="-122"/>
                <a:ea typeface="Microsoft YaHei Light" panose="020B0502040204020203" pitchFamily="34" charset="-122"/>
              </a:rPr>
              <a:t>The international market is celebrated through the “Brazilian Book Published Abroad” category, which was created in 2017 and promoted by Brazilian Publishers.</a:t>
            </a:r>
          </a:p>
        </p:txBody>
      </p:sp>
      <p:pic>
        <p:nvPicPr>
          <p:cNvPr id="30" name="Google Shape;98;p7"/>
          <p:cNvPicPr preferRelativeResize="0"/>
          <p:nvPr/>
        </p:nvPicPr>
        <p:blipFill rotWithShape="1">
          <a:blip r:embed="rId4">
            <a:alphaModFix/>
          </a:blip>
          <a:srcRect r="29173" b="22758"/>
          <a:stretch/>
        </p:blipFill>
        <p:spPr>
          <a:xfrm rot="4954016">
            <a:off x="-211876" y="4165582"/>
            <a:ext cx="1502212" cy="1413758"/>
          </a:xfrm>
          <a:prstGeom prst="rect">
            <a:avLst/>
          </a:prstGeom>
          <a:noFill/>
          <a:ln>
            <a:noFill/>
          </a:ln>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938" y="1169382"/>
            <a:ext cx="1626796" cy="981836"/>
          </a:xfrm>
          <a:prstGeom prst="rect">
            <a:avLst/>
          </a:prstGeom>
        </p:spPr>
      </p:pic>
    </p:spTree>
    <p:extLst>
      <p:ext uri="{BB962C8B-B14F-4D97-AF65-F5344CB8AC3E}">
        <p14:creationId xmlns:p14="http://schemas.microsoft.com/office/powerpoint/2010/main" val="89970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0A359B-3DB7-D941-85F1-3B4F9E4EA8FD}"/>
              </a:ext>
            </a:extLst>
          </p:cNvPr>
          <p:cNvSpPr txBox="1"/>
          <p:nvPr/>
        </p:nvSpPr>
        <p:spPr>
          <a:xfrm>
            <a:off x="786287" y="632516"/>
            <a:ext cx="2712534" cy="830997"/>
          </a:xfrm>
          <a:prstGeom prst="rect">
            <a:avLst/>
          </a:prstGeom>
          <a:noFill/>
        </p:spPr>
        <p:txBody>
          <a:bodyPr wrap="square" rtlCol="0">
            <a:spAutoFit/>
          </a:bodyPr>
          <a:lstStyle/>
          <a:p>
            <a:r>
              <a:rPr lang="en-US" sz="2400" b="1" noProof="1">
                <a:solidFill>
                  <a:schemeClr val="tx1">
                    <a:lumMod val="85000"/>
                    <a:lumOff val="15000"/>
                  </a:schemeClr>
                </a:solidFill>
                <a:latin typeface="Poppins" pitchFamily="2" charset="77"/>
                <a:ea typeface="Open Sans" panose="020B0606030504020204" pitchFamily="34" charset="0"/>
                <a:cs typeface="Poppins" pitchFamily="2" charset="77"/>
              </a:rPr>
              <a:t>Brazilian Publishers</a:t>
            </a:r>
          </a:p>
        </p:txBody>
      </p:sp>
      <p:sp>
        <p:nvSpPr>
          <p:cNvPr id="16" name="Rectangle 15">
            <a:extLst>
              <a:ext uri="{FF2B5EF4-FFF2-40B4-BE49-F238E27FC236}">
                <a16:creationId xmlns:a16="http://schemas.microsoft.com/office/drawing/2014/main" id="{DCF10A15-E35F-7E46-910B-83AF3EBF83D3}"/>
              </a:ext>
            </a:extLst>
          </p:cNvPr>
          <p:cNvSpPr/>
          <p:nvPr/>
        </p:nvSpPr>
        <p:spPr>
          <a:xfrm>
            <a:off x="786287" y="1506693"/>
            <a:ext cx="3571401" cy="2602700"/>
          </a:xfrm>
          <a:prstGeom prst="rect">
            <a:avLst/>
          </a:prstGeom>
        </p:spPr>
        <p:txBody>
          <a:bodyPr wrap="square">
            <a:spAutoFit/>
          </a:bodyPr>
          <a:lstStyle/>
          <a:p>
            <a:pPr fontAlgn="base">
              <a:lnSpc>
                <a:spcPct val="150000"/>
              </a:lnSpc>
            </a:pPr>
            <a:r>
              <a:rPr lang="en-US" sz="1100" dirty="0">
                <a:latin typeface="Microsoft YaHei Light" panose="020B0502040204020203" pitchFamily="34" charset="-122"/>
                <a:ea typeface="Microsoft YaHei Light" panose="020B0502040204020203" pitchFamily="34" charset="-122"/>
              </a:rPr>
              <a:t>Created in 2008, the initiative aims to promote the Brazilian publishing industry in the global market in an articulate and well-directed manner, contributing to the professionalization of the publishing houses. </a:t>
            </a:r>
          </a:p>
          <a:p>
            <a:pPr fontAlgn="base">
              <a:lnSpc>
                <a:spcPct val="150000"/>
              </a:lnSpc>
            </a:pPr>
            <a:br>
              <a:rPr lang="en-US" sz="1100" dirty="0">
                <a:latin typeface="Microsoft YaHei Light" panose="020B0502040204020203" pitchFamily="34" charset="-122"/>
                <a:ea typeface="Microsoft YaHei Light" panose="020B0502040204020203" pitchFamily="34" charset="-122"/>
              </a:rPr>
            </a:br>
            <a:r>
              <a:rPr lang="en-US" sz="1100" dirty="0">
                <a:latin typeface="Microsoft YaHei Light" panose="020B0502040204020203" pitchFamily="34" charset="-122"/>
                <a:ea typeface="Microsoft YaHei Light" panose="020B0502040204020203" pitchFamily="34" charset="-122"/>
              </a:rPr>
              <a:t>The program is a result of a partnership between the </a:t>
            </a:r>
            <a:r>
              <a:rPr lang="en-US" sz="1100" b="1" dirty="0">
                <a:latin typeface="Microsoft YaHei Light" panose="020B0502040204020203" pitchFamily="34" charset="-122"/>
                <a:ea typeface="Microsoft YaHei Light" panose="020B0502040204020203" pitchFamily="34" charset="-122"/>
              </a:rPr>
              <a:t>Brazilian Book Chamber </a:t>
            </a:r>
            <a:r>
              <a:rPr lang="en-US" sz="1100" dirty="0">
                <a:latin typeface="Microsoft YaHei Light" panose="020B0502040204020203" pitchFamily="34" charset="-122"/>
                <a:ea typeface="Microsoft YaHei Light" panose="020B0502040204020203" pitchFamily="34" charset="-122"/>
              </a:rPr>
              <a:t>and the </a:t>
            </a:r>
            <a:r>
              <a:rPr lang="en-US" sz="1100" b="1" dirty="0">
                <a:latin typeface="Microsoft YaHei Light" panose="020B0502040204020203" pitchFamily="34" charset="-122"/>
                <a:ea typeface="Microsoft YaHei Light" panose="020B0502040204020203" pitchFamily="34" charset="-122"/>
              </a:rPr>
              <a:t>Brazilian Trade and Investment Promotion Agency </a:t>
            </a:r>
            <a:r>
              <a:rPr lang="en-US" sz="1100" dirty="0">
                <a:latin typeface="Microsoft YaHei Light" panose="020B0502040204020203" pitchFamily="34" charset="-122"/>
                <a:ea typeface="Microsoft YaHei Light" panose="020B0502040204020203" pitchFamily="34" charset="-122"/>
              </a:rPr>
              <a:t>(</a:t>
            </a:r>
            <a:r>
              <a:rPr lang="en-US" sz="1100" dirty="0" err="1">
                <a:latin typeface="Microsoft YaHei Light" panose="020B0502040204020203" pitchFamily="34" charset="-122"/>
                <a:ea typeface="Microsoft YaHei Light" panose="020B0502040204020203" pitchFamily="34" charset="-122"/>
              </a:rPr>
              <a:t>ApexBrasil</a:t>
            </a:r>
            <a:r>
              <a:rPr lang="en-US" sz="1100" dirty="0">
                <a:latin typeface="Microsoft YaHei Light" panose="020B0502040204020203" pitchFamily="34" charset="-122"/>
                <a:ea typeface="Microsoft YaHei Light" panose="020B0502040204020203" pitchFamily="34" charset="-122"/>
              </a:rPr>
              <a:t>) and has 58 publishers participating in its initiatives. </a:t>
            </a:r>
          </a:p>
          <a:p>
            <a:pPr fontAlgn="base">
              <a:lnSpc>
                <a:spcPct val="150000"/>
              </a:lnSpc>
            </a:pPr>
            <a:endParaRPr lang="en-US" sz="1100" noProof="1">
              <a:latin typeface="Microsoft YaHei Light" panose="020B0502040204020203" pitchFamily="34" charset="-122"/>
              <a:ea typeface="Microsoft YaHei Light" panose="020B0502040204020203" pitchFamily="34" charset="-122"/>
            </a:endParaRPr>
          </a:p>
        </p:txBody>
      </p:sp>
      <p:pic>
        <p:nvPicPr>
          <p:cNvPr id="17" name="Google Shape;87;p5"/>
          <p:cNvPicPr preferRelativeResize="0"/>
          <p:nvPr/>
        </p:nvPicPr>
        <p:blipFill rotWithShape="1">
          <a:blip r:embed="rId2">
            <a:alphaModFix/>
          </a:blip>
          <a:srcRect/>
          <a:stretch/>
        </p:blipFill>
        <p:spPr>
          <a:xfrm>
            <a:off x="4823311" y="793286"/>
            <a:ext cx="4187899" cy="3764756"/>
          </a:xfrm>
          <a:prstGeom prst="rect">
            <a:avLst/>
          </a:prstGeom>
          <a:noFill/>
          <a:ln>
            <a:noFill/>
          </a:ln>
        </p:spPr>
      </p:pic>
      <p:pic>
        <p:nvPicPr>
          <p:cNvPr id="14" name="Imagem 13"/>
          <p:cNvPicPr>
            <a:picLocks noChangeAspect="1"/>
          </p:cNvPicPr>
          <p:nvPr/>
        </p:nvPicPr>
        <p:blipFill rotWithShape="1">
          <a:blip r:embed="rId3">
            <a:extLst>
              <a:ext uri="{28A0092B-C50C-407E-A947-70E740481C1C}">
                <a14:useLocalDpi xmlns:a14="http://schemas.microsoft.com/office/drawing/2010/main" val="0"/>
              </a:ext>
            </a:extLst>
          </a:blip>
          <a:srcRect l="37920" t="34306" b="36733"/>
          <a:stretch/>
        </p:blipFill>
        <p:spPr>
          <a:xfrm>
            <a:off x="5384127" y="1933965"/>
            <a:ext cx="3759873" cy="1240327"/>
          </a:xfrm>
          <a:prstGeom prst="rect">
            <a:avLst/>
          </a:prstGeom>
        </p:spPr>
      </p:pic>
      <p:pic>
        <p:nvPicPr>
          <p:cNvPr id="20" name="Google Shape;74;p3"/>
          <p:cNvPicPr preferRelativeResize="0"/>
          <p:nvPr/>
        </p:nvPicPr>
        <p:blipFill rotWithShape="1">
          <a:blip r:embed="rId4">
            <a:alphaModFix/>
          </a:blip>
          <a:srcRect/>
          <a:stretch/>
        </p:blipFill>
        <p:spPr>
          <a:xfrm>
            <a:off x="0" y="4900800"/>
            <a:ext cx="9144000" cy="242700"/>
          </a:xfrm>
          <a:prstGeom prst="rect">
            <a:avLst/>
          </a:prstGeom>
          <a:noFill/>
          <a:ln>
            <a:noFill/>
          </a:ln>
        </p:spPr>
      </p:pic>
      <p:pic>
        <p:nvPicPr>
          <p:cNvPr id="21" name="Google Shape;98;p7"/>
          <p:cNvPicPr preferRelativeResize="0"/>
          <p:nvPr/>
        </p:nvPicPr>
        <p:blipFill rotWithShape="1">
          <a:blip r:embed="rId5">
            <a:alphaModFix/>
          </a:blip>
          <a:srcRect r="29173" b="22758"/>
          <a:stretch/>
        </p:blipFill>
        <p:spPr>
          <a:xfrm rot="6027704">
            <a:off x="-120813" y="4313096"/>
            <a:ext cx="1616016" cy="1660808"/>
          </a:xfrm>
          <a:prstGeom prst="rect">
            <a:avLst/>
          </a:prstGeom>
          <a:noFill/>
          <a:ln>
            <a:noFill/>
          </a:ln>
        </p:spPr>
      </p:pic>
    </p:spTree>
    <p:extLst>
      <p:ext uri="{BB962C8B-B14F-4D97-AF65-F5344CB8AC3E}">
        <p14:creationId xmlns:p14="http://schemas.microsoft.com/office/powerpoint/2010/main" val="204104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rotWithShape="1">
          <a:blip r:embed="rId2">
            <a:extLst>
              <a:ext uri="{28A0092B-C50C-407E-A947-70E740481C1C}">
                <a14:useLocalDpi xmlns:a14="http://schemas.microsoft.com/office/drawing/2010/main" val="0"/>
              </a:ext>
            </a:extLst>
          </a:blip>
          <a:srcRect l="14567" t="8333" r="5833" b="9445"/>
          <a:stretch/>
        </p:blipFill>
        <p:spPr>
          <a:xfrm>
            <a:off x="3379639" y="1271589"/>
            <a:ext cx="5695277" cy="3529762"/>
          </a:xfrm>
          <a:prstGeom prst="rect">
            <a:avLst/>
          </a:prstGeom>
        </p:spPr>
      </p:pic>
      <p:grpSp>
        <p:nvGrpSpPr>
          <p:cNvPr id="27" name="Grupo 26"/>
          <p:cNvGrpSpPr/>
          <p:nvPr/>
        </p:nvGrpSpPr>
        <p:grpSpPr>
          <a:xfrm>
            <a:off x="2178966" y="1427436"/>
            <a:ext cx="3014540" cy="623210"/>
            <a:chOff x="2179115" y="1905678"/>
            <a:chExt cx="2819379" cy="623210"/>
          </a:xfrm>
        </p:grpSpPr>
        <p:sp>
          <p:nvSpPr>
            <p:cNvPr id="8" name="Rounded Rectangle 7">
              <a:extLst>
                <a:ext uri="{FF2B5EF4-FFF2-40B4-BE49-F238E27FC236}">
                  <a16:creationId xmlns:a16="http://schemas.microsoft.com/office/drawing/2014/main" id="{C8DD79F2-33EE-AA4C-9AEA-4646E1ABED7C}"/>
                </a:ext>
              </a:extLst>
            </p:cNvPr>
            <p:cNvSpPr/>
            <p:nvPr/>
          </p:nvSpPr>
          <p:spPr>
            <a:xfrm>
              <a:off x="2353907" y="1905678"/>
              <a:ext cx="2644587"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9" name="Rectangle 8">
              <a:extLst>
                <a:ext uri="{FF2B5EF4-FFF2-40B4-BE49-F238E27FC236}">
                  <a16:creationId xmlns:a16="http://schemas.microsoft.com/office/drawing/2014/main" id="{9F2D79C2-A4A6-C646-818E-5EABCF2FA461}"/>
                </a:ext>
              </a:extLst>
            </p:cNvPr>
            <p:cNvSpPr/>
            <p:nvPr/>
          </p:nvSpPr>
          <p:spPr>
            <a:xfrm>
              <a:off x="2630148" y="1973187"/>
              <a:ext cx="1873053" cy="553998"/>
            </a:xfrm>
            <a:prstGeom prst="rect">
              <a:avLst/>
            </a:prstGeom>
          </p:spPr>
          <p:txBody>
            <a:bodyPr wrap="square">
              <a:spAutoFit/>
            </a:bodyPr>
            <a:lstStyle/>
            <a:p>
              <a:pPr algn="ctr" fontAlgn="base"/>
              <a:r>
                <a:rPr lang="en-US" sz="1000" dirty="0">
                  <a:latin typeface="Microsoft YaHei Light" panose="020B0502040204020203" pitchFamily="34" charset="-122"/>
                  <a:ea typeface="Microsoft YaHei Light" panose="020B0502040204020203" pitchFamily="34" charset="-122"/>
                </a:rPr>
                <a:t>The Brazilian participation at international trade shows and events.</a:t>
              </a:r>
            </a:p>
          </p:txBody>
        </p:sp>
        <p:sp>
          <p:nvSpPr>
            <p:cNvPr id="11" name="Oval 10">
              <a:extLst>
                <a:ext uri="{FF2B5EF4-FFF2-40B4-BE49-F238E27FC236}">
                  <a16:creationId xmlns:a16="http://schemas.microsoft.com/office/drawing/2014/main" id="{939AA7D5-C3F2-B148-9CED-467B344F1BCD}"/>
                </a:ext>
              </a:extLst>
            </p:cNvPr>
            <p:cNvSpPr/>
            <p:nvPr/>
          </p:nvSpPr>
          <p:spPr>
            <a:xfrm>
              <a:off x="2179115" y="2028108"/>
              <a:ext cx="374072"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grpSp>
      <p:sp>
        <p:nvSpPr>
          <p:cNvPr id="21" name="Rectangle 20">
            <a:extLst>
              <a:ext uri="{FF2B5EF4-FFF2-40B4-BE49-F238E27FC236}">
                <a16:creationId xmlns:a16="http://schemas.microsoft.com/office/drawing/2014/main" id="{B4AB6F59-26E6-624B-B3BB-EB985DD3DA1D}"/>
              </a:ext>
            </a:extLst>
          </p:cNvPr>
          <p:cNvSpPr/>
          <p:nvPr/>
        </p:nvSpPr>
        <p:spPr>
          <a:xfrm>
            <a:off x="235605" y="312397"/>
            <a:ext cx="3236258" cy="923330"/>
          </a:xfrm>
          <a:prstGeom prst="rect">
            <a:avLst/>
          </a:prstGeom>
        </p:spPr>
        <p:txBody>
          <a:bodyPr wrap="square">
            <a:spAutoFit/>
          </a:bodyPr>
          <a:lstStyle/>
          <a:p>
            <a:pPr>
              <a:lnSpc>
                <a:spcPct val="150000"/>
              </a:lnSpc>
            </a:pPr>
            <a:r>
              <a:rPr lang="en-US" sz="1200" dirty="0">
                <a:latin typeface="Microsoft YaHei Light" panose="020B0502040204020203" pitchFamily="34" charset="-122"/>
                <a:ea typeface="Microsoft YaHei Light" panose="020B0502040204020203" pitchFamily="34" charset="-122"/>
              </a:rPr>
              <a:t>Brazilian Publishers </a:t>
            </a:r>
            <a:r>
              <a:rPr lang="en-US" sz="1200" b="1" dirty="0">
                <a:latin typeface="Microsoft YaHei Light" panose="020B0502040204020203" pitchFamily="34" charset="-122"/>
                <a:ea typeface="Microsoft YaHei Light" panose="020B0502040204020203" pitchFamily="34" charset="-122"/>
              </a:rPr>
              <a:t>fosters exports</a:t>
            </a:r>
            <a:r>
              <a:rPr lang="en-US" sz="1200" dirty="0">
                <a:latin typeface="Microsoft YaHei Light" panose="020B0502040204020203" pitchFamily="34" charset="-122"/>
                <a:ea typeface="Microsoft YaHei Light" panose="020B0502040204020203" pitchFamily="34" charset="-122"/>
              </a:rPr>
              <a:t> through promotional activities to improve the sales of publishing rights, including:</a:t>
            </a:r>
            <a:endParaRPr lang="pt-BR" sz="1200" dirty="0">
              <a:latin typeface="Microsoft YaHei Light" panose="020B0502040204020203" pitchFamily="34" charset="-122"/>
              <a:ea typeface="Microsoft YaHei Light" panose="020B0502040204020203" pitchFamily="34" charset="-122"/>
            </a:endParaRPr>
          </a:p>
        </p:txBody>
      </p:sp>
      <p:sp>
        <p:nvSpPr>
          <p:cNvPr id="24" name="Rounded Rectangle 7">
            <a:extLst>
              <a:ext uri="{FF2B5EF4-FFF2-40B4-BE49-F238E27FC236}">
                <a16:creationId xmlns:a16="http://schemas.microsoft.com/office/drawing/2014/main" id="{C8DD79F2-33EE-AA4C-9AEA-4646E1ABED7C}"/>
              </a:ext>
            </a:extLst>
          </p:cNvPr>
          <p:cNvSpPr/>
          <p:nvPr/>
        </p:nvSpPr>
        <p:spPr>
          <a:xfrm>
            <a:off x="2373737" y="2206493"/>
            <a:ext cx="2898351" cy="78307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066800" algn="just" fontAlgn="base"/>
            <a:endParaRPr lang="en-US" sz="1000" dirty="0">
              <a:solidFill>
                <a:srgbClr val="000000"/>
              </a:solidFill>
              <a:latin typeface="Microsoft YaHei Light" panose="020B0502040204020203" pitchFamily="34" charset="-122"/>
              <a:ea typeface="Microsoft YaHei Light" panose="020B0502040204020203" pitchFamily="34" charset="-122"/>
              <a:cs typeface="Arial"/>
            </a:endParaRPr>
          </a:p>
        </p:txBody>
      </p:sp>
      <p:sp>
        <p:nvSpPr>
          <p:cNvPr id="28" name="Retângulo 27"/>
          <p:cNvSpPr/>
          <p:nvPr/>
        </p:nvSpPr>
        <p:spPr>
          <a:xfrm>
            <a:off x="2727336" y="2264584"/>
            <a:ext cx="3116252" cy="707886"/>
          </a:xfrm>
          <a:prstGeom prst="rect">
            <a:avLst/>
          </a:prstGeom>
        </p:spPr>
        <p:txBody>
          <a:bodyPr wrap="square">
            <a:spAutoFit/>
          </a:bodyPr>
          <a:lstStyle/>
          <a:p>
            <a:pPr marR="1066800" algn="ctr" fontAlgn="base"/>
            <a:r>
              <a:rPr lang="en-US" sz="1000" dirty="0">
                <a:latin typeface="Microsoft YaHei Light" panose="020B0502040204020203" pitchFamily="34" charset="-122"/>
                <a:ea typeface="Microsoft YaHei Light" panose="020B0502040204020203" pitchFamily="34" charset="-122"/>
              </a:rPr>
              <a:t>Invitation to international professionals to visit Brazil and do business, such as the Professional Days.</a:t>
            </a:r>
          </a:p>
        </p:txBody>
      </p:sp>
      <p:grpSp>
        <p:nvGrpSpPr>
          <p:cNvPr id="29" name="Grupo 28"/>
          <p:cNvGrpSpPr/>
          <p:nvPr/>
        </p:nvGrpSpPr>
        <p:grpSpPr>
          <a:xfrm>
            <a:off x="2373737" y="3201362"/>
            <a:ext cx="3575499" cy="623210"/>
            <a:chOff x="2347308" y="1903539"/>
            <a:chExt cx="3087598" cy="623210"/>
          </a:xfrm>
        </p:grpSpPr>
        <p:sp>
          <p:nvSpPr>
            <p:cNvPr id="30" name="Rounded Rectangle 7">
              <a:extLst>
                <a:ext uri="{FF2B5EF4-FFF2-40B4-BE49-F238E27FC236}">
                  <a16:creationId xmlns:a16="http://schemas.microsoft.com/office/drawing/2014/main" id="{C8DD79F2-33EE-AA4C-9AEA-4646E1ABED7C}"/>
                </a:ext>
              </a:extLst>
            </p:cNvPr>
            <p:cNvSpPr/>
            <p:nvPr/>
          </p:nvSpPr>
          <p:spPr>
            <a:xfrm>
              <a:off x="2347308" y="1903539"/>
              <a:ext cx="2496252"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31" name="Rectangle 8">
              <a:extLst>
                <a:ext uri="{FF2B5EF4-FFF2-40B4-BE49-F238E27FC236}">
                  <a16:creationId xmlns:a16="http://schemas.microsoft.com/office/drawing/2014/main" id="{9F2D79C2-A4A6-C646-818E-5EABCF2FA461}"/>
                </a:ext>
              </a:extLst>
            </p:cNvPr>
            <p:cNvSpPr/>
            <p:nvPr/>
          </p:nvSpPr>
          <p:spPr>
            <a:xfrm>
              <a:off x="2652656" y="1938145"/>
              <a:ext cx="2782250" cy="553998"/>
            </a:xfrm>
            <a:prstGeom prst="rect">
              <a:avLst/>
            </a:prstGeom>
          </p:spPr>
          <p:txBody>
            <a:bodyPr wrap="square">
              <a:spAutoFit/>
            </a:bodyPr>
            <a:lstStyle/>
            <a:p>
              <a:pPr marR="1066800" algn="ctr" fontAlgn="base"/>
              <a:r>
                <a:rPr lang="en-US" sz="1000" dirty="0">
                  <a:latin typeface="Microsoft YaHei Light" panose="020B0502040204020203" pitchFamily="34" charset="-122"/>
                  <a:ea typeface="Microsoft YaHei Light" panose="020B0502040204020203" pitchFamily="34" charset="-122"/>
                </a:rPr>
                <a:t>The production of a Brazilian book and rights catalogue to promote the books abroad.</a:t>
              </a:r>
            </a:p>
          </p:txBody>
        </p:sp>
      </p:grpSp>
      <p:sp>
        <p:nvSpPr>
          <p:cNvPr id="34" name="Oval 10">
            <a:extLst>
              <a:ext uri="{FF2B5EF4-FFF2-40B4-BE49-F238E27FC236}">
                <a16:creationId xmlns:a16="http://schemas.microsoft.com/office/drawing/2014/main" id="{939AA7D5-C3F2-B148-9CED-467B344F1BCD}"/>
              </a:ext>
            </a:extLst>
          </p:cNvPr>
          <p:cNvSpPr/>
          <p:nvPr/>
        </p:nvSpPr>
        <p:spPr>
          <a:xfrm>
            <a:off x="2173754" y="2388266"/>
            <a:ext cx="399966"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35" name="Oval 10">
            <a:extLst>
              <a:ext uri="{FF2B5EF4-FFF2-40B4-BE49-F238E27FC236}">
                <a16:creationId xmlns:a16="http://schemas.microsoft.com/office/drawing/2014/main" id="{939AA7D5-C3F2-B148-9CED-467B344F1BCD}"/>
              </a:ext>
            </a:extLst>
          </p:cNvPr>
          <p:cNvSpPr/>
          <p:nvPr/>
        </p:nvSpPr>
        <p:spPr>
          <a:xfrm>
            <a:off x="2190363" y="3327183"/>
            <a:ext cx="399966"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grpSp>
        <p:nvGrpSpPr>
          <p:cNvPr id="36" name="Grupo 35"/>
          <p:cNvGrpSpPr/>
          <p:nvPr/>
        </p:nvGrpSpPr>
        <p:grpSpPr>
          <a:xfrm>
            <a:off x="2190363" y="4035346"/>
            <a:ext cx="3045801" cy="623210"/>
            <a:chOff x="2179115" y="1896988"/>
            <a:chExt cx="2848616" cy="623210"/>
          </a:xfrm>
        </p:grpSpPr>
        <p:sp>
          <p:nvSpPr>
            <p:cNvPr id="37" name="Rounded Rectangle 7">
              <a:extLst>
                <a:ext uri="{FF2B5EF4-FFF2-40B4-BE49-F238E27FC236}">
                  <a16:creationId xmlns:a16="http://schemas.microsoft.com/office/drawing/2014/main" id="{C8DD79F2-33EE-AA4C-9AEA-4646E1ABED7C}"/>
                </a:ext>
              </a:extLst>
            </p:cNvPr>
            <p:cNvSpPr/>
            <p:nvPr/>
          </p:nvSpPr>
          <p:spPr>
            <a:xfrm>
              <a:off x="2383144" y="1896988"/>
              <a:ext cx="2644587"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38" name="Rectangle 8">
              <a:extLst>
                <a:ext uri="{FF2B5EF4-FFF2-40B4-BE49-F238E27FC236}">
                  <a16:creationId xmlns:a16="http://schemas.microsoft.com/office/drawing/2014/main" id="{9F2D79C2-A4A6-C646-818E-5EABCF2FA461}"/>
                </a:ext>
              </a:extLst>
            </p:cNvPr>
            <p:cNvSpPr/>
            <p:nvPr/>
          </p:nvSpPr>
          <p:spPr>
            <a:xfrm>
              <a:off x="2823904" y="2036967"/>
              <a:ext cx="1873053" cy="400110"/>
            </a:xfrm>
            <a:prstGeom prst="rect">
              <a:avLst/>
            </a:prstGeom>
          </p:spPr>
          <p:txBody>
            <a:bodyPr wrap="square">
              <a:spAutoFit/>
            </a:bodyPr>
            <a:lstStyle/>
            <a:p>
              <a:pPr algn="ctr" fontAlgn="base"/>
              <a:r>
                <a:rPr lang="en-US" sz="1000" dirty="0">
                  <a:latin typeface="Microsoft YaHei Light" panose="020B0502040204020203" pitchFamily="34" charset="-122"/>
                  <a:ea typeface="Microsoft YaHei Light" panose="020B0502040204020203" pitchFamily="34" charset="-122"/>
                </a:rPr>
                <a:t>Brazilian Publishers Translation Grant and more!</a:t>
              </a:r>
            </a:p>
          </p:txBody>
        </p:sp>
        <p:sp>
          <p:nvSpPr>
            <p:cNvPr id="39" name="Oval 10">
              <a:extLst>
                <a:ext uri="{FF2B5EF4-FFF2-40B4-BE49-F238E27FC236}">
                  <a16:creationId xmlns:a16="http://schemas.microsoft.com/office/drawing/2014/main" id="{939AA7D5-C3F2-B148-9CED-467B344F1BCD}"/>
                </a:ext>
              </a:extLst>
            </p:cNvPr>
            <p:cNvSpPr/>
            <p:nvPr/>
          </p:nvSpPr>
          <p:spPr>
            <a:xfrm>
              <a:off x="2179115" y="2028108"/>
              <a:ext cx="374072"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grpSp>
      <p:pic>
        <p:nvPicPr>
          <p:cNvPr id="40" name="Google Shape;98;p7"/>
          <p:cNvPicPr preferRelativeResize="0"/>
          <p:nvPr/>
        </p:nvPicPr>
        <p:blipFill rotWithShape="1">
          <a:blip r:embed="rId3">
            <a:alphaModFix/>
          </a:blip>
          <a:srcRect r="29173" b="22758"/>
          <a:stretch/>
        </p:blipFill>
        <p:spPr>
          <a:xfrm rot="6673076">
            <a:off x="-296943" y="3828151"/>
            <a:ext cx="1616016" cy="1660808"/>
          </a:xfrm>
          <a:prstGeom prst="rect">
            <a:avLst/>
          </a:prstGeom>
          <a:noFill/>
          <a:ln>
            <a:noFill/>
          </a:ln>
        </p:spPr>
      </p:pic>
    </p:spTree>
    <p:extLst>
      <p:ext uri="{BB962C8B-B14F-4D97-AF65-F5344CB8AC3E}">
        <p14:creationId xmlns:p14="http://schemas.microsoft.com/office/powerpoint/2010/main" val="191356345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069DA35AA9EB1449B8BA23E7468505A" ma:contentTypeVersion="14" ma:contentTypeDescription="Crie um novo documento." ma:contentTypeScope="" ma:versionID="fe53521f5c93f92c847fa1cc90bdf1b3">
  <xsd:schema xmlns:xsd="http://www.w3.org/2001/XMLSchema" xmlns:xs="http://www.w3.org/2001/XMLSchema" xmlns:p="http://schemas.microsoft.com/office/2006/metadata/properties" xmlns:ns2="84cadb20-f434-4e5f-9402-565ce20de14c" xmlns:ns3="4da8803a-7baf-4372-8d93-5b4106986a8e" targetNamespace="http://schemas.microsoft.com/office/2006/metadata/properties" ma:root="true" ma:fieldsID="d442e4c26e179db2ec09cdb8d5aaa1c2" ns2:_="" ns3:_="">
    <xsd:import namespace="84cadb20-f434-4e5f-9402-565ce20de14c"/>
    <xsd:import namespace="4da8803a-7baf-4372-8d93-5b4106986a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Data"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cadb20-f434-4e5f-9402-565ce20de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Data" ma:index="13" nillable="true" ma:displayName="Data" ma:format="DateOnly" ma:internalName="Data">
      <xsd:simpleType>
        <xsd:restriction base="dms:DateTime"/>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a8803a-7baf-4372-8d93-5b4106986a8e" elementFormDefault="qualified">
    <xsd:import namespace="http://schemas.microsoft.com/office/2006/documentManagement/types"/>
    <xsd:import namespace="http://schemas.microsoft.com/office/infopath/2007/PartnerControls"/>
    <xsd:element name="SharedWithUsers" ma:index="14"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a xmlns="84cadb20-f434-4e5f-9402-565ce20de14c" xsi:nil="true"/>
  </documentManagement>
</p:properties>
</file>

<file path=customXml/itemProps1.xml><?xml version="1.0" encoding="utf-8"?>
<ds:datastoreItem xmlns:ds="http://schemas.openxmlformats.org/officeDocument/2006/customXml" ds:itemID="{1C9C4899-F159-45DB-A72C-E0C978F4AB03}">
  <ds:schemaRefs>
    <ds:schemaRef ds:uri="http://schemas.microsoft.com/sharepoint/v3/contenttype/forms"/>
  </ds:schemaRefs>
</ds:datastoreItem>
</file>

<file path=customXml/itemProps2.xml><?xml version="1.0" encoding="utf-8"?>
<ds:datastoreItem xmlns:ds="http://schemas.openxmlformats.org/officeDocument/2006/customXml" ds:itemID="{FD7E976F-07CF-422D-B8B6-A89073FB6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cadb20-f434-4e5f-9402-565ce20de14c"/>
    <ds:schemaRef ds:uri="4da8803a-7baf-4372-8d93-5b4106986a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B03600-DDF7-4E03-80A3-4727653AC9C0}">
  <ds:schemaRefs>
    <ds:schemaRef ds:uri="http://purl.org/dc/terms/"/>
    <ds:schemaRef ds:uri="http://schemas.openxmlformats.org/package/2006/metadata/core-properties"/>
    <ds:schemaRef ds:uri="84cadb20-f434-4e5f-9402-565ce20de14c"/>
    <ds:schemaRef ds:uri="http://schemas.microsoft.com/office/2006/documentManagement/types"/>
    <ds:schemaRef ds:uri="http://schemas.microsoft.com/office/infopath/2007/PartnerControls"/>
    <ds:schemaRef ds:uri="http://purl.org/dc/elements/1.1/"/>
    <ds:schemaRef ds:uri="http://schemas.microsoft.com/office/2006/metadata/properties"/>
    <ds:schemaRef ds:uri="4da8803a-7baf-4372-8d93-5b4106986a8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1888</TotalTime>
  <Words>2028</Words>
  <Application>Microsoft Office PowerPoint</Application>
  <PresentationFormat>On-screen Show (16:9)</PresentationFormat>
  <Paragraphs>292</Paragraphs>
  <Slides>31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Microsoft YaHei Light</vt:lpstr>
      <vt:lpstr>Arial</vt:lpstr>
      <vt:lpstr>Courier New</vt:lpstr>
      <vt:lpstr>Montserrat</vt:lpstr>
      <vt:lpstr>Open Sans</vt:lpstr>
      <vt:lpstr>Poppins</vt:lpstr>
      <vt:lpstr>Source Sans Pro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Interteia</dc:creator>
  <cp:lastModifiedBy>Christy Doucet</cp:lastModifiedBy>
  <cp:revision>119</cp:revision>
  <dcterms:modified xsi:type="dcterms:W3CDTF">2022-02-07T14:14:32Z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0x0101003069DA35AA9EB1449B8BA23E7468505A</vt:lpwstr>
  </property>
</Properties>
</file>