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6" r:id="rId3"/>
    <p:sldId id="265" r:id="rId4"/>
    <p:sldId id="259" r:id="rId5"/>
    <p:sldId id="270" r:id="rId6"/>
    <p:sldId id="260" r:id="rId7"/>
    <p:sldId id="268" r:id="rId8"/>
    <p:sldId id="267" r:id="rId9"/>
    <p:sldId id="269" r:id="rId10"/>
    <p:sldId id="264" r:id="rId11"/>
    <p:sldId id="262" r:id="rId12"/>
    <p:sldId id="263" r:id="rId13"/>
  </p:sldIdLst>
  <p:sldSz cx="13816013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7E0"/>
    <a:srgbClr val="191C35"/>
    <a:srgbClr val="3EBDAD"/>
    <a:srgbClr val="678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0"/>
    <p:restoredTop sz="96327"/>
  </p:normalViewPr>
  <p:slideViewPr>
    <p:cSldViewPr snapToGrid="0">
      <p:cViewPr varScale="1">
        <p:scale>
          <a:sx n="71" d="100"/>
          <a:sy n="71" d="100"/>
        </p:scale>
        <p:origin x="10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D0AA9-D061-19F8-2453-E886FA75B033}"/>
              </a:ext>
            </a:extLst>
          </p:cNvPr>
          <p:cNvSpPr/>
          <p:nvPr userDrawn="1"/>
        </p:nvSpPr>
        <p:spPr>
          <a:xfrm>
            <a:off x="0" y="0"/>
            <a:ext cx="13816013" cy="7772400"/>
          </a:xfrm>
          <a:prstGeom prst="rect">
            <a:avLst/>
          </a:prstGeom>
          <a:solidFill>
            <a:srgbClr val="19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F31B-2E6B-0A9B-2BB0-5B619786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9392519" y="-1697218"/>
            <a:ext cx="12253877" cy="11166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8142B-D122-BB58-200F-93F1419DD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119854" y="-1697217"/>
            <a:ext cx="12253877" cy="111668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FD48774-FD18-447A-065C-FC879B71C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999" y="2164318"/>
            <a:ext cx="12016015" cy="2834639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B7C7E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B04837C-96C3-5AB7-F67E-1BD972D2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5200548"/>
            <a:ext cx="12016014" cy="1243152"/>
          </a:xfrm>
        </p:spPr>
        <p:txBody>
          <a:bodyPr anchor="t"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0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</a:p>
          <a:p>
            <a:r>
              <a:rPr lang="en-US" dirty="0"/>
              <a:t>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81C542-9428-1FDE-BDA5-0B0B5CAC2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720002"/>
            <a:ext cx="1804640" cy="60154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10659DA-6B71-8C91-6CF3-AA83750B3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D94FA27-0248-6908-7733-CB7C00333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/>
              <a:t>livrescanadabooks.com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D68164-CAA5-31B8-95CF-FFDA07AA5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0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6FFA3D-3040-7289-09E4-51FB20DAAAB9}"/>
              </a:ext>
            </a:extLst>
          </p:cNvPr>
          <p:cNvSpPr/>
          <p:nvPr userDrawn="1"/>
        </p:nvSpPr>
        <p:spPr>
          <a:xfrm>
            <a:off x="-1588" y="0"/>
            <a:ext cx="13817600" cy="777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FBFE9-2FC7-ACB5-796D-4355EAEEA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/>
          <a:stretch/>
        </p:blipFill>
        <p:spPr>
          <a:xfrm>
            <a:off x="-170849" y="-816102"/>
            <a:ext cx="14168022" cy="9410400"/>
          </a:xfrm>
          <a:prstGeom prst="rect">
            <a:avLst/>
          </a:prstGeom>
          <a:effectLst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993DE5-D32E-EFDF-DD4E-D159CBCF3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B7C7E0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A84320-86DF-E439-D56D-5393F49E8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B7C7E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0EF65D-5D1F-D320-CD66-7A887E10C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B7C7E0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990005-784F-4192-ED67-DCB9B2F483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999" y="1168280"/>
            <a:ext cx="12016015" cy="3426356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EB25DE-C31E-87B4-2AF6-079E910C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924563"/>
            <a:ext cx="12016014" cy="15191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0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18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979C5C-8AE9-7D9D-88C6-B272A27C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2" y="413808"/>
            <a:ext cx="5709346" cy="2080739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5D13176-B8B1-042A-1699-857454F3D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A8C03A5-2371-B3F2-D4B1-1A16E0775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F2C83DE-49C6-4409-99F4-58FE675DB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1EE57E8-F448-60BE-6AD2-92DFE68DF4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06667" y="569495"/>
            <a:ext cx="5709347" cy="6042321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0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1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6DF97D0-867C-73CC-6D49-4CEF1288BA4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00000" y="2695074"/>
            <a:ext cx="5709346" cy="395644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18099" indent="0">
              <a:buNone/>
              <a:defRPr sz="1586"/>
            </a:lvl2pPr>
            <a:lvl3pPr marL="1036198" indent="0">
              <a:buNone/>
              <a:defRPr sz="1360"/>
            </a:lvl3pPr>
            <a:lvl4pPr marL="1554297" indent="0">
              <a:buNone/>
              <a:defRPr sz="1133"/>
            </a:lvl4pPr>
            <a:lvl5pPr marL="2072396" indent="0">
              <a:buNone/>
              <a:defRPr sz="1133"/>
            </a:lvl5pPr>
            <a:lvl6pPr marL="2590495" indent="0">
              <a:buNone/>
              <a:defRPr sz="1133"/>
            </a:lvl6pPr>
            <a:lvl7pPr marL="3108594" indent="0">
              <a:buNone/>
              <a:defRPr sz="1133"/>
            </a:lvl7pPr>
            <a:lvl8pPr marL="3626693" indent="0">
              <a:buNone/>
              <a:defRPr sz="1133"/>
            </a:lvl8pPr>
            <a:lvl9pPr marL="4144792" indent="0">
              <a:buNone/>
              <a:defRPr sz="1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17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C71618-3426-556A-287C-576B1D529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2" y="413808"/>
            <a:ext cx="5709346" cy="2080739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CB30B7-E5FA-B944-9841-B49B512DF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AAA5556-C7A4-CCCF-83C1-B572CA40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9019A08-EA85-7D4C-AF51-323737D11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1C6E22D-F9D7-BFBD-402C-C765C6BD471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00000" y="2695074"/>
            <a:ext cx="5709346" cy="395644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18099" indent="0">
              <a:buNone/>
              <a:defRPr sz="1586"/>
            </a:lvl2pPr>
            <a:lvl3pPr marL="1036198" indent="0">
              <a:buNone/>
              <a:defRPr sz="1360"/>
            </a:lvl3pPr>
            <a:lvl4pPr marL="1554297" indent="0">
              <a:buNone/>
              <a:defRPr sz="1133"/>
            </a:lvl4pPr>
            <a:lvl5pPr marL="2072396" indent="0">
              <a:buNone/>
              <a:defRPr sz="1133"/>
            </a:lvl5pPr>
            <a:lvl6pPr marL="2590495" indent="0">
              <a:buNone/>
              <a:defRPr sz="1133"/>
            </a:lvl6pPr>
            <a:lvl7pPr marL="3108594" indent="0">
              <a:buNone/>
              <a:defRPr sz="1133"/>
            </a:lvl7pPr>
            <a:lvl8pPr marL="3626693" indent="0">
              <a:buNone/>
              <a:defRPr sz="1133"/>
            </a:lvl8pPr>
            <a:lvl9pPr marL="4144792" indent="0">
              <a:buNone/>
              <a:defRPr sz="1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8DDAD4F-DA4D-7F60-ADA3-9EA40E27F66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206665" y="818146"/>
            <a:ext cx="5709346" cy="5833373"/>
          </a:xfrm>
        </p:spPr>
        <p:txBody>
          <a:bodyPr anchor="t"/>
          <a:lstStyle>
            <a:lvl1pPr marL="0" indent="0">
              <a:buNone/>
              <a:defRPr sz="3626"/>
            </a:lvl1pPr>
            <a:lvl2pPr marL="518099" indent="0">
              <a:buNone/>
              <a:defRPr sz="3173"/>
            </a:lvl2pPr>
            <a:lvl3pPr marL="1036198" indent="0">
              <a:buNone/>
              <a:defRPr sz="2720"/>
            </a:lvl3pPr>
            <a:lvl4pPr marL="1554297" indent="0">
              <a:buNone/>
              <a:defRPr sz="2266"/>
            </a:lvl4pPr>
            <a:lvl5pPr marL="2072396" indent="0">
              <a:buNone/>
              <a:defRPr sz="2266"/>
            </a:lvl5pPr>
            <a:lvl6pPr marL="2590495" indent="0">
              <a:buNone/>
              <a:defRPr sz="2266"/>
            </a:lvl6pPr>
            <a:lvl7pPr marL="3108594" indent="0">
              <a:buNone/>
              <a:defRPr sz="2266"/>
            </a:lvl7pPr>
            <a:lvl8pPr marL="3626693" indent="0">
              <a:buNone/>
              <a:defRPr sz="2266"/>
            </a:lvl8pPr>
            <a:lvl9pPr marL="4144792" indent="0">
              <a:buNone/>
              <a:defRPr sz="2266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681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C71618-3426-556A-287C-576B1D5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2" y="4981073"/>
            <a:ext cx="12016008" cy="622787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CB30B7-E5FA-B944-9841-B49B512DF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AAA5556-C7A4-CCCF-83C1-B572CA40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9019A08-EA85-7D4C-AF51-323737D11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1C6E22D-F9D7-BFBD-402C-C765C6BD471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99999" y="5799222"/>
            <a:ext cx="12016011" cy="8522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18099" indent="0">
              <a:buNone/>
              <a:defRPr sz="1586"/>
            </a:lvl2pPr>
            <a:lvl3pPr marL="1036198" indent="0">
              <a:buNone/>
              <a:defRPr sz="1360"/>
            </a:lvl3pPr>
            <a:lvl4pPr marL="1554297" indent="0">
              <a:buNone/>
              <a:defRPr sz="1133"/>
            </a:lvl4pPr>
            <a:lvl5pPr marL="2072396" indent="0">
              <a:buNone/>
              <a:defRPr sz="1133"/>
            </a:lvl5pPr>
            <a:lvl6pPr marL="2590495" indent="0">
              <a:buNone/>
              <a:defRPr sz="1133"/>
            </a:lvl6pPr>
            <a:lvl7pPr marL="3108594" indent="0">
              <a:buNone/>
              <a:defRPr sz="1133"/>
            </a:lvl7pPr>
            <a:lvl8pPr marL="3626693" indent="0">
              <a:buNone/>
              <a:defRPr sz="1133"/>
            </a:lvl8pPr>
            <a:lvl9pPr marL="4144792" indent="0">
              <a:buNone/>
              <a:defRPr sz="1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8DDAD4F-DA4D-7F60-ADA3-9EA40E27F66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99999" y="818147"/>
            <a:ext cx="12016012" cy="3967564"/>
          </a:xfrm>
        </p:spPr>
        <p:txBody>
          <a:bodyPr anchor="t"/>
          <a:lstStyle>
            <a:lvl1pPr marL="0" indent="0">
              <a:buNone/>
              <a:defRPr sz="3626"/>
            </a:lvl1pPr>
            <a:lvl2pPr marL="518099" indent="0">
              <a:buNone/>
              <a:defRPr sz="3173"/>
            </a:lvl2pPr>
            <a:lvl3pPr marL="1036198" indent="0">
              <a:buNone/>
              <a:defRPr sz="2720"/>
            </a:lvl3pPr>
            <a:lvl4pPr marL="1554297" indent="0">
              <a:buNone/>
              <a:defRPr sz="2266"/>
            </a:lvl4pPr>
            <a:lvl5pPr marL="2072396" indent="0">
              <a:buNone/>
              <a:defRPr sz="2266"/>
            </a:lvl5pPr>
            <a:lvl6pPr marL="2590495" indent="0">
              <a:buNone/>
              <a:defRPr sz="2266"/>
            </a:lvl6pPr>
            <a:lvl7pPr marL="3108594" indent="0">
              <a:buNone/>
              <a:defRPr sz="2266"/>
            </a:lvl7pPr>
            <a:lvl8pPr marL="3626693" indent="0">
              <a:buNone/>
              <a:defRPr sz="2266"/>
            </a:lvl8pPr>
            <a:lvl9pPr marL="4144792" indent="0">
              <a:buNone/>
              <a:defRPr sz="2266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236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13809"/>
            <a:ext cx="12016013" cy="1484124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2166426"/>
            <a:ext cx="12016013" cy="4445390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0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1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4E2A6AE-11E0-BAE6-8391-42AB4438A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3583314-3E21-0648-1F35-9C149027A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E512631-84F4-98F4-39CB-E32D89D15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4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369399-AB9C-D3A3-C853-FB3EBD9F2597}"/>
              </a:ext>
            </a:extLst>
          </p:cNvPr>
          <p:cNvSpPr/>
          <p:nvPr userDrawn="1"/>
        </p:nvSpPr>
        <p:spPr>
          <a:xfrm>
            <a:off x="0" y="0"/>
            <a:ext cx="13816013" cy="7772400"/>
          </a:xfrm>
          <a:prstGeom prst="rect">
            <a:avLst/>
          </a:prstGeom>
          <a:solidFill>
            <a:srgbClr val="3EB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58C8FF-07E2-0E0E-94A8-A08371920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2479" y="-2240738"/>
            <a:ext cx="11166838" cy="12253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B58DCA-5463-46D7-13DE-DF5470AA4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6039" y="-2240738"/>
            <a:ext cx="11166838" cy="1225387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993DE5-D32E-EFDF-DD4E-D159CBCF3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A84320-86DF-E439-D56D-5393F49E8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0EF65D-5D1F-D320-CD66-7A887E10C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990005-784F-4192-ED67-DCB9B2F483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999" y="2164318"/>
            <a:ext cx="12016015" cy="2834639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91C3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EB25DE-C31E-87B4-2AF6-079E910C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5200548"/>
            <a:ext cx="12016014" cy="1243152"/>
          </a:xfrm>
        </p:spPr>
        <p:txBody>
          <a:bodyPr anchor="t"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0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47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993DE5-D32E-EFDF-DD4E-D159CBCF3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A84320-86DF-E439-D56D-5393F49E8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0EF65D-5D1F-D320-CD66-7A887E10C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990005-784F-4192-ED67-DCB9B2F483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999" y="2164318"/>
            <a:ext cx="12016015" cy="2834639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EB25DE-C31E-87B4-2AF6-079E910C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5200548"/>
            <a:ext cx="12016014" cy="1243152"/>
          </a:xfrm>
        </p:spPr>
        <p:txBody>
          <a:bodyPr anchor="t">
            <a:normAutofit/>
          </a:bodyPr>
          <a:lstStyle>
            <a:lvl1pPr marL="0" indent="0" algn="l"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50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13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993DE5-D32E-EFDF-DD4E-D159CBCF3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A84320-86DF-E439-D56D-5393F49E8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0EF65D-5D1F-D320-CD66-7A887E10C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990005-784F-4192-ED67-DCB9B2F483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999" y="1168280"/>
            <a:ext cx="12016015" cy="2834639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5EB25DE-C31E-87B4-2AF6-079E910C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924563"/>
            <a:ext cx="12016014" cy="15191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50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9D7CD1-7CCA-5F8B-519E-19D9D5863ED8}"/>
              </a:ext>
            </a:extLst>
          </p:cNvPr>
          <p:cNvSpPr txBox="1">
            <a:spLocks/>
          </p:cNvSpPr>
          <p:nvPr userDrawn="1"/>
        </p:nvSpPr>
        <p:spPr>
          <a:xfrm>
            <a:off x="900000" y="4172426"/>
            <a:ext cx="12016014" cy="422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036198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02923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05847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508770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11694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16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17539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0463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23386" indent="0" algn="ctr" defTabSz="1036198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7C7E0"/>
                </a:solidFill>
              </a:rPr>
              <a:t>— 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34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3D88F6-2F17-EDFE-6B62-7956B652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1" y="413809"/>
            <a:ext cx="12016013" cy="1484124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985E9F-CC43-3E82-0C12-3D6F6BBC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6426"/>
            <a:ext cx="5709347" cy="4445390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0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1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B675C2B-8A4B-D5C8-61CB-A73EB258C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6AC537-7147-7088-0D2B-7809B3516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348236-9A37-F296-E36C-155E3762E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5CE098-2802-05A9-6AE1-9F821B2A0D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06667" y="2166426"/>
            <a:ext cx="5709347" cy="4445390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0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1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54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8" y="2065738"/>
            <a:ext cx="5709349" cy="933767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rgbClr val="6786B7"/>
                </a:solidFill>
              </a:defRPr>
            </a:lvl1pPr>
            <a:lvl2pPr marL="518099" indent="0">
              <a:buNone/>
              <a:defRPr sz="2266" b="1"/>
            </a:lvl2pPr>
            <a:lvl3pPr marL="1036198" indent="0">
              <a:buNone/>
              <a:defRPr sz="2040" b="1"/>
            </a:lvl3pPr>
            <a:lvl4pPr marL="1554297" indent="0">
              <a:buNone/>
              <a:defRPr sz="1813" b="1"/>
            </a:lvl4pPr>
            <a:lvl5pPr marL="2072396" indent="0">
              <a:buNone/>
              <a:defRPr sz="1813" b="1"/>
            </a:lvl5pPr>
            <a:lvl6pPr marL="2590495" indent="0">
              <a:buNone/>
              <a:defRPr sz="1813" b="1"/>
            </a:lvl6pPr>
            <a:lvl7pPr marL="3108594" indent="0">
              <a:buNone/>
              <a:defRPr sz="1813" b="1"/>
            </a:lvl7pPr>
            <a:lvl8pPr marL="3626693" indent="0">
              <a:buNone/>
              <a:defRPr sz="1813" b="1"/>
            </a:lvl8pPr>
            <a:lvl9pPr marL="4144792" indent="0">
              <a:buNone/>
              <a:defRPr sz="181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6667" y="2065738"/>
            <a:ext cx="5709347" cy="933767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rgbClr val="6786B7"/>
                </a:solidFill>
              </a:defRPr>
            </a:lvl1pPr>
            <a:lvl2pPr marL="518099" indent="0">
              <a:buNone/>
              <a:defRPr sz="2266" b="1"/>
            </a:lvl2pPr>
            <a:lvl3pPr marL="1036198" indent="0">
              <a:buNone/>
              <a:defRPr sz="2040" b="1"/>
            </a:lvl3pPr>
            <a:lvl4pPr marL="1554297" indent="0">
              <a:buNone/>
              <a:defRPr sz="1813" b="1"/>
            </a:lvl4pPr>
            <a:lvl5pPr marL="2072396" indent="0">
              <a:buNone/>
              <a:defRPr sz="1813" b="1"/>
            </a:lvl5pPr>
            <a:lvl6pPr marL="2590495" indent="0">
              <a:buNone/>
              <a:defRPr sz="1813" b="1"/>
            </a:lvl6pPr>
            <a:lvl7pPr marL="3108594" indent="0">
              <a:buNone/>
              <a:defRPr sz="1813" b="1"/>
            </a:lvl7pPr>
            <a:lvl8pPr marL="3626693" indent="0">
              <a:buNone/>
              <a:defRPr sz="1813" b="1"/>
            </a:lvl8pPr>
            <a:lvl9pPr marL="4144792" indent="0">
              <a:buNone/>
              <a:defRPr sz="181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05DB6C-D277-4AEC-0ABA-E94F9AA4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1" y="413809"/>
            <a:ext cx="12016013" cy="1484124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BDA939-5450-36B0-70CC-8D4635AC947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0000" y="3167310"/>
            <a:ext cx="5709347" cy="3444506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0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1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9CD3B89-790B-A598-1CB0-EA57713B6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B54B5-FFB0-1C43-7A16-981FC54C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AA4094-8D35-1AAC-CFF2-878BB81F2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2D41A5-4B2E-51E3-62A3-552105885A9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6667" y="3167308"/>
            <a:ext cx="5709347" cy="3444507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0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1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88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35C970-99A6-2F64-E2D1-B7645D24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1" y="413809"/>
            <a:ext cx="12016013" cy="1484124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F69CCFB-8879-E3F9-7E8C-F07C9BD8D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0EFD66-4A64-EFC5-E06C-645BBCFB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E419B3-6371-6E10-5C64-17D4FBE99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3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9022D50-9E42-3E55-2D21-6CB87B256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B1B50D-0A10-0CA8-34B8-9DA9D7E5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8168803-7C04-3B2F-2F2F-857C70B94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6D507F-D925-022E-8AFC-510AD28C33F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0576335" y="-2240738"/>
            <a:ext cx="11166838" cy="12253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26915-186D-9EB7-51BC-0727E5E32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36039" y="-2240738"/>
            <a:ext cx="11166838" cy="122538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998" y="413809"/>
            <a:ext cx="12016014" cy="1463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2037348"/>
            <a:ext cx="12016014" cy="457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3A397F-F5B9-1B50-13EA-806E44DBB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E9BE4B-6F6A-779D-8194-6247C3E2D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F18B9C-9C88-B3CA-2E45-E8746553D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6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71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668" r:id="rId11"/>
    <p:sldLayoutId id="2147483669" r:id="rId12"/>
    <p:sldLayoutId id="2147483673" r:id="rId13"/>
  </p:sldLayoutIdLst>
  <p:txStyles>
    <p:titleStyle>
      <a:lvl1pPr algn="l" defTabSz="1036198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6786B7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59050" indent="-259050" algn="l" defTabSz="1036198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77149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95248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813347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331446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849545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44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43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42" indent="-259050" algn="l" defTabSz="1036198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099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198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297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396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495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594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693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792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C577-EFDE-BA57-FD5D-CF777540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999" y="1923688"/>
            <a:ext cx="12016015" cy="2834639"/>
          </a:xfrm>
        </p:spPr>
        <p:txBody>
          <a:bodyPr/>
          <a:lstStyle/>
          <a:p>
            <a:r>
              <a:rPr lang="en-US" dirty="0"/>
              <a:t>Livres Canada Books Mentoring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388CE-FF7F-2614-1817-C6F8A7ECF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957011"/>
            <a:ext cx="12016014" cy="1660357"/>
          </a:xfrm>
        </p:spPr>
        <p:txBody>
          <a:bodyPr>
            <a:noAutofit/>
          </a:bodyPr>
          <a:lstStyle/>
          <a:p>
            <a:r>
              <a:rPr lang="en-US" dirty="0"/>
              <a:t>Colombia 2022-2023</a:t>
            </a:r>
            <a:br>
              <a:rPr lang="en-US" dirty="0"/>
            </a:br>
            <a:endParaRPr lang="en-US" sz="1800" dirty="0"/>
          </a:p>
          <a:p>
            <a:r>
              <a:rPr lang="en-US" sz="2400" b="0" dirty="0"/>
              <a:t>Webinar presented by </a:t>
            </a:r>
            <a:r>
              <a:rPr lang="es-CO" sz="2400" dirty="0">
                <a:solidFill>
                  <a:schemeClr val="bg1"/>
                </a:solidFill>
              </a:rPr>
              <a:t>Luis Fernando Páez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March 1st,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F4AD-5233-958D-F6BB-A29B834DC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/>
              <a:t>livrescanadabooks.com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7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0F3C-94A7-9237-F9B9-247B81FCB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DEF06-D2A9-67C7-AF90-E3F998EF3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type your questions in the Q&amp;A panel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024F04-971D-8F2C-8305-2D06C838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/>
              <a:t>livrescanadabooks.com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5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1A67-4BB3-11B8-EE81-64885B570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212214-1AB1-B4C5-BB9C-590D69D13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/>
              <a:t>livrescanadabooks.com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8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0218119-E422-7A39-56FC-C915CE203518}"/>
              </a:ext>
            </a:extLst>
          </p:cNvPr>
          <p:cNvSpPr txBox="1">
            <a:spLocks/>
          </p:cNvSpPr>
          <p:nvPr/>
        </p:nvSpPr>
        <p:spPr>
          <a:xfrm>
            <a:off x="893660" y="3313452"/>
            <a:ext cx="10432066" cy="1145496"/>
          </a:xfrm>
          <a:prstGeom prst="rect">
            <a:avLst/>
          </a:prstGeom>
        </p:spPr>
        <p:txBody>
          <a:bodyPr/>
          <a:lstStyle>
            <a:lvl1pPr algn="l" defTabSz="10361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6786B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502920">
              <a:lnSpc>
                <a:spcPct val="120000"/>
              </a:lnSpc>
              <a:spcBef>
                <a:spcPts val="1100"/>
              </a:spcBef>
              <a:defRPr/>
            </a:pPr>
            <a:r>
              <a:rPr lang="fr-CA" sz="2800" b="0" dirty="0">
                <a:ea typeface="+mn-ea"/>
                <a:cs typeface="+mn-cs"/>
              </a:rPr>
              <a:t>To </a:t>
            </a:r>
            <a:r>
              <a:rPr lang="fr-CA" sz="2800" b="0" dirty="0" err="1">
                <a:ea typeface="+mn-ea"/>
                <a:cs typeface="+mn-cs"/>
              </a:rPr>
              <a:t>watch</a:t>
            </a:r>
            <a:r>
              <a:rPr lang="fr-CA" sz="2800" b="0" dirty="0">
                <a:ea typeface="+mn-ea"/>
                <a:cs typeface="+mn-cs"/>
              </a:rPr>
              <a:t> </a:t>
            </a:r>
            <a:r>
              <a:rPr lang="fr-CA" sz="2800" b="0" dirty="0" err="1">
                <a:ea typeface="+mn-ea"/>
                <a:cs typeface="+mn-cs"/>
              </a:rPr>
              <a:t>videos</a:t>
            </a:r>
            <a:r>
              <a:rPr lang="fr-CA" sz="2800" b="0" dirty="0">
                <a:ea typeface="+mn-ea"/>
                <a:cs typeface="+mn-cs"/>
              </a:rPr>
              <a:t> of </a:t>
            </a:r>
            <a:r>
              <a:rPr lang="fr-CA" sz="2800" b="0" dirty="0" err="1">
                <a:ea typeface="+mn-ea"/>
                <a:cs typeface="+mn-cs"/>
              </a:rPr>
              <a:t>our</a:t>
            </a:r>
            <a:r>
              <a:rPr lang="fr-CA" sz="2800" b="0" dirty="0">
                <a:ea typeface="+mn-ea"/>
                <a:cs typeface="+mn-cs"/>
              </a:rPr>
              <a:t> </a:t>
            </a:r>
            <a:r>
              <a:rPr lang="fr-CA" sz="2800" b="0" dirty="0" err="1">
                <a:ea typeface="+mn-ea"/>
                <a:cs typeface="+mn-cs"/>
              </a:rPr>
              <a:t>previous</a:t>
            </a:r>
            <a:r>
              <a:rPr lang="fr-CA" sz="2800" b="0" dirty="0">
                <a:ea typeface="+mn-ea"/>
                <a:cs typeface="+mn-cs"/>
              </a:rPr>
              <a:t> webinars, </a:t>
            </a:r>
            <a:r>
              <a:rPr lang="fr-CA" sz="2800" b="0" dirty="0" err="1">
                <a:ea typeface="+mn-ea"/>
                <a:cs typeface="+mn-cs"/>
              </a:rPr>
              <a:t>visit</a:t>
            </a:r>
            <a:r>
              <a:rPr lang="fr-CA" sz="2800" b="0" dirty="0">
                <a:ea typeface="+mn-ea"/>
                <a:cs typeface="+mn-cs"/>
              </a:rPr>
              <a:t> </a:t>
            </a:r>
            <a:r>
              <a:rPr lang="fr-CA" sz="2800" b="0" dirty="0" err="1">
                <a:ea typeface="+mn-ea"/>
                <a:cs typeface="+mn-cs"/>
              </a:rPr>
              <a:t>our</a:t>
            </a:r>
            <a:r>
              <a:rPr lang="fr-CA" sz="2800" b="0" dirty="0">
                <a:ea typeface="+mn-ea"/>
                <a:cs typeface="+mn-cs"/>
              </a:rPr>
              <a:t> </a:t>
            </a:r>
            <a:r>
              <a:rPr lang="fr-CA" sz="2800" b="0" dirty="0" err="1">
                <a:ea typeface="+mn-ea"/>
                <a:cs typeface="+mn-cs"/>
              </a:rPr>
              <a:t>website</a:t>
            </a:r>
            <a:r>
              <a:rPr lang="fr-CA" sz="2800" b="0" dirty="0">
                <a:ea typeface="+mn-ea"/>
                <a:cs typeface="+mn-cs"/>
              </a:rPr>
              <a:t>:</a:t>
            </a:r>
            <a:br>
              <a:rPr lang="fr-CA" sz="2800" dirty="0">
                <a:ea typeface="+mn-ea"/>
                <a:cs typeface="+mn-cs"/>
              </a:rPr>
            </a:br>
            <a:r>
              <a:rPr kumimoji="0" lang="fr-CA" sz="2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https://</a:t>
            </a:r>
            <a:r>
              <a:rPr kumimoji="0" lang="fr-CA" sz="280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www.livrescanadabooks.com</a:t>
            </a:r>
            <a:r>
              <a:rPr kumimoji="0" lang="fr-CA" sz="2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/Webinar-Archive/</a:t>
            </a:r>
            <a:br>
              <a:rPr kumimoji="0" lang="en-CA" sz="5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lang="en-CA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1F0E4-45F3-0E26-DBB4-B38DEAD8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60" y="715861"/>
            <a:ext cx="1803381" cy="601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1C363-8167-D86F-4444-7144026A2C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80" y="6827938"/>
            <a:ext cx="4480569" cy="457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137E8-6ED2-26B1-09E8-752D1769A4E6}"/>
              </a:ext>
            </a:extLst>
          </p:cNvPr>
          <p:cNvSpPr txBox="1"/>
          <p:nvPr/>
        </p:nvSpPr>
        <p:spPr>
          <a:xfrm>
            <a:off x="787999" y="5043278"/>
            <a:ext cx="10432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17171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Livres Canada Books respectfully acknowledges that our offices are located on the traditional, unceded territories of the Algonquin nation.</a:t>
            </a:r>
          </a:p>
          <a:p>
            <a:endParaRPr lang="en-CA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fr-CA" sz="1600" dirty="0">
                <a:solidFill>
                  <a:srgbClr val="17171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Livres Canada Books reconnaît respectueusement que ses bureaux sont situés sur les territoires traditionnels non cédés de la nation algonquine.</a:t>
            </a:r>
            <a:endParaRPr lang="en-CA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6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B7D4-9DAF-E8A4-7D72-061CF0C5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Luis Fernando Páez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1BA6-F6C9-CEED-A85C-99FCFD58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6425"/>
            <a:ext cx="12016013" cy="4910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 err="1"/>
              <a:t>Colombian</a:t>
            </a:r>
            <a:r>
              <a:rPr lang="fr-CA" sz="2000" dirty="0"/>
              <a:t> Editor and Publisher</a:t>
            </a:r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/>
              <a:t>15+ </a:t>
            </a:r>
            <a:r>
              <a:rPr lang="fr-CA" sz="2000" dirty="0" err="1"/>
              <a:t>years</a:t>
            </a:r>
            <a:r>
              <a:rPr lang="fr-CA" sz="2000" dirty="0"/>
              <a:t> of </a:t>
            </a:r>
            <a:r>
              <a:rPr lang="fr-CA" sz="2000" dirty="0" err="1"/>
              <a:t>experience</a:t>
            </a:r>
            <a:endParaRPr lang="fr-CA" sz="2000" dirty="0"/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 err="1"/>
              <a:t>Editorial</a:t>
            </a:r>
            <a:r>
              <a:rPr lang="fr-CA" sz="2000" dirty="0"/>
              <a:t> Norma (2006-2013)</a:t>
            </a:r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 err="1"/>
              <a:t>Hipertexto</a:t>
            </a:r>
            <a:r>
              <a:rPr lang="fr-CA" sz="2000" dirty="0"/>
              <a:t> (2013-2015)</a:t>
            </a:r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 err="1"/>
              <a:t>Editorial</a:t>
            </a:r>
            <a:r>
              <a:rPr lang="fr-CA" sz="2000" dirty="0"/>
              <a:t> </a:t>
            </a:r>
            <a:r>
              <a:rPr lang="fr-CA" sz="2000" dirty="0" err="1"/>
              <a:t>Planeta</a:t>
            </a:r>
            <a:r>
              <a:rPr lang="fr-CA" sz="2000" dirty="0"/>
              <a:t> (2015-2022)</a:t>
            </a:r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/>
              <a:t>Non Fiction (Academic, Business, </a:t>
            </a:r>
            <a:r>
              <a:rPr lang="fr-CA" sz="2000" dirty="0" err="1"/>
              <a:t>Current</a:t>
            </a:r>
            <a:r>
              <a:rPr lang="fr-CA" sz="2000" dirty="0"/>
              <a:t> </a:t>
            </a:r>
            <a:r>
              <a:rPr lang="fr-CA" sz="2000" dirty="0" err="1"/>
              <a:t>Affairs</a:t>
            </a:r>
            <a:r>
              <a:rPr lang="fr-CA" sz="2000" dirty="0"/>
              <a:t>, </a:t>
            </a:r>
            <a:r>
              <a:rPr lang="fr-CA" sz="2000" dirty="0" err="1"/>
              <a:t>Politics</a:t>
            </a:r>
            <a:r>
              <a:rPr lang="fr-CA" sz="2000" dirty="0"/>
              <a:t>, Economy, </a:t>
            </a:r>
            <a:r>
              <a:rPr lang="fr-CA" sz="2000" dirty="0" err="1"/>
              <a:t>History</a:t>
            </a:r>
            <a:r>
              <a:rPr lang="fr-CA" sz="2000" dirty="0"/>
              <a:t>, </a:t>
            </a:r>
            <a:r>
              <a:rPr lang="fr-CA" sz="2000" dirty="0" err="1"/>
              <a:t>Journalism</a:t>
            </a:r>
            <a:r>
              <a:rPr lang="fr-CA" sz="2000" dirty="0"/>
              <a:t>, </a:t>
            </a:r>
            <a:r>
              <a:rPr lang="fr-CA" sz="2000" dirty="0" err="1"/>
              <a:t>Essays</a:t>
            </a:r>
            <a:r>
              <a:rPr lang="fr-CA" sz="2000" dirty="0"/>
              <a:t>, General </a:t>
            </a:r>
            <a:r>
              <a:rPr lang="fr-CA" sz="2000" dirty="0" err="1"/>
              <a:t>Interest</a:t>
            </a:r>
            <a:r>
              <a:rPr lang="fr-CA" sz="2000" dirty="0"/>
              <a:t>)</a:t>
            </a:r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 err="1"/>
              <a:t>Literary</a:t>
            </a:r>
            <a:r>
              <a:rPr lang="fr-CA" sz="2000" dirty="0"/>
              <a:t> Studies BA, </a:t>
            </a:r>
            <a:r>
              <a:rPr lang="fr-CA" sz="2000" dirty="0" err="1"/>
              <a:t>Journalism</a:t>
            </a:r>
            <a:r>
              <a:rPr lang="fr-CA" sz="2000" dirty="0"/>
              <a:t> BA, MBA</a:t>
            </a:r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/>
              <a:t>Digital Marketing and </a:t>
            </a:r>
            <a:r>
              <a:rPr lang="fr-CA" sz="2000" dirty="0" err="1"/>
              <a:t>Interpersonal</a:t>
            </a:r>
            <a:r>
              <a:rPr lang="fr-CA" sz="2000" dirty="0"/>
              <a:t> Communication</a:t>
            </a:r>
          </a:p>
          <a:p>
            <a:pPr>
              <a:lnSpc>
                <a:spcPct val="120000"/>
              </a:lnSpc>
              <a:buClr>
                <a:srgbClr val="B7C7E0"/>
              </a:buClr>
            </a:pPr>
            <a:r>
              <a:rPr lang="fr-CA" sz="2000" dirty="0"/>
              <a:t>London Book Fair; BEA (NY); Guadalajara; </a:t>
            </a:r>
            <a:r>
              <a:rPr lang="fr-CA" sz="2000" dirty="0" err="1"/>
              <a:t>FilBo</a:t>
            </a:r>
            <a:endParaRPr lang="fr-CA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D0A9-BCBC-68EB-78B0-AB5BFE221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fr-CA" smtClean="0"/>
              <a:pPr/>
              <a:t>2023-03-01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95836-36CE-2AFC-6AB2-53A963803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/>
              <a:t>livrescanadabooks.com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BBD5-8EF6-4E2F-075A-B91E099AC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354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55C0-ABF5-38F2-2DC5-A0402378B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Now, let me know you better.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2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B7D4-9DAF-E8A4-7D72-061CF0C5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Colombia today? </a:t>
            </a:r>
            <a:br>
              <a:rPr lang="en-US" dirty="0"/>
            </a:br>
            <a:r>
              <a:rPr lang="en-US" sz="3200" dirty="0"/>
              <a:t>Some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1BA6-F6C9-CEED-A85C-99FCFD582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Post-pandemic economy, recession, inflation and unemployment on the rise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 levels of bilingualism (English)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 levels of book sales* and reading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first left-wing government in Colombia took office in August 2022 and arrived with an agenda of changes and reforms after the social outbreak of 2022-2023 with the consequent polarization of society. Among their proposals: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"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Deprivatization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" of services and greater state intervention.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Energy transition: move from the hydrocarbon-based model to the renewable energy model and mitigate the impact of global warming. Public policies for the care of the Amazon.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Government with a strong tendency to be autocratic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 migration of Venezuelans: Colombia is the country that has received the largest flow of Venezuelan refugees and migrants in the world, close to 3 million. Despite the opening of the border with Venezuela after its closure in 2015 and the reestablishment of commercial relations, the population does not seem to return to their homeland.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Colombia is a "country at peace" after a negotiation with the FARC and the signing of a peace agreement in 2016, but violence has not stopped due to the emergence of dissidents and other groups. This has led to proposing a government policy of "total peace" with other armed groups (ELN) or criminal groups that have expressed their willingness to lay down their weapons.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is an emphasis on policies for young people who do not work and do not study; aids for the elderly who do not have a pension. A society with great inequalities.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C7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Elections of local leaders in October who take office in January 2024.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D0A9-BCBC-68EB-78B0-AB5BFE221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95836-36CE-2AFC-6AB2-53A963803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BBD5-8EF6-4E2F-075A-B91E099AC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4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B7D4-9DAF-E8A4-7D72-061CF0C5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Colombia today? </a:t>
            </a:r>
            <a:br>
              <a:rPr lang="en-US" dirty="0"/>
            </a:br>
            <a:r>
              <a:rPr lang="en-US" sz="3200" dirty="0"/>
              <a:t>Some context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D0A9-BCBC-68EB-78B0-AB5BFE221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95836-36CE-2AFC-6AB2-53A963803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BBD5-8EF6-4E2F-075A-B91E099AC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2B0579-F314-9285-B486-6DF3C875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2000145"/>
            <a:ext cx="6537475" cy="50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5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8160-24B5-3FF8-BB8F-005C6D37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Colombian Book Environment </a:t>
            </a:r>
            <a:br>
              <a:rPr lang="en-US" dirty="0"/>
            </a:br>
            <a:r>
              <a:rPr lang="en-US" sz="3200" dirty="0"/>
              <a:t>Some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3991-097F-43F1-F49D-58955F97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6426"/>
            <a:ext cx="10739774" cy="4445390"/>
          </a:xfrm>
        </p:spPr>
        <p:txBody>
          <a:bodyPr/>
          <a:lstStyle/>
          <a:p>
            <a:pPr defTabSz="914400">
              <a:spcBef>
                <a:spcPts val="1000"/>
              </a:spcBef>
              <a:buClr>
                <a:srgbClr val="B7C7E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Two dominant groups</a:t>
            </a:r>
          </a:p>
          <a:p>
            <a:pPr defTabSz="914400">
              <a:spcBef>
                <a:spcPts val="1000"/>
              </a:spcBef>
              <a:buClr>
                <a:srgbClr val="B7C7E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Emergence of independent publishers with their own distributor</a:t>
            </a:r>
          </a:p>
          <a:p>
            <a:pPr defTabSz="914400">
              <a:spcBef>
                <a:spcPts val="1000"/>
              </a:spcBef>
              <a:buClr>
                <a:srgbClr val="B7C7E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Academic and university publishers</a:t>
            </a:r>
          </a:p>
          <a:p>
            <a:pPr defTabSz="914400">
              <a:spcBef>
                <a:spcPts val="1000"/>
              </a:spcBef>
              <a:buClr>
                <a:srgbClr val="B7C7E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Scientific and technical publishers</a:t>
            </a:r>
          </a:p>
          <a:p>
            <a:pPr defTabSz="914400">
              <a:spcBef>
                <a:spcPts val="1000"/>
              </a:spcBef>
              <a:buClr>
                <a:srgbClr val="B7C7E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Self-publishing models</a:t>
            </a:r>
          </a:p>
          <a:p>
            <a:pPr defTabSz="914400">
              <a:spcBef>
                <a:spcPts val="1000"/>
              </a:spcBef>
              <a:buClr>
                <a:srgbClr val="B7C7E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Negotiation of editorial rights and contracts</a:t>
            </a:r>
          </a:p>
          <a:p>
            <a:pPr defTabSz="914400">
              <a:spcBef>
                <a:spcPts val="1000"/>
              </a:spcBef>
              <a:buClr>
                <a:srgbClr val="B7C7E0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Number of new releases per year</a:t>
            </a:r>
          </a:p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8B6C0C-3AEF-6BA6-2F39-9BAD08CB7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A2F1C9-437F-9701-EA5B-9C213FD41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livrescanadabooks.com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AE8832-3DB1-CE9B-DBA5-9F6D970F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6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8160-24B5-3FF8-BB8F-005C6D37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Colombian Book Environment </a:t>
            </a:r>
            <a:br>
              <a:rPr lang="en-US" dirty="0"/>
            </a:br>
            <a:r>
              <a:rPr lang="en-US" sz="3200" dirty="0"/>
              <a:t>Some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3991-097F-43F1-F49D-58955F97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6426"/>
            <a:ext cx="10739774" cy="4445390"/>
          </a:xfrm>
        </p:spPr>
        <p:txBody>
          <a:bodyPr/>
          <a:lstStyle/>
          <a:p>
            <a:pPr>
              <a:buClr>
                <a:srgbClr val="B7C7E0"/>
              </a:buClr>
            </a:pPr>
            <a:r>
              <a:rPr lang="en-US" sz="2800" dirty="0"/>
              <a:t>Bookstores: two main chains and several new independent bookstores</a:t>
            </a:r>
          </a:p>
          <a:p>
            <a:pPr>
              <a:buClr>
                <a:srgbClr val="B7C7E0"/>
              </a:buClr>
            </a:pPr>
            <a:r>
              <a:rPr lang="en-US" sz="2800" dirty="0"/>
              <a:t>Retailers that sell books</a:t>
            </a:r>
          </a:p>
          <a:p>
            <a:pPr>
              <a:buClr>
                <a:srgbClr val="B7C7E0"/>
              </a:buClr>
            </a:pPr>
            <a:r>
              <a:rPr lang="en-US" sz="2800" dirty="0"/>
              <a:t>Online bookstores</a:t>
            </a:r>
            <a:endParaRPr lang="es-CO" sz="2800" dirty="0"/>
          </a:p>
          <a:p>
            <a:pPr>
              <a:buClr>
                <a:srgbClr val="B7C7E0"/>
              </a:buClr>
            </a:pPr>
            <a:r>
              <a:rPr lang="en-US" sz="2800" dirty="0"/>
              <a:t>Colombian Book Chamber, </a:t>
            </a:r>
            <a:r>
              <a:rPr lang="en-US" sz="2800" dirty="0" err="1"/>
              <a:t>Filbo</a:t>
            </a:r>
            <a:r>
              <a:rPr lang="en-US" sz="2800" dirty="0"/>
              <a:t> 2023 and </a:t>
            </a:r>
            <a:r>
              <a:rPr lang="en-US" sz="2800" dirty="0" err="1"/>
              <a:t>Filbo</a:t>
            </a:r>
            <a:r>
              <a:rPr lang="en-US" sz="2800" dirty="0"/>
              <a:t> 2024</a:t>
            </a:r>
          </a:p>
          <a:p>
            <a:pPr>
              <a:buClr>
                <a:srgbClr val="B7C7E0"/>
              </a:buClr>
            </a:pPr>
            <a:r>
              <a:rPr lang="en-US" sz="2800" dirty="0"/>
              <a:t>Regional book fairs</a:t>
            </a:r>
          </a:p>
          <a:p>
            <a:pPr>
              <a:buClr>
                <a:srgbClr val="B7C7E0"/>
              </a:buClr>
            </a:pPr>
            <a:r>
              <a:rPr lang="en-US" sz="2800" dirty="0"/>
              <a:t>Books in the media: TV, radio, press, magazines, digital</a:t>
            </a:r>
          </a:p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8B6C0C-3AEF-6BA6-2F39-9BAD08CB7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A2F1C9-437F-9701-EA5B-9C213FD41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livrescanadabooks.com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AE8832-3DB1-CE9B-DBA5-9F6D970F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52112" y="6846881"/>
            <a:ext cx="563902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93E4AAA4-6363-4581-962D-1ACCC2D600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3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9EBD-FE03-F871-C355-8B1CB3CF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Colombian Book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5F5E-D375-820C-3A00-72DC8350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B7C7E0"/>
              </a:buClr>
            </a:pPr>
            <a:r>
              <a:rPr lang="en-US" sz="2500" dirty="0"/>
              <a:t>The pandemic, the consumption of books and reading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The pandemic and the shortage of supplies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Costs and prices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Formats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Sales behaviour – Bestsellers - Nielsen</a:t>
            </a:r>
          </a:p>
          <a:p>
            <a:pPr>
              <a:buClr>
                <a:srgbClr val="B7C7E0"/>
              </a:buClr>
            </a:pPr>
            <a:r>
              <a:rPr lang="en-US" sz="2300" dirty="0"/>
              <a:t>Booktubers, influencers and book marketing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75F49-EFD8-326E-7ED9-C7EB66B161B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buClr>
                <a:srgbClr val="B7C7E0"/>
              </a:buClr>
            </a:pPr>
            <a:r>
              <a:rPr lang="en-US" sz="2300" dirty="0"/>
              <a:t>Piracy</a:t>
            </a:r>
          </a:p>
          <a:p>
            <a:pPr>
              <a:buClr>
                <a:srgbClr val="B7C7E0"/>
              </a:buClr>
            </a:pPr>
            <a:r>
              <a:rPr lang="en-US" sz="2300" dirty="0"/>
              <a:t>Book consumer profile</a:t>
            </a:r>
          </a:p>
          <a:p>
            <a:pPr>
              <a:buClr>
                <a:srgbClr val="B7C7E0"/>
              </a:buClr>
            </a:pPr>
            <a:r>
              <a:rPr lang="en-US" sz="2300" dirty="0"/>
              <a:t>Colombian publisher profile</a:t>
            </a:r>
          </a:p>
          <a:p>
            <a:pPr>
              <a:buClr>
                <a:srgbClr val="B7C7E0"/>
              </a:buClr>
            </a:pPr>
            <a:r>
              <a:rPr lang="en-US" sz="2300" dirty="0"/>
              <a:t>Strengths</a:t>
            </a:r>
          </a:p>
          <a:p>
            <a:pPr>
              <a:buClr>
                <a:srgbClr val="B7C7E0"/>
              </a:buClr>
            </a:pPr>
            <a:r>
              <a:rPr lang="en-US" sz="2300" dirty="0"/>
              <a:t>Weaknesses</a:t>
            </a:r>
          </a:p>
          <a:p>
            <a:pPr>
              <a:buClr>
                <a:srgbClr val="B7C7E0"/>
              </a:buClr>
            </a:pPr>
            <a:r>
              <a:rPr lang="en-US" sz="2300" dirty="0"/>
              <a:t>Opportunities</a:t>
            </a:r>
          </a:p>
          <a:p>
            <a:pPr>
              <a:buClr>
                <a:srgbClr val="B7C7E0"/>
              </a:buClr>
            </a:pPr>
            <a:r>
              <a:rPr lang="en-US" sz="2300" dirty="0"/>
              <a:t>Threats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8C5A-672C-345C-27E5-FC0DF43B2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livrescanadabooks.com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2F043A-1E2C-FCE4-C106-D24623987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2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9EBD-FE03-F871-C355-8B1CB3CF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for Canadian Publishers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5F5E-D375-820C-3A00-72DC8350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6426"/>
            <a:ext cx="10815078" cy="4445390"/>
          </a:xfrm>
        </p:spPr>
        <p:txBody>
          <a:bodyPr>
            <a:normAutofit/>
          </a:bodyPr>
          <a:lstStyle/>
          <a:p>
            <a:pPr>
              <a:buClr>
                <a:srgbClr val="B7C7E0"/>
              </a:buClr>
            </a:pPr>
            <a:r>
              <a:rPr lang="en-US" sz="2500" dirty="0"/>
              <a:t>Get known by local publishers and draw attention to your product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Generate demand and appetite for your books with local booksellers and publishers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Create long or medium-term relationships with local publishers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Overcome the cost barrier of translations through the use by Colombian publishers of Canadian government aid for the translation of Canadian authors</a:t>
            </a:r>
          </a:p>
          <a:p>
            <a:pPr>
              <a:buClr>
                <a:srgbClr val="B7C7E0"/>
              </a:buClr>
            </a:pPr>
            <a:r>
              <a:rPr lang="en-US" sz="2500" dirty="0"/>
              <a:t>Create ties with Spanish agencies that represent your catalogs and offer your publications to Colombian publishers at fairs or have an agent on the ground</a:t>
            </a:r>
            <a:endParaRPr lang="es-CO" sz="25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5794C9-69FD-9C90-E8BD-32AB2232F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000" y="6846881"/>
            <a:ext cx="2039418" cy="413808"/>
          </a:xfrm>
          <a:prstGeom prst="rect">
            <a:avLst/>
          </a:prstGeom>
        </p:spPr>
        <p:txBody>
          <a:bodyPr anchor="b"/>
          <a:lstStyle>
            <a:lvl1pPr>
              <a:defRPr sz="1200" b="1" i="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livrescanadabooks.com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AE7480-5A93-641D-A144-AE8B2B27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2451" y="6846881"/>
            <a:ext cx="1516729" cy="413808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6786B7"/>
                </a:solidFill>
                <a:latin typeface="Century Gothic" panose="020B0502020202020204" pitchFamily="34" charset="0"/>
              </a:defRPr>
            </a:lvl1pPr>
          </a:lstStyle>
          <a:p>
            <a:fld id="{AE4ED8D4-1B03-CC46-A4E2-3A8FEC61B59B}" type="datetime1">
              <a:rPr lang="en-CA" smtClean="0"/>
              <a:pPr/>
              <a:t>2023-03-01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3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748</Words>
  <Application>Microsoft Office PowerPoint</Application>
  <PresentationFormat>Custom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Livres Canada Books Mentoring Program </vt:lpstr>
      <vt:lpstr>Luis Fernando Páez</vt:lpstr>
      <vt:lpstr>Now, let me know you better.</vt:lpstr>
      <vt:lpstr>How is Colombia today?  Some context</vt:lpstr>
      <vt:lpstr>How is Colombia today?  Some context</vt:lpstr>
      <vt:lpstr>The Colombian Book Environment  Some context</vt:lpstr>
      <vt:lpstr>The Colombian Book Environment  Some context</vt:lpstr>
      <vt:lpstr>The Colombian Book Market</vt:lpstr>
      <vt:lpstr>Challenges for Canadian Publishers</vt:lpstr>
      <vt:lpstr>Q&amp;A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Ilesh Parmar</dc:creator>
  <cp:lastModifiedBy>Christy Doucet</cp:lastModifiedBy>
  <cp:revision>8</cp:revision>
  <dcterms:created xsi:type="dcterms:W3CDTF">2023-02-14T19:22:27Z</dcterms:created>
  <dcterms:modified xsi:type="dcterms:W3CDTF">2023-03-01T15:01:05Z</dcterms:modified>
</cp:coreProperties>
</file>