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  <p:sldMasterId id="2147483680" r:id="rId3"/>
  </p:sldMasterIdLst>
  <p:notesMasterIdLst>
    <p:notesMasterId r:id="rId24"/>
  </p:notesMasterIdLst>
  <p:handoutMasterIdLst>
    <p:handoutMasterId r:id="rId25"/>
  </p:handoutMasterIdLst>
  <p:sldIdLst>
    <p:sldId id="257" r:id="rId4"/>
    <p:sldId id="264" r:id="rId5"/>
    <p:sldId id="276" r:id="rId6"/>
    <p:sldId id="288" r:id="rId7"/>
    <p:sldId id="281" r:id="rId8"/>
    <p:sldId id="284" r:id="rId9"/>
    <p:sldId id="283" r:id="rId10"/>
    <p:sldId id="287" r:id="rId11"/>
    <p:sldId id="289" r:id="rId12"/>
    <p:sldId id="290" r:id="rId13"/>
    <p:sldId id="270" r:id="rId14"/>
    <p:sldId id="294" r:id="rId15"/>
    <p:sldId id="297" r:id="rId16"/>
    <p:sldId id="292" r:id="rId17"/>
    <p:sldId id="291" r:id="rId18"/>
    <p:sldId id="293" r:id="rId19"/>
    <p:sldId id="295" r:id="rId20"/>
    <p:sldId id="296" r:id="rId21"/>
    <p:sldId id="298" r:id="rId22"/>
    <p:sldId id="303" r:id="rId2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howGuides="1">
      <p:cViewPr varScale="1">
        <p:scale>
          <a:sx n="108" d="100"/>
          <a:sy n="108" d="100"/>
        </p:scale>
        <p:origin x="714" y="9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1/14/2020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1/14/2020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1/14/2020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1/14/2020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285" y="-8468"/>
            <a:ext cx="12225237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8" y="2404535"/>
            <a:ext cx="7766936" cy="1646302"/>
          </a:xfrm>
        </p:spPr>
        <p:txBody>
          <a:bodyPr anchor="b">
            <a:noAutofit/>
          </a:bodyPr>
          <a:lstStyle>
            <a:lvl1pPr algn="r">
              <a:defRPr sz="524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8" y="4050835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43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7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1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5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18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2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06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0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5C64-8C58-494F-AEEF-417B466259EA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www.livrescanadabooks.com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C62D-C2BE-47B7-A22E-EC47DC32E88A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www.livrescanadabooks.com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9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6" y="2700869"/>
            <a:ext cx="8461417" cy="1826581"/>
          </a:xfrm>
        </p:spPr>
        <p:txBody>
          <a:bodyPr anchor="b"/>
          <a:lstStyle>
            <a:lvl1pPr algn="l">
              <a:defRPr sz="388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6" y="4527448"/>
            <a:ext cx="8461417" cy="860400"/>
          </a:xfrm>
        </p:spPr>
        <p:txBody>
          <a:bodyPr anchor="t"/>
          <a:lstStyle>
            <a:lvl1pPr marL="0" indent="0" algn="l">
              <a:buNone/>
              <a:defRPr sz="194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43777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2pPr>
            <a:lvl3pPr marL="887553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3pPr>
            <a:lvl4pPr marL="1331330" indent="0">
              <a:buNone/>
              <a:defRPr sz="1359">
                <a:solidFill>
                  <a:schemeClr val="tx1">
                    <a:tint val="75000"/>
                  </a:schemeClr>
                </a:solidFill>
              </a:defRPr>
            </a:lvl4pPr>
            <a:lvl5pPr marL="1775106" indent="0">
              <a:buNone/>
              <a:defRPr sz="1359">
                <a:solidFill>
                  <a:schemeClr val="tx1">
                    <a:tint val="75000"/>
                  </a:schemeClr>
                </a:solidFill>
              </a:defRPr>
            </a:lvl5pPr>
            <a:lvl6pPr marL="2218883" indent="0">
              <a:buNone/>
              <a:defRPr sz="1359">
                <a:solidFill>
                  <a:schemeClr val="tx1">
                    <a:tint val="75000"/>
                  </a:schemeClr>
                </a:solidFill>
              </a:defRPr>
            </a:lvl6pPr>
            <a:lvl7pPr marL="2662660" indent="0">
              <a:buNone/>
              <a:defRPr sz="1359">
                <a:solidFill>
                  <a:schemeClr val="tx1">
                    <a:tint val="75000"/>
                  </a:schemeClr>
                </a:solidFill>
              </a:defRPr>
            </a:lvl7pPr>
            <a:lvl8pPr marL="3106436" indent="0">
              <a:buNone/>
              <a:defRPr sz="1359">
                <a:solidFill>
                  <a:schemeClr val="tx1">
                    <a:tint val="75000"/>
                  </a:schemeClr>
                </a:solidFill>
              </a:defRPr>
            </a:lvl8pPr>
            <a:lvl9pPr marL="3550213" indent="0">
              <a:buNone/>
              <a:defRPr sz="13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F721-87F4-4CF3-BB0D-88CBFB4610F9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www.livrescanadabooks.com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5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609601"/>
            <a:ext cx="84614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2160589"/>
            <a:ext cx="4116407" cy="3880772"/>
          </a:xfrm>
        </p:spPr>
        <p:txBody>
          <a:bodyPr>
            <a:normAutofit/>
          </a:bodyPr>
          <a:lstStyle>
            <a:lvl1pPr>
              <a:defRPr sz="1747"/>
            </a:lvl1pPr>
            <a:lvl2pPr>
              <a:defRPr sz="1553"/>
            </a:lvl2pPr>
            <a:lvl3pPr>
              <a:defRPr sz="1359"/>
            </a:lvl3pPr>
            <a:lvl4pPr>
              <a:defRPr sz="1165"/>
            </a:lvl4pPr>
            <a:lvl5pPr>
              <a:defRPr sz="1165"/>
            </a:lvl5pPr>
            <a:lvl6pPr>
              <a:defRPr sz="1165"/>
            </a:lvl6pPr>
            <a:lvl7pPr>
              <a:defRPr sz="1165"/>
            </a:lvl7pPr>
            <a:lvl8pPr>
              <a:defRPr sz="1165"/>
            </a:lvl8pPr>
            <a:lvl9pPr>
              <a:defRPr sz="11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7595" y="2160591"/>
            <a:ext cx="4116408" cy="3880773"/>
          </a:xfrm>
        </p:spPr>
        <p:txBody>
          <a:bodyPr>
            <a:normAutofit/>
          </a:bodyPr>
          <a:lstStyle>
            <a:lvl1pPr>
              <a:defRPr sz="1747"/>
            </a:lvl1pPr>
            <a:lvl2pPr>
              <a:defRPr sz="1553"/>
            </a:lvl2pPr>
            <a:lvl3pPr>
              <a:defRPr sz="1359"/>
            </a:lvl3pPr>
            <a:lvl4pPr>
              <a:defRPr sz="1165"/>
            </a:lvl4pPr>
            <a:lvl5pPr>
              <a:defRPr sz="1165"/>
            </a:lvl5pPr>
            <a:lvl6pPr>
              <a:defRPr sz="1165"/>
            </a:lvl6pPr>
            <a:lvl7pPr>
              <a:defRPr sz="1165"/>
            </a:lvl7pPr>
            <a:lvl8pPr>
              <a:defRPr sz="1165"/>
            </a:lvl8pPr>
            <a:lvl9pPr>
              <a:defRPr sz="11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248D-1534-4ECE-B214-22000452E3FB}" type="datetime1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www.livrescanadabooks.com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6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8" y="609601"/>
            <a:ext cx="84614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8" y="2160983"/>
            <a:ext cx="4119823" cy="576262"/>
          </a:xfrm>
        </p:spPr>
        <p:txBody>
          <a:bodyPr anchor="b">
            <a:noAutofit/>
          </a:bodyPr>
          <a:lstStyle>
            <a:lvl1pPr marL="0" indent="0">
              <a:buNone/>
              <a:defRPr sz="2330" b="0"/>
            </a:lvl1pPr>
            <a:lvl2pPr marL="443777" indent="0">
              <a:buNone/>
              <a:defRPr sz="1941" b="1"/>
            </a:lvl2pPr>
            <a:lvl3pPr marL="887553" indent="0">
              <a:buNone/>
              <a:defRPr sz="1747" b="1"/>
            </a:lvl3pPr>
            <a:lvl4pPr marL="1331330" indent="0">
              <a:buNone/>
              <a:defRPr sz="1553" b="1"/>
            </a:lvl4pPr>
            <a:lvl5pPr marL="1775106" indent="0">
              <a:buNone/>
              <a:defRPr sz="1553" b="1"/>
            </a:lvl5pPr>
            <a:lvl6pPr marL="2218883" indent="0">
              <a:buNone/>
              <a:defRPr sz="1553" b="1"/>
            </a:lvl6pPr>
            <a:lvl7pPr marL="2662660" indent="0">
              <a:buNone/>
              <a:defRPr sz="1553" b="1"/>
            </a:lvl7pPr>
            <a:lvl8pPr marL="3106436" indent="0">
              <a:buNone/>
              <a:defRPr sz="1553" b="1"/>
            </a:lvl8pPr>
            <a:lvl9pPr marL="3550213" indent="0">
              <a:buNone/>
              <a:defRPr sz="155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588" y="2737247"/>
            <a:ext cx="41198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4178" y="2160983"/>
            <a:ext cx="4119823" cy="576262"/>
          </a:xfrm>
        </p:spPr>
        <p:txBody>
          <a:bodyPr anchor="b">
            <a:noAutofit/>
          </a:bodyPr>
          <a:lstStyle>
            <a:lvl1pPr marL="0" indent="0">
              <a:buNone/>
              <a:defRPr sz="2330" b="0"/>
            </a:lvl1pPr>
            <a:lvl2pPr marL="443777" indent="0">
              <a:buNone/>
              <a:defRPr sz="1941" b="1"/>
            </a:lvl2pPr>
            <a:lvl3pPr marL="887553" indent="0">
              <a:buNone/>
              <a:defRPr sz="1747" b="1"/>
            </a:lvl3pPr>
            <a:lvl4pPr marL="1331330" indent="0">
              <a:buNone/>
              <a:defRPr sz="1553" b="1"/>
            </a:lvl4pPr>
            <a:lvl5pPr marL="1775106" indent="0">
              <a:buNone/>
              <a:defRPr sz="1553" b="1"/>
            </a:lvl5pPr>
            <a:lvl6pPr marL="2218883" indent="0">
              <a:buNone/>
              <a:defRPr sz="1553" b="1"/>
            </a:lvl6pPr>
            <a:lvl7pPr marL="2662660" indent="0">
              <a:buNone/>
              <a:defRPr sz="1553" b="1"/>
            </a:lvl7pPr>
            <a:lvl8pPr marL="3106436" indent="0">
              <a:buNone/>
              <a:defRPr sz="1553" b="1"/>
            </a:lvl8pPr>
            <a:lvl9pPr marL="3550213" indent="0">
              <a:buNone/>
              <a:defRPr sz="155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4178" y="2737247"/>
            <a:ext cx="41198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5598-C8D2-4F96-8441-4CD24127EDA4}" type="datetime1">
              <a:rPr lang="en-US" smtClean="0"/>
              <a:t>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www.livrescanadabooks.com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4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8" y="609601"/>
            <a:ext cx="84614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7FB7-4A69-43FB-93A9-252C06ACD9E1}" type="datetime1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www.livrescanadabooks.com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6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3476-051F-47AB-B91B-D20069A2C36B}" type="datetime1">
              <a:rPr lang="en-US" smtClean="0"/>
              <a:t>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www.livrescanadabooks.com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9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7" y="1498604"/>
            <a:ext cx="3719274" cy="1278466"/>
          </a:xfrm>
        </p:spPr>
        <p:txBody>
          <a:bodyPr anchor="b">
            <a:normAutofit/>
          </a:bodyPr>
          <a:lstStyle>
            <a:lvl1pPr>
              <a:defRPr sz="194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6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7" y="2777070"/>
            <a:ext cx="3719274" cy="2584449"/>
          </a:xfrm>
        </p:spPr>
        <p:txBody>
          <a:bodyPr>
            <a:normAutofit/>
          </a:bodyPr>
          <a:lstStyle>
            <a:lvl1pPr marL="0" indent="0">
              <a:buNone/>
              <a:defRPr sz="1359"/>
            </a:lvl1pPr>
            <a:lvl2pPr marL="332832" indent="0">
              <a:buNone/>
              <a:defRPr sz="1019"/>
            </a:lvl2pPr>
            <a:lvl3pPr marL="665665" indent="0">
              <a:buNone/>
              <a:defRPr sz="874"/>
            </a:lvl3pPr>
            <a:lvl4pPr marL="998497" indent="0">
              <a:buNone/>
              <a:defRPr sz="728"/>
            </a:lvl4pPr>
            <a:lvl5pPr marL="1331330" indent="0">
              <a:buNone/>
              <a:defRPr sz="728"/>
            </a:lvl5pPr>
            <a:lvl6pPr marL="1664162" indent="0">
              <a:buNone/>
              <a:defRPr sz="728"/>
            </a:lvl6pPr>
            <a:lvl7pPr marL="1996995" indent="0">
              <a:buNone/>
              <a:defRPr sz="728"/>
            </a:lvl7pPr>
            <a:lvl8pPr marL="2329827" indent="0">
              <a:buNone/>
              <a:defRPr sz="728"/>
            </a:lvl8pPr>
            <a:lvl9pPr marL="2662660" indent="0">
              <a:buNone/>
              <a:defRPr sz="72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724F-4DBA-431C-901E-85E9F4345C69}" type="datetime1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www.livrescanadabooks.com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1/14/2020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8" y="4800600"/>
            <a:ext cx="8461414" cy="566738"/>
          </a:xfrm>
        </p:spPr>
        <p:txBody>
          <a:bodyPr anchor="b">
            <a:normAutofit/>
          </a:bodyPr>
          <a:lstStyle>
            <a:lvl1pPr algn="l">
              <a:defRPr sz="233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588" y="609600"/>
            <a:ext cx="84614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553"/>
            </a:lvl1pPr>
            <a:lvl2pPr marL="443777" indent="0">
              <a:buNone/>
              <a:defRPr sz="1553"/>
            </a:lvl2pPr>
            <a:lvl3pPr marL="887553" indent="0">
              <a:buNone/>
              <a:defRPr sz="1553"/>
            </a:lvl3pPr>
            <a:lvl4pPr marL="1331330" indent="0">
              <a:buNone/>
              <a:defRPr sz="1553"/>
            </a:lvl4pPr>
            <a:lvl5pPr marL="1775106" indent="0">
              <a:buNone/>
              <a:defRPr sz="1553"/>
            </a:lvl5pPr>
            <a:lvl6pPr marL="2218883" indent="0">
              <a:buNone/>
              <a:defRPr sz="1553"/>
            </a:lvl6pPr>
            <a:lvl7pPr marL="2662660" indent="0">
              <a:buNone/>
              <a:defRPr sz="1553"/>
            </a:lvl7pPr>
            <a:lvl8pPr marL="3106436" indent="0">
              <a:buNone/>
              <a:defRPr sz="1553"/>
            </a:lvl8pPr>
            <a:lvl9pPr marL="3550213" indent="0">
              <a:buNone/>
              <a:defRPr sz="15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" y="5367338"/>
            <a:ext cx="8461414" cy="674024"/>
          </a:xfrm>
        </p:spPr>
        <p:txBody>
          <a:bodyPr>
            <a:normAutofit/>
          </a:bodyPr>
          <a:lstStyle>
            <a:lvl1pPr marL="0" indent="0">
              <a:buNone/>
              <a:defRPr sz="1165"/>
            </a:lvl1pPr>
            <a:lvl2pPr marL="443777" indent="0">
              <a:buNone/>
              <a:defRPr sz="1165"/>
            </a:lvl2pPr>
            <a:lvl3pPr marL="887553" indent="0">
              <a:buNone/>
              <a:defRPr sz="971"/>
            </a:lvl3pPr>
            <a:lvl4pPr marL="1331330" indent="0">
              <a:buNone/>
              <a:defRPr sz="874"/>
            </a:lvl4pPr>
            <a:lvl5pPr marL="1775106" indent="0">
              <a:buNone/>
              <a:defRPr sz="874"/>
            </a:lvl5pPr>
            <a:lvl6pPr marL="2218883" indent="0">
              <a:buNone/>
              <a:defRPr sz="874"/>
            </a:lvl6pPr>
            <a:lvl7pPr marL="2662660" indent="0">
              <a:buNone/>
              <a:defRPr sz="874"/>
            </a:lvl7pPr>
            <a:lvl8pPr marL="3106436" indent="0">
              <a:buNone/>
              <a:defRPr sz="874"/>
            </a:lvl8pPr>
            <a:lvl9pPr marL="3550213" indent="0">
              <a:buNone/>
              <a:defRPr sz="87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5C09-4E56-4AB8-BD0A-463EE36238D2}" type="datetime1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www.livrescanadabooks.com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9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609600"/>
            <a:ext cx="8461414" cy="3403600"/>
          </a:xfrm>
        </p:spPr>
        <p:txBody>
          <a:bodyPr anchor="ctr">
            <a:normAutofit/>
          </a:bodyPr>
          <a:lstStyle>
            <a:lvl1pPr algn="l">
              <a:defRPr sz="4271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4470400"/>
            <a:ext cx="84614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3777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2pPr>
            <a:lvl3pPr marL="887553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3pPr>
            <a:lvl4pPr marL="1331330" indent="0">
              <a:buNone/>
              <a:defRPr sz="1359">
                <a:solidFill>
                  <a:schemeClr val="tx1">
                    <a:tint val="75000"/>
                  </a:schemeClr>
                </a:solidFill>
              </a:defRPr>
            </a:lvl4pPr>
            <a:lvl5pPr marL="1775106" indent="0">
              <a:buNone/>
              <a:defRPr sz="1359">
                <a:solidFill>
                  <a:schemeClr val="tx1">
                    <a:tint val="75000"/>
                  </a:schemeClr>
                </a:solidFill>
              </a:defRPr>
            </a:lvl5pPr>
            <a:lvl6pPr marL="2218883" indent="0">
              <a:buNone/>
              <a:defRPr sz="1359">
                <a:solidFill>
                  <a:schemeClr val="tx1">
                    <a:tint val="75000"/>
                  </a:schemeClr>
                </a:solidFill>
              </a:defRPr>
            </a:lvl6pPr>
            <a:lvl7pPr marL="2662660" indent="0">
              <a:buNone/>
              <a:defRPr sz="1359">
                <a:solidFill>
                  <a:schemeClr val="tx1">
                    <a:tint val="75000"/>
                  </a:schemeClr>
                </a:solidFill>
              </a:defRPr>
            </a:lvl7pPr>
            <a:lvl8pPr marL="3106436" indent="0">
              <a:buNone/>
              <a:defRPr sz="1359">
                <a:solidFill>
                  <a:schemeClr val="tx1">
                    <a:tint val="75000"/>
                  </a:schemeClr>
                </a:solidFill>
              </a:defRPr>
            </a:lvl8pPr>
            <a:lvl9pPr marL="3550213" indent="0">
              <a:buNone/>
              <a:defRPr sz="13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E462-03D1-418F-82A1-C4D0CF862810}" type="datetime1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www.livrescanadabooks.com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05490"/>
      </p:ext>
    </p:extLst>
  </p:cSld>
  <p:clrMapOvr>
    <a:masterClrMapping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912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271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7717" y="3632200"/>
            <a:ext cx="722452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5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43777" indent="0">
              <a:buFontTx/>
              <a:buNone/>
              <a:defRPr/>
            </a:lvl2pPr>
            <a:lvl3pPr marL="887553" indent="0">
              <a:buFontTx/>
              <a:buNone/>
              <a:defRPr/>
            </a:lvl3pPr>
            <a:lvl4pPr marL="1331330" indent="0">
              <a:buFontTx/>
              <a:buNone/>
              <a:defRPr/>
            </a:lvl4pPr>
            <a:lvl5pPr marL="1775106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6" y="4470400"/>
            <a:ext cx="8461417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3777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2pPr>
            <a:lvl3pPr marL="887553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3pPr>
            <a:lvl4pPr marL="1331330" indent="0">
              <a:buNone/>
              <a:defRPr sz="1359">
                <a:solidFill>
                  <a:schemeClr val="tx1">
                    <a:tint val="75000"/>
                  </a:schemeClr>
                </a:solidFill>
              </a:defRPr>
            </a:lvl4pPr>
            <a:lvl5pPr marL="1775106" indent="0">
              <a:buNone/>
              <a:defRPr sz="1359">
                <a:solidFill>
                  <a:schemeClr val="tx1">
                    <a:tint val="75000"/>
                  </a:schemeClr>
                </a:solidFill>
              </a:defRPr>
            </a:lvl5pPr>
            <a:lvl6pPr marL="2218883" indent="0">
              <a:buNone/>
              <a:defRPr sz="1359">
                <a:solidFill>
                  <a:schemeClr val="tx1">
                    <a:tint val="75000"/>
                  </a:schemeClr>
                </a:solidFill>
              </a:defRPr>
            </a:lvl6pPr>
            <a:lvl7pPr marL="2662660" indent="0">
              <a:buNone/>
              <a:defRPr sz="1359">
                <a:solidFill>
                  <a:schemeClr val="tx1">
                    <a:tint val="75000"/>
                  </a:schemeClr>
                </a:solidFill>
              </a:defRPr>
            </a:lvl7pPr>
            <a:lvl8pPr marL="3106436" indent="0">
              <a:buNone/>
              <a:defRPr sz="1359">
                <a:solidFill>
                  <a:schemeClr val="tx1">
                    <a:tint val="75000"/>
                  </a:schemeClr>
                </a:solidFill>
              </a:defRPr>
            </a:lvl8pPr>
            <a:lvl9pPr marL="3550213" indent="0">
              <a:buNone/>
              <a:defRPr sz="13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E462-03D1-418F-82A1-C4D0CF862810}" type="datetime1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www.livrescanadabooks.com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43449" y="790378"/>
            <a:ext cx="609600" cy="584776"/>
          </a:xfrm>
          <a:prstGeom prst="rect">
            <a:avLst/>
          </a:prstGeom>
        </p:spPr>
        <p:txBody>
          <a:bodyPr vert="horz" lIns="88751" tIns="44375" rIns="88751" bIns="44375" rtlCol="0" anchor="ctr">
            <a:noAutofit/>
          </a:bodyPr>
          <a:lstStyle/>
          <a:p>
            <a:pPr lvl="0"/>
            <a:r>
              <a:rPr lang="en-US" sz="7765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4590" y="2886556"/>
            <a:ext cx="609600" cy="584776"/>
          </a:xfrm>
          <a:prstGeom prst="rect">
            <a:avLst/>
          </a:prstGeom>
        </p:spPr>
        <p:txBody>
          <a:bodyPr vert="horz" lIns="88751" tIns="44375" rIns="88751" bIns="44375" rtlCol="0" anchor="ctr">
            <a:noAutofit/>
          </a:bodyPr>
          <a:lstStyle/>
          <a:p>
            <a:pPr lvl="0"/>
            <a:r>
              <a:rPr lang="en-US" sz="7765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6299755"/>
      </p:ext>
    </p:extLst>
  </p:cSld>
  <p:clrMapOvr>
    <a:masterClrMapping/>
  </p:clrMapOvr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6" y="1931989"/>
            <a:ext cx="8461417" cy="2595460"/>
          </a:xfrm>
        </p:spPr>
        <p:txBody>
          <a:bodyPr anchor="b">
            <a:normAutofit/>
          </a:bodyPr>
          <a:lstStyle>
            <a:lvl1pPr algn="l">
              <a:defRPr sz="4271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6" y="4527449"/>
            <a:ext cx="8461417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3777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2pPr>
            <a:lvl3pPr marL="887553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3pPr>
            <a:lvl4pPr marL="1331330" indent="0">
              <a:buNone/>
              <a:defRPr sz="1359">
                <a:solidFill>
                  <a:schemeClr val="tx1">
                    <a:tint val="75000"/>
                  </a:schemeClr>
                </a:solidFill>
              </a:defRPr>
            </a:lvl4pPr>
            <a:lvl5pPr marL="1775106" indent="0">
              <a:buNone/>
              <a:defRPr sz="1359">
                <a:solidFill>
                  <a:schemeClr val="tx1">
                    <a:tint val="75000"/>
                  </a:schemeClr>
                </a:solidFill>
              </a:defRPr>
            </a:lvl5pPr>
            <a:lvl6pPr marL="2218883" indent="0">
              <a:buNone/>
              <a:defRPr sz="1359">
                <a:solidFill>
                  <a:schemeClr val="tx1">
                    <a:tint val="75000"/>
                  </a:schemeClr>
                </a:solidFill>
              </a:defRPr>
            </a:lvl6pPr>
            <a:lvl7pPr marL="2662660" indent="0">
              <a:buNone/>
              <a:defRPr sz="1359">
                <a:solidFill>
                  <a:schemeClr val="tx1">
                    <a:tint val="75000"/>
                  </a:schemeClr>
                </a:solidFill>
              </a:defRPr>
            </a:lvl7pPr>
            <a:lvl8pPr marL="3106436" indent="0">
              <a:buNone/>
              <a:defRPr sz="1359">
                <a:solidFill>
                  <a:schemeClr val="tx1">
                    <a:tint val="75000"/>
                  </a:schemeClr>
                </a:solidFill>
              </a:defRPr>
            </a:lvl8pPr>
            <a:lvl9pPr marL="3550213" indent="0">
              <a:buNone/>
              <a:defRPr sz="13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E462-03D1-418F-82A1-C4D0CF862810}" type="datetime1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www.livrescanadabooks.com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88105"/>
      </p:ext>
    </p:extLst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912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271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585" y="4013200"/>
            <a:ext cx="846141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3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3777" indent="0">
              <a:buFontTx/>
              <a:buNone/>
              <a:defRPr/>
            </a:lvl2pPr>
            <a:lvl3pPr marL="887553" indent="0">
              <a:buFontTx/>
              <a:buNone/>
              <a:defRPr/>
            </a:lvl3pPr>
            <a:lvl4pPr marL="1331330" indent="0">
              <a:buFontTx/>
              <a:buNone/>
              <a:defRPr/>
            </a:lvl4pPr>
            <a:lvl5pPr marL="1775106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6" y="4527449"/>
            <a:ext cx="8461417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4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43777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2pPr>
            <a:lvl3pPr marL="887553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3pPr>
            <a:lvl4pPr marL="1331330" indent="0">
              <a:buNone/>
              <a:defRPr sz="1359">
                <a:solidFill>
                  <a:schemeClr val="tx1">
                    <a:tint val="75000"/>
                  </a:schemeClr>
                </a:solidFill>
              </a:defRPr>
            </a:lvl4pPr>
            <a:lvl5pPr marL="1775106" indent="0">
              <a:buNone/>
              <a:defRPr sz="1359">
                <a:solidFill>
                  <a:schemeClr val="tx1">
                    <a:tint val="75000"/>
                  </a:schemeClr>
                </a:solidFill>
              </a:defRPr>
            </a:lvl5pPr>
            <a:lvl6pPr marL="2218883" indent="0">
              <a:buNone/>
              <a:defRPr sz="1359">
                <a:solidFill>
                  <a:schemeClr val="tx1">
                    <a:tint val="75000"/>
                  </a:schemeClr>
                </a:solidFill>
              </a:defRPr>
            </a:lvl6pPr>
            <a:lvl7pPr marL="2662660" indent="0">
              <a:buNone/>
              <a:defRPr sz="1359">
                <a:solidFill>
                  <a:schemeClr val="tx1">
                    <a:tint val="75000"/>
                  </a:schemeClr>
                </a:solidFill>
              </a:defRPr>
            </a:lvl7pPr>
            <a:lvl8pPr marL="3106436" indent="0">
              <a:buNone/>
              <a:defRPr sz="1359">
                <a:solidFill>
                  <a:schemeClr val="tx1">
                    <a:tint val="75000"/>
                  </a:schemeClr>
                </a:solidFill>
              </a:defRPr>
            </a:lvl8pPr>
            <a:lvl9pPr marL="3550213" indent="0">
              <a:buNone/>
              <a:defRPr sz="13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E462-03D1-418F-82A1-C4D0CF862810}" type="datetime1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www.livrescanadabooks.com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43449" y="790378"/>
            <a:ext cx="609600" cy="584776"/>
          </a:xfrm>
          <a:prstGeom prst="rect">
            <a:avLst/>
          </a:prstGeom>
        </p:spPr>
        <p:txBody>
          <a:bodyPr vert="horz" lIns="88751" tIns="44375" rIns="88751" bIns="44375" rtlCol="0" anchor="ctr">
            <a:noAutofit/>
          </a:bodyPr>
          <a:lstStyle/>
          <a:p>
            <a:pPr lvl="0"/>
            <a:r>
              <a:rPr lang="en-US" sz="7765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4590" y="2886556"/>
            <a:ext cx="609600" cy="584776"/>
          </a:xfrm>
          <a:prstGeom prst="rect">
            <a:avLst/>
          </a:prstGeom>
        </p:spPr>
        <p:txBody>
          <a:bodyPr vert="horz" lIns="88751" tIns="44375" rIns="88751" bIns="44375" rtlCol="0" anchor="ctr">
            <a:noAutofit/>
          </a:bodyPr>
          <a:lstStyle/>
          <a:p>
            <a:pPr lvl="0"/>
            <a:r>
              <a:rPr lang="en-US" sz="7765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0231411"/>
      </p:ext>
    </p:extLst>
  </p:cSld>
  <p:clrMapOvr>
    <a:masterClrMapping/>
  </p:clrMapOvr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917" y="609600"/>
            <a:ext cx="8453085" cy="3022600"/>
          </a:xfrm>
        </p:spPr>
        <p:txBody>
          <a:bodyPr anchor="ctr">
            <a:normAutofit/>
          </a:bodyPr>
          <a:lstStyle>
            <a:lvl1pPr algn="l">
              <a:defRPr sz="4271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585" y="4013200"/>
            <a:ext cx="846141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30">
                <a:solidFill>
                  <a:schemeClr val="accent1"/>
                </a:solidFill>
              </a:defRPr>
            </a:lvl1pPr>
            <a:lvl2pPr marL="443777" indent="0">
              <a:buFontTx/>
              <a:buNone/>
              <a:defRPr/>
            </a:lvl2pPr>
            <a:lvl3pPr marL="887553" indent="0">
              <a:buFontTx/>
              <a:buNone/>
              <a:defRPr/>
            </a:lvl3pPr>
            <a:lvl4pPr marL="1331330" indent="0">
              <a:buFontTx/>
              <a:buNone/>
              <a:defRPr/>
            </a:lvl4pPr>
            <a:lvl5pPr marL="1775106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6" y="4527449"/>
            <a:ext cx="8461417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4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43777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2pPr>
            <a:lvl3pPr marL="887553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3pPr>
            <a:lvl4pPr marL="1331330" indent="0">
              <a:buNone/>
              <a:defRPr sz="1359">
                <a:solidFill>
                  <a:schemeClr val="tx1">
                    <a:tint val="75000"/>
                  </a:schemeClr>
                </a:solidFill>
              </a:defRPr>
            </a:lvl4pPr>
            <a:lvl5pPr marL="1775106" indent="0">
              <a:buNone/>
              <a:defRPr sz="1359">
                <a:solidFill>
                  <a:schemeClr val="tx1">
                    <a:tint val="75000"/>
                  </a:schemeClr>
                </a:solidFill>
              </a:defRPr>
            </a:lvl5pPr>
            <a:lvl6pPr marL="2218883" indent="0">
              <a:buNone/>
              <a:defRPr sz="1359">
                <a:solidFill>
                  <a:schemeClr val="tx1">
                    <a:tint val="75000"/>
                  </a:schemeClr>
                </a:solidFill>
              </a:defRPr>
            </a:lvl6pPr>
            <a:lvl7pPr marL="2662660" indent="0">
              <a:buNone/>
              <a:defRPr sz="1359">
                <a:solidFill>
                  <a:schemeClr val="tx1">
                    <a:tint val="75000"/>
                  </a:schemeClr>
                </a:solidFill>
              </a:defRPr>
            </a:lvl7pPr>
            <a:lvl8pPr marL="3106436" indent="0">
              <a:buNone/>
              <a:defRPr sz="1359">
                <a:solidFill>
                  <a:schemeClr val="tx1">
                    <a:tint val="75000"/>
                  </a:schemeClr>
                </a:solidFill>
              </a:defRPr>
            </a:lvl8pPr>
            <a:lvl9pPr marL="3550213" indent="0">
              <a:buNone/>
              <a:defRPr sz="13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E462-03D1-418F-82A1-C4D0CF862810}" type="datetime1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www.livrescanadabooks.com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86103"/>
      </p:ext>
    </p:extLst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8470-2644-4822-A670-276564AEAEEB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www.livrescanadabooks.com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6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1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88" y="609601"/>
            <a:ext cx="6924898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ECC1-6DF7-47D4-A165-A4FCB99EDB98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www.livrescanadabooks.com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3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" t="1" b="1"/>
          <a:stretch/>
        </p:blipFill>
        <p:spPr>
          <a:xfrm>
            <a:off x="256608" y="203593"/>
            <a:ext cx="11678440" cy="6450273"/>
          </a:xfrm>
          <a:prstGeom prst="round2DiagRect">
            <a:avLst>
              <a:gd name="adj1" fmla="val 8315"/>
              <a:gd name="adj2" fmla="val 0"/>
            </a:avLst>
          </a:prstGeom>
          <a:ln w="88900" cap="sq">
            <a:noFill/>
            <a:miter lim="800000"/>
          </a:ln>
          <a:effectLst/>
        </p:spPr>
      </p:pic>
      <p:pic>
        <p:nvPicPr>
          <p:cNvPr id="12" name="Picture 11" descr="Overlay-TitleSlid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211102" y="187453"/>
            <a:ext cx="11766623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045" y="2492375"/>
            <a:ext cx="9014651" cy="1470025"/>
          </a:xfrm>
        </p:spPr>
        <p:txBody>
          <a:bodyPr/>
          <a:lstStyle>
            <a:lvl1pPr algn="r">
              <a:defRPr sz="4324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047" y="3966882"/>
            <a:ext cx="9014651" cy="1752600"/>
          </a:xfrm>
        </p:spPr>
        <p:txBody>
          <a:bodyPr>
            <a:normAutofit/>
          </a:bodyPr>
          <a:lstStyle>
            <a:lvl1pPr marL="0" indent="0" algn="r">
              <a:spcBef>
                <a:spcPts val="590"/>
              </a:spcBef>
              <a:buNone/>
              <a:defRPr sz="1765">
                <a:solidFill>
                  <a:schemeClr val="bg1"/>
                </a:solidFill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04F9-3EA1-4A17-BDE2-C602DFCF9F98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www.livrescanadabooks.com</a:t>
            </a:r>
          </a:p>
        </p:txBody>
      </p:sp>
    </p:spTree>
    <p:extLst>
      <p:ext uri="{BB962C8B-B14F-4D97-AF65-F5344CB8AC3E}">
        <p14:creationId xmlns:p14="http://schemas.microsoft.com/office/powerpoint/2010/main" val="426399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1/14/2020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1/14/2020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1/14/2020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1/14/2020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1/14/2020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1/14/2020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1/14/2020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285" y="-8468"/>
            <a:ext cx="12225239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588" y="609601"/>
            <a:ext cx="84614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8" y="2160591"/>
            <a:ext cx="84614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5" y="6041364"/>
            <a:ext cx="9119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44F86-3A09-4DCA-93F6-385346D524C9}" type="datetime1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589" y="6041364"/>
            <a:ext cx="6162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www.livrescanadabooks.com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4"/>
            <a:ext cx="683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74">
                <a:solidFill>
                  <a:schemeClr val="accent1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3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443777" rtl="0" eaLnBrk="1" latinLnBrk="0" hangingPunct="1">
        <a:spcBef>
          <a:spcPct val="0"/>
        </a:spcBef>
        <a:buNone/>
        <a:defRPr sz="3494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32832" indent="-332832" algn="l" defTabSz="443777" rtl="0" eaLnBrk="1" latinLnBrk="0" hangingPunct="1">
        <a:spcBef>
          <a:spcPts val="97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4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1137" indent="-277360" algn="l" defTabSz="443777" rtl="0" eaLnBrk="1" latinLnBrk="0" hangingPunct="1">
        <a:spcBef>
          <a:spcPts val="97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09442" indent="-221888" algn="l" defTabSz="443777" rtl="0" eaLnBrk="1" latinLnBrk="0" hangingPunct="1">
        <a:spcBef>
          <a:spcPts val="97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53218" indent="-221888" algn="l" defTabSz="443777" rtl="0" eaLnBrk="1" latinLnBrk="0" hangingPunct="1">
        <a:spcBef>
          <a:spcPts val="97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6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96995" indent="-221888" algn="l" defTabSz="443777" rtl="0" eaLnBrk="1" latinLnBrk="0" hangingPunct="1">
        <a:spcBef>
          <a:spcPts val="97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6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440771" indent="-221888" algn="l" defTabSz="443777" rtl="0" eaLnBrk="1" latinLnBrk="0" hangingPunct="1">
        <a:spcBef>
          <a:spcPts val="97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6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884548" indent="-221888" algn="l" defTabSz="443777" rtl="0" eaLnBrk="1" latinLnBrk="0" hangingPunct="1">
        <a:spcBef>
          <a:spcPts val="97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6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328325" indent="-221888" algn="l" defTabSz="443777" rtl="0" eaLnBrk="1" latinLnBrk="0" hangingPunct="1">
        <a:spcBef>
          <a:spcPts val="97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6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772101" indent="-221888" algn="l" defTabSz="443777" rtl="0" eaLnBrk="1" latinLnBrk="0" hangingPunct="1">
        <a:spcBef>
          <a:spcPts val="97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6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3777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443777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443777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443777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443777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443777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443777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443777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443777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titleshowcase.com/" TargetMode="External"/><Relationship Id="rId2" Type="http://schemas.openxmlformats.org/officeDocument/2006/relationships/hyperlink" Target="https://www.bookweb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okweb.org/" TargetMode="External"/><Relationship Id="rId2" Type="http://schemas.openxmlformats.org/officeDocument/2006/relationships/hyperlink" Target="https://www.ibpa-onlin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la.org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surveymonkey.com/r/QPD8LTZ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hyperlink" Target="http://www.canada.ca/" TargetMode="Externa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4677" dirty="0" err="1"/>
              <a:t>Exporting</a:t>
            </a:r>
            <a:r>
              <a:rPr lang="fr-CA" sz="4677" dirty="0"/>
              <a:t> to the United States</a:t>
            </a:r>
            <a:endParaRPr lang="en-CA" sz="4677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fr-CA" dirty="0"/>
          </a:p>
          <a:p>
            <a:r>
              <a:rPr lang="fr-CA" dirty="0"/>
              <a:t>Webinar </a:t>
            </a:r>
            <a:r>
              <a:rPr lang="fr-CA" dirty="0" err="1"/>
              <a:t>presented</a:t>
            </a:r>
            <a:r>
              <a:rPr lang="fr-CA" dirty="0"/>
              <a:t> by Michael Johnson</a:t>
            </a:r>
          </a:p>
          <a:p>
            <a:r>
              <a:rPr lang="en-CA" dirty="0"/>
              <a:t>January 15, 2020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239218" y="0"/>
            <a:ext cx="2292724" cy="2164282"/>
            <a:chOff x="6781800" y="0"/>
            <a:chExt cx="2362200" cy="2164282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28" r="6061"/>
            <a:stretch/>
          </p:blipFill>
          <p:spPr>
            <a:xfrm>
              <a:off x="6781800" y="0"/>
              <a:ext cx="2362200" cy="2164282"/>
            </a:xfrm>
            <a:prstGeom prst="rect">
              <a:avLst/>
            </a:prstGeom>
          </p:spPr>
        </p:pic>
        <p:pic>
          <p:nvPicPr>
            <p:cNvPr id="17" name="Picture 16" descr="lcb_logo_rgb.eps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318344" y="152410"/>
              <a:ext cx="1597056" cy="8144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926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US is a huge country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 a large as Canada, though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r>
              <a:rPr lang="en-US" dirty="0"/>
              <a:t>However, the population numbers are staggering</a:t>
            </a:r>
          </a:p>
          <a:p>
            <a:pPr lvl="1"/>
            <a:r>
              <a:rPr lang="en-US" dirty="0"/>
              <a:t>Total population 327MM</a:t>
            </a:r>
          </a:p>
          <a:p>
            <a:pPr lvl="1"/>
            <a:r>
              <a:rPr lang="en-US" dirty="0"/>
              <a:t>34 cities of more than 500,000  (10 in Canada)</a:t>
            </a:r>
          </a:p>
          <a:p>
            <a:pPr lvl="1"/>
            <a:r>
              <a:rPr lang="en-US" dirty="0"/>
              <a:t>Spread all over the country</a:t>
            </a:r>
          </a:p>
          <a:p>
            <a:r>
              <a:rPr lang="en-US" dirty="0"/>
              <a:t>You simply can’t cover it on your own</a:t>
            </a:r>
          </a:p>
          <a:p>
            <a:r>
              <a:rPr lang="en-US" dirty="0"/>
              <a:t>There are networks in place to help</a:t>
            </a:r>
          </a:p>
        </p:txBody>
      </p:sp>
    </p:spTree>
    <p:extLst>
      <p:ext uri="{BB962C8B-B14F-4D97-AF65-F5344CB8AC3E}">
        <p14:creationId xmlns:p14="http://schemas.microsoft.com/office/powerpoint/2010/main" val="14343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Wholesalers/Distributors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line continues to blur</a:t>
            </a:r>
          </a:p>
          <a:p>
            <a:r>
              <a:rPr lang="en-US" dirty="0"/>
              <a:t>They represent a wide group of publishers </a:t>
            </a:r>
          </a:p>
          <a:p>
            <a:r>
              <a:rPr lang="en-US"/>
              <a:t>Call </a:t>
            </a:r>
            <a:r>
              <a:rPr lang="en-US" dirty="0"/>
              <a:t>on bookstores, online retailers, end customers</a:t>
            </a:r>
          </a:p>
          <a:p>
            <a:r>
              <a:rPr lang="en-US" dirty="0"/>
              <a:t>Baker &amp; Taylor ceased retail distribution in 2019</a:t>
            </a:r>
          </a:p>
          <a:p>
            <a:r>
              <a:rPr lang="en-US" dirty="0"/>
              <a:t>Ingram is the dominate player here</a:t>
            </a:r>
          </a:p>
          <a:p>
            <a:r>
              <a:rPr lang="en-US" dirty="0"/>
              <a:t>Independent Publishers Group (</a:t>
            </a:r>
            <a:r>
              <a:rPr lang="en-US" dirty="0" err="1"/>
              <a:t>iPg</a:t>
            </a:r>
            <a:r>
              <a:rPr lang="en-US" dirty="0"/>
              <a:t>) is growing</a:t>
            </a:r>
          </a:p>
        </p:txBody>
      </p:sp>
    </p:spTree>
    <p:extLst>
      <p:ext uri="{BB962C8B-B14F-4D97-AF65-F5344CB8AC3E}">
        <p14:creationId xmlns:p14="http://schemas.microsoft.com/office/powerpoint/2010/main" val="30309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Wholesalers/Distributors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Large publishers are growing their distribution services</a:t>
            </a:r>
          </a:p>
          <a:p>
            <a:pPr marL="0" indent="0">
              <a:buNone/>
            </a:pPr>
            <a:r>
              <a:rPr lang="en-US" dirty="0"/>
              <a:t>	Penguin Random House – Simon &amp; Schuster</a:t>
            </a:r>
          </a:p>
          <a:p>
            <a:r>
              <a:rPr lang="en-US" dirty="0"/>
              <a:t>Work in partnership with your Wholesaler/Distributor</a:t>
            </a:r>
          </a:p>
          <a:p>
            <a:r>
              <a:rPr lang="en-US" dirty="0"/>
              <a:t>Marketing opportunities</a:t>
            </a:r>
          </a:p>
          <a:p>
            <a:r>
              <a:rPr lang="en-US" dirty="0"/>
              <a:t>Share spaces at some conferences</a:t>
            </a:r>
          </a:p>
          <a:p>
            <a:r>
              <a:rPr lang="en-US" dirty="0"/>
              <a:t>Print and digital services</a:t>
            </a:r>
          </a:p>
        </p:txBody>
      </p:sp>
    </p:spTree>
    <p:extLst>
      <p:ext uri="{BB962C8B-B14F-4D97-AF65-F5344CB8AC3E}">
        <p14:creationId xmlns:p14="http://schemas.microsoft.com/office/powerpoint/2010/main" val="45214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012" y="1498601"/>
            <a:ext cx="7643945" cy="3298825"/>
          </a:xfrm>
        </p:spPr>
        <p:txBody>
          <a:bodyPr/>
          <a:lstStyle/>
          <a:p>
            <a:r>
              <a:rPr lang="en-US" dirty="0"/>
              <a:t>Conferences and Associations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23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Conferences and Associations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Conferences are an excellent way to take a deep-dive into bookselling here in the USA.</a:t>
            </a:r>
          </a:p>
          <a:p>
            <a:r>
              <a:rPr lang="en-US" dirty="0"/>
              <a:t>You can meet with multiple distributors, printers, technology companies</a:t>
            </a:r>
          </a:p>
          <a:p>
            <a:r>
              <a:rPr lang="en-US" dirty="0"/>
              <a:t>There are opportunities to do book signings</a:t>
            </a:r>
          </a:p>
          <a:p>
            <a:r>
              <a:rPr lang="en-US" dirty="0"/>
              <a:t>Some conferences even have rights selling areas</a:t>
            </a:r>
          </a:p>
          <a:p>
            <a:r>
              <a:rPr lang="en-US" dirty="0"/>
              <a:t>Combine these trips with other US appointments</a:t>
            </a:r>
          </a:p>
          <a:p>
            <a:r>
              <a:rPr lang="en-US" dirty="0"/>
              <a:t>Associations provide training/support/information and market intelligence</a:t>
            </a:r>
          </a:p>
        </p:txBody>
      </p:sp>
    </p:spTree>
    <p:extLst>
      <p:ext uri="{BB962C8B-B14F-4D97-AF65-F5344CB8AC3E}">
        <p14:creationId xmlns:p14="http://schemas.microsoft.com/office/powerpoint/2010/main" val="246192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	Specific Conferences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BookExpoAmerica</a:t>
            </a:r>
            <a:r>
              <a:rPr lang="en-US" dirty="0"/>
              <a:t>		NY, NY		27-29 May, 2020</a:t>
            </a:r>
          </a:p>
          <a:p>
            <a:r>
              <a:rPr lang="en-US" dirty="0"/>
              <a:t>American Library Association	Chicago, IL	25-30 June, 2020</a:t>
            </a:r>
          </a:p>
          <a:p>
            <a:r>
              <a:rPr lang="en-US" dirty="0"/>
              <a:t>Indie Booksellers	By Region    </a:t>
            </a:r>
          </a:p>
          <a:p>
            <a:r>
              <a:rPr lang="en-US" dirty="0"/>
              <a:t>Spring Forums for each region			March &amp; April</a:t>
            </a:r>
          </a:p>
          <a:p>
            <a:r>
              <a:rPr lang="en-US" dirty="0"/>
              <a:t>Fall Forums for each region			Sept &amp; Oct</a:t>
            </a:r>
          </a:p>
          <a:p>
            <a:r>
              <a:rPr lang="en-US" dirty="0"/>
              <a:t>More information here   </a:t>
            </a:r>
            <a:r>
              <a:rPr lang="en-US" u="sng" dirty="0">
                <a:hlinkClick r:id="rId2"/>
              </a:rPr>
              <a:t>https://www.bookweb.org/ </a:t>
            </a:r>
            <a:endParaRPr lang="en-US" u="sng" dirty="0"/>
          </a:p>
          <a:p>
            <a:r>
              <a:rPr lang="en-US" dirty="0"/>
              <a:t>New Title Showcase  </a:t>
            </a:r>
            <a:r>
              <a:rPr lang="en-US" dirty="0">
                <a:hlinkClick r:id="rId3"/>
              </a:rPr>
              <a:t>http://www.newtitleshowcase.com/</a:t>
            </a:r>
            <a:endParaRPr lang="en-US" u="sng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1368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Associations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Independent Book Publishers Association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hlinkClick r:id="rId2"/>
              </a:rPr>
              <a:t>https://www.ibpa-online.org/ </a:t>
            </a:r>
            <a:r>
              <a:rPr lang="en-US" dirty="0"/>
              <a:t>	</a:t>
            </a:r>
          </a:p>
          <a:p>
            <a:r>
              <a:rPr lang="en-US" dirty="0"/>
              <a:t>American Booksellers Association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https://www.bookweb.org/</a:t>
            </a:r>
            <a:endParaRPr lang="en-US" dirty="0"/>
          </a:p>
          <a:p>
            <a:r>
              <a:rPr lang="en-US" dirty="0"/>
              <a:t>American Library Association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http://www.ala.org/</a:t>
            </a:r>
            <a:endParaRPr lang="en-US" dirty="0"/>
          </a:p>
          <a:p>
            <a:r>
              <a:rPr lang="en-US" dirty="0"/>
              <a:t>Genre/Market specific associations (Scholarly, STM,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6329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Other options to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Print On Demand (POD) is growing across the US publishing spectrum – from short runs to self-publishing</a:t>
            </a:r>
          </a:p>
          <a:p>
            <a:pPr lvl="1"/>
            <a:r>
              <a:rPr lang="en-US" dirty="0"/>
              <a:t>Distributors often have these services available</a:t>
            </a:r>
          </a:p>
          <a:p>
            <a:pPr lvl="1"/>
            <a:r>
              <a:rPr lang="en-US" dirty="0"/>
              <a:t>Good way to reduce shipping and inventory costs</a:t>
            </a:r>
          </a:p>
          <a:p>
            <a:r>
              <a:rPr lang="en-US" dirty="0"/>
              <a:t>eBooks – While demand has leveled (~20%) </a:t>
            </a:r>
          </a:p>
          <a:p>
            <a:pPr lvl="1"/>
            <a:r>
              <a:rPr lang="en-US" dirty="0"/>
              <a:t>Another good way to reduce shipping and inventory</a:t>
            </a:r>
          </a:p>
          <a:p>
            <a:pPr lvl="1"/>
            <a:r>
              <a:rPr lang="en-US" dirty="0"/>
              <a:t>Works especially well for sets/series</a:t>
            </a:r>
          </a:p>
          <a:p>
            <a:r>
              <a:rPr lang="en-US" dirty="0"/>
              <a:t>Audiobooks – growing 20+%</a:t>
            </a:r>
          </a:p>
        </p:txBody>
      </p:sp>
    </p:spTree>
    <p:extLst>
      <p:ext uri="{BB962C8B-B14F-4D97-AF65-F5344CB8AC3E}">
        <p14:creationId xmlns:p14="http://schemas.microsoft.com/office/powerpoint/2010/main" val="429028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USA is a huge market and a huge marketing opportunity</a:t>
            </a:r>
          </a:p>
          <a:p>
            <a:r>
              <a:rPr lang="en-US" dirty="0"/>
              <a:t>You will need a partner to guide you in this market</a:t>
            </a:r>
          </a:p>
          <a:p>
            <a:r>
              <a:rPr lang="en-US" dirty="0"/>
              <a:t>Coming down to the USA makes a big difference</a:t>
            </a:r>
          </a:p>
          <a:p>
            <a:r>
              <a:rPr lang="en-US" dirty="0"/>
              <a:t>Take some chances with formats, pricing, </a:t>
            </a:r>
            <a:r>
              <a:rPr lang="en-US" dirty="0" err="1"/>
              <a:t>etc</a:t>
            </a:r>
            <a:r>
              <a:rPr lang="en-US" dirty="0"/>
              <a:t> to learn about how your books fit into this market</a:t>
            </a:r>
          </a:p>
          <a:p>
            <a:r>
              <a:rPr lang="en-US" dirty="0"/>
              <a:t>Ask lots of questions!</a:t>
            </a:r>
          </a:p>
        </p:txBody>
      </p:sp>
    </p:spTree>
    <p:extLst>
      <p:ext uri="{BB962C8B-B14F-4D97-AF65-F5344CB8AC3E}">
        <p14:creationId xmlns:p14="http://schemas.microsoft.com/office/powerpoint/2010/main" val="199119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012" y="1498601"/>
            <a:ext cx="7643945" cy="1092199"/>
          </a:xfrm>
        </p:spPr>
        <p:txBody>
          <a:bodyPr/>
          <a:lstStyle/>
          <a:p>
            <a:pPr algn="ctr"/>
            <a:r>
              <a:rPr lang="en-US" dirty="0"/>
              <a:t>QUESTIONS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Michael Johnson</a:t>
            </a:r>
          </a:p>
          <a:p>
            <a:r>
              <a:rPr lang="en-US" dirty="0"/>
              <a:t>mfj@fullpo.com</a:t>
            </a:r>
          </a:p>
        </p:txBody>
      </p:sp>
    </p:spTree>
    <p:extLst>
      <p:ext uri="{BB962C8B-B14F-4D97-AF65-F5344CB8AC3E}">
        <p14:creationId xmlns:p14="http://schemas.microsoft.com/office/powerpoint/2010/main" val="399716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012" y="1498601"/>
            <a:ext cx="7643945" cy="3298825"/>
          </a:xfrm>
        </p:spPr>
        <p:txBody>
          <a:bodyPr/>
          <a:lstStyle/>
          <a:p>
            <a:pPr algn="ctr"/>
            <a:r>
              <a:rPr lang="en-US" dirty="0"/>
              <a:t>Livres Books Canada</a:t>
            </a:r>
            <a:br>
              <a:rPr lang="en-US" dirty="0"/>
            </a:br>
            <a:r>
              <a:rPr lang="en-US" dirty="0"/>
              <a:t>Mentoring Webinar</a:t>
            </a:r>
            <a:br>
              <a:rPr lang="en-US" dirty="0"/>
            </a:br>
            <a:r>
              <a:rPr lang="en-US" dirty="0"/>
              <a:t>15 January 2020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Selling Books in the USA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852466" y="1865601"/>
            <a:ext cx="5489012" cy="1597881"/>
          </a:xfrm>
        </p:spPr>
        <p:txBody>
          <a:bodyPr/>
          <a:lstStyle/>
          <a:p>
            <a:r>
              <a:rPr lang="fr-CA" spc="-95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Thank</a:t>
            </a:r>
            <a:r>
              <a:rPr lang="fr-CA" spc="-95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fr-CA" spc="-95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you</a:t>
            </a:r>
            <a:endParaRPr lang="en-CA" spc="-95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852467" y="3649369"/>
            <a:ext cx="5489012" cy="1064637"/>
          </a:xfrm>
        </p:spPr>
        <p:txBody>
          <a:bodyPr>
            <a:normAutofit fontScale="77500" lnSpcReduction="20000"/>
          </a:bodyPr>
          <a:lstStyle/>
          <a:p>
            <a:r>
              <a:rPr lang="fr-CA" dirty="0" err="1"/>
              <a:t>Please</a:t>
            </a:r>
            <a:r>
              <a:rPr lang="fr-CA" dirty="0"/>
              <a:t> </a:t>
            </a:r>
            <a:r>
              <a:rPr lang="fr-CA" dirty="0" err="1"/>
              <a:t>fill</a:t>
            </a:r>
            <a:r>
              <a:rPr lang="fr-CA" dirty="0"/>
              <a:t> out an </a:t>
            </a:r>
            <a:r>
              <a:rPr lang="fr-CA" dirty="0" err="1"/>
              <a:t>evaluation</a:t>
            </a:r>
            <a:endParaRPr lang="fr-CA" dirty="0"/>
          </a:p>
          <a:p>
            <a:r>
              <a:rPr lang="fr-CA" dirty="0">
                <a:hlinkClick r:id="rId2"/>
              </a:rPr>
              <a:t>https://www.surveymonkey.com/r/QPD8LTZ</a:t>
            </a:r>
            <a:endParaRPr lang="fr-CA" dirty="0"/>
          </a:p>
          <a:p>
            <a:r>
              <a:rPr lang="fr-CA" dirty="0"/>
              <a:t>To </a:t>
            </a:r>
            <a:r>
              <a:rPr lang="fr-CA" dirty="0" err="1"/>
              <a:t>watch</a:t>
            </a:r>
            <a:r>
              <a:rPr lang="fr-CA" dirty="0"/>
              <a:t> </a:t>
            </a:r>
            <a:r>
              <a:rPr lang="fr-CA" dirty="0" err="1"/>
              <a:t>videos</a:t>
            </a:r>
            <a:r>
              <a:rPr lang="fr-CA" dirty="0"/>
              <a:t> of </a:t>
            </a:r>
            <a:r>
              <a:rPr lang="fr-CA" dirty="0" err="1"/>
              <a:t>our</a:t>
            </a:r>
            <a:r>
              <a:rPr lang="fr-CA" dirty="0"/>
              <a:t> </a:t>
            </a:r>
            <a:r>
              <a:rPr lang="fr-CA" dirty="0" err="1"/>
              <a:t>previous</a:t>
            </a:r>
            <a:r>
              <a:rPr lang="fr-CA" dirty="0"/>
              <a:t> webinars, </a:t>
            </a:r>
            <a:r>
              <a:rPr lang="fr-CA" dirty="0" err="1"/>
              <a:t>visit</a:t>
            </a:r>
            <a:br>
              <a:rPr lang="fr-CA" dirty="0"/>
            </a:br>
            <a:r>
              <a:rPr lang="fr-CA" dirty="0">
                <a:solidFill>
                  <a:schemeClr val="bg1">
                    <a:lumMod val="65000"/>
                  </a:schemeClr>
                </a:solidFill>
              </a:rPr>
              <a:t>www.livrescanadabooks.com/webinars</a:t>
            </a:r>
            <a:endParaRPr lang="en-CA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2615"/>
            <a:r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t>www.livrescanadabooks.com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176136" y="100853"/>
            <a:ext cx="2256423" cy="2130014"/>
            <a:chOff x="6781800" y="0"/>
            <a:chExt cx="2395247" cy="2194560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28" r="6061"/>
            <a:stretch/>
          </p:blipFill>
          <p:spPr>
            <a:xfrm>
              <a:off x="6781800" y="0"/>
              <a:ext cx="2395247" cy="2194560"/>
            </a:xfrm>
            <a:prstGeom prst="rect">
              <a:avLst/>
            </a:prstGeom>
          </p:spPr>
        </p:pic>
        <p:pic>
          <p:nvPicPr>
            <p:cNvPr id="9" name="Picture 8" descr="lcb_logo_rgb.eps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318344" y="152410"/>
              <a:ext cx="1597056" cy="814444"/>
            </a:xfrm>
            <a:prstGeom prst="rect">
              <a:avLst/>
            </a:prstGeom>
          </p:spPr>
        </p:pic>
      </p:grpSp>
      <p:pic>
        <p:nvPicPr>
          <p:cNvPr id="10" name="image14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9279" y="5316028"/>
            <a:ext cx="4396746" cy="43233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658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Presentation Threads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USA Book Markets</a:t>
            </a:r>
          </a:p>
          <a:p>
            <a:r>
              <a:rPr lang="en-US" dirty="0"/>
              <a:t>USA wholesalers and distributors</a:t>
            </a:r>
          </a:p>
          <a:p>
            <a:r>
              <a:rPr lang="en-US" dirty="0"/>
              <a:t>Major Conferences and Associations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012" y="1498601"/>
            <a:ext cx="7643945" cy="3298825"/>
          </a:xfrm>
        </p:spPr>
        <p:txBody>
          <a:bodyPr/>
          <a:lstStyle/>
          <a:p>
            <a:r>
              <a:rPr lang="en-US" dirty="0"/>
              <a:t>The Overall US</a:t>
            </a:r>
            <a:br>
              <a:rPr lang="en-US" dirty="0"/>
            </a:br>
            <a:r>
              <a:rPr lang="en-US" dirty="0"/>
              <a:t>Book Markets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20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Year in Review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 numbers aren’t in, but things are looking OK</a:t>
            </a:r>
          </a:p>
          <a:p>
            <a:r>
              <a:rPr lang="en-US" dirty="0"/>
              <a:t>2019 Looks like another year with sales above $25BB</a:t>
            </a:r>
          </a:p>
          <a:p>
            <a:r>
              <a:rPr lang="en-US" dirty="0"/>
              <a:t>2019 also shows solid numbers on book units sold with the total number once again over 675MM</a:t>
            </a:r>
          </a:p>
          <a:p>
            <a:r>
              <a:rPr lang="en-US" dirty="0"/>
              <a:t>Audiobooks are accelerating $2BB+</a:t>
            </a:r>
          </a:p>
          <a:p>
            <a:r>
              <a:rPr lang="en-US" dirty="0"/>
              <a:t>eBooks remain over 150MM units (though a 30% drop from 2014)</a:t>
            </a:r>
          </a:p>
        </p:txBody>
      </p:sp>
    </p:spTree>
    <p:extLst>
      <p:ext uri="{BB962C8B-B14F-4D97-AF65-F5344CB8AC3E}">
        <p14:creationId xmlns:p14="http://schemas.microsoft.com/office/powerpoint/2010/main" val="97056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9 Bookselling Regions in the US	</a:t>
            </a:r>
            <a:br>
              <a:rPr lang="en-US" sz="3600" dirty="0"/>
            </a:br>
            <a:r>
              <a:rPr lang="en-US" sz="3600" dirty="0"/>
              <a:t> -- as per American Booksellers Association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New England</a:t>
            </a:r>
          </a:p>
          <a:p>
            <a:r>
              <a:rPr lang="en-US" dirty="0"/>
              <a:t>Southern</a:t>
            </a:r>
          </a:p>
          <a:p>
            <a:r>
              <a:rPr lang="en-US" dirty="0"/>
              <a:t>Mountain/Plains	</a:t>
            </a:r>
          </a:p>
          <a:p>
            <a:r>
              <a:rPr lang="en-US" dirty="0"/>
              <a:t>Pacific Northwest</a:t>
            </a:r>
          </a:p>
          <a:p>
            <a:r>
              <a:rPr lang="en-US" dirty="0"/>
              <a:t>Southern California		</a:t>
            </a:r>
          </a:p>
          <a:p>
            <a:r>
              <a:rPr lang="en-US" dirty="0"/>
              <a:t>Northern California</a:t>
            </a:r>
          </a:p>
          <a:p>
            <a:r>
              <a:rPr lang="en-US" dirty="0"/>
              <a:t>New Atlantic</a:t>
            </a:r>
          </a:p>
          <a:p>
            <a:r>
              <a:rPr lang="en-US" dirty="0"/>
              <a:t>Great Lakes</a:t>
            </a:r>
          </a:p>
          <a:p>
            <a:r>
              <a:rPr lang="en-US" dirty="0"/>
              <a:t>Midwest		</a:t>
            </a:r>
          </a:p>
        </p:txBody>
      </p:sp>
    </p:spTree>
    <p:extLst>
      <p:ext uri="{BB962C8B-B14F-4D97-AF65-F5344CB8AC3E}">
        <p14:creationId xmlns:p14="http://schemas.microsoft.com/office/powerpoint/2010/main" val="175778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Bookstores are back? YES!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1887 ABA members – up 35% over past 10 years</a:t>
            </a:r>
          </a:p>
          <a:p>
            <a:r>
              <a:rPr lang="en-US" dirty="0"/>
              <a:t>Over 2,500 stores </a:t>
            </a:r>
          </a:p>
          <a:p>
            <a:r>
              <a:rPr lang="en-US" dirty="0"/>
              <a:t>Better inventory and technology have been key</a:t>
            </a:r>
          </a:p>
          <a:p>
            <a:r>
              <a:rPr lang="en-US" dirty="0"/>
              <a:t>Increase in non-book stock helps</a:t>
            </a:r>
          </a:p>
          <a:p>
            <a:r>
              <a:rPr lang="en-US" dirty="0"/>
              <a:t>Coffee shops, author events, other happenings drive traffic</a:t>
            </a:r>
          </a:p>
          <a:p>
            <a:r>
              <a:rPr lang="en-US" dirty="0"/>
              <a:t>Compound annual growth rate &gt;5%</a:t>
            </a:r>
          </a:p>
        </p:txBody>
      </p:sp>
    </p:spTree>
    <p:extLst>
      <p:ext uri="{BB962C8B-B14F-4D97-AF65-F5344CB8AC3E}">
        <p14:creationId xmlns:p14="http://schemas.microsoft.com/office/powerpoint/2010/main" val="142780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specialized markets for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Libraries are $3BB+ market</a:t>
            </a:r>
          </a:p>
          <a:p>
            <a:pPr lvl="1"/>
            <a:r>
              <a:rPr lang="en-US" dirty="0"/>
              <a:t>This market LOVES books</a:t>
            </a:r>
          </a:p>
          <a:p>
            <a:pPr lvl="1"/>
            <a:r>
              <a:rPr lang="en-US" dirty="0"/>
              <a:t>This market is very accepting of small press/int’l press</a:t>
            </a:r>
          </a:p>
          <a:p>
            <a:pPr lvl="1"/>
            <a:r>
              <a:rPr lang="en-US" dirty="0"/>
              <a:t>This market has very organized conferences</a:t>
            </a:r>
          </a:p>
          <a:p>
            <a:pPr lvl="1"/>
            <a:r>
              <a:rPr lang="en-US" dirty="0"/>
              <a:t>Three sub-markets Academic, Public, K-12</a:t>
            </a:r>
          </a:p>
          <a:p>
            <a:pPr lvl="1"/>
            <a:r>
              <a:rPr lang="en-US" b="1" dirty="0"/>
              <a:t>The Mildred L. </a:t>
            </a:r>
            <a:r>
              <a:rPr lang="en-US" b="1" dirty="0" err="1"/>
              <a:t>Batchedler</a:t>
            </a:r>
            <a:r>
              <a:rPr lang="en-US" b="1" dirty="0"/>
              <a:t> Award</a:t>
            </a:r>
            <a:endParaRPr lang="en-US" dirty="0"/>
          </a:p>
          <a:p>
            <a:r>
              <a:rPr lang="en-US" dirty="0"/>
              <a:t>Education is a $12BB+ market</a:t>
            </a:r>
          </a:p>
          <a:p>
            <a:pPr lvl="1"/>
            <a:r>
              <a:rPr lang="en-US" dirty="0"/>
              <a:t>There have been recent struggles here</a:t>
            </a:r>
          </a:p>
          <a:p>
            <a:pPr lvl="1"/>
            <a:r>
              <a:rPr lang="en-US" dirty="0"/>
              <a:t>Difficult times with State and local funding</a:t>
            </a:r>
          </a:p>
          <a:p>
            <a:pPr lvl="1"/>
            <a:r>
              <a:rPr lang="en-US" dirty="0"/>
              <a:t>The US has more K-12 students (55MM) than Canada has people</a:t>
            </a:r>
          </a:p>
          <a:p>
            <a:pPr lvl="1"/>
            <a:r>
              <a:rPr lang="en-US" dirty="0"/>
              <a:t>Your best entry is supplemental</a:t>
            </a:r>
          </a:p>
        </p:txBody>
      </p:sp>
    </p:spTree>
    <p:extLst>
      <p:ext uri="{BB962C8B-B14F-4D97-AF65-F5344CB8AC3E}">
        <p14:creationId xmlns:p14="http://schemas.microsoft.com/office/powerpoint/2010/main" val="359013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012" y="1498601"/>
            <a:ext cx="7643945" cy="3298825"/>
          </a:xfrm>
        </p:spPr>
        <p:txBody>
          <a:bodyPr/>
          <a:lstStyle/>
          <a:p>
            <a:r>
              <a:rPr lang="en-US" dirty="0"/>
              <a:t>US Wholesalers &amp;</a:t>
            </a:r>
            <a:br>
              <a:rPr lang="en-US" dirty="0"/>
            </a:br>
            <a:r>
              <a:rPr lang="en-US" dirty="0"/>
              <a:t>Distributors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43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790</Words>
  <Application>Microsoft Office PowerPoint</Application>
  <PresentationFormat>Custom</PresentationFormat>
  <Paragraphs>116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Century Gothic</vt:lpstr>
      <vt:lpstr>Trebuchet MS</vt:lpstr>
      <vt:lpstr>Wingdings 3</vt:lpstr>
      <vt:lpstr>Books 16x9</vt:lpstr>
      <vt:lpstr>Facet</vt:lpstr>
      <vt:lpstr>Exporting to the United States</vt:lpstr>
      <vt:lpstr>Livres Books Canada Mentoring Webinar 15 January 2020 </vt:lpstr>
      <vt:lpstr>Main Presentation Threads</vt:lpstr>
      <vt:lpstr>The Overall US Book Markets</vt:lpstr>
      <vt:lpstr>The Year in Review </vt:lpstr>
      <vt:lpstr>9 Bookselling Regions in the US   -- as per American Booksellers Association</vt:lpstr>
      <vt:lpstr>Bookstores are back? YES! </vt:lpstr>
      <vt:lpstr>Two specialized markets for you</vt:lpstr>
      <vt:lpstr>US Wholesalers &amp; Distributors</vt:lpstr>
      <vt:lpstr>The US is a huge country</vt:lpstr>
      <vt:lpstr>Wholesalers/Distributors</vt:lpstr>
      <vt:lpstr>Wholesalers/Distributors (Cont.)</vt:lpstr>
      <vt:lpstr>Conferences and Associations</vt:lpstr>
      <vt:lpstr>Conferences and Associations</vt:lpstr>
      <vt:lpstr> Specific Conferences</vt:lpstr>
      <vt:lpstr>Associations</vt:lpstr>
      <vt:lpstr>Other options to consider</vt:lpstr>
      <vt:lpstr>In Summary</vt:lpstr>
      <vt:lpstr>QUESTIONS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2016-02-28T15:34:38Z</dcterms:created>
  <dcterms:modified xsi:type="dcterms:W3CDTF">2020-01-14T19:36:58Z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